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loristics.info/ru/stati/1577komnatnaya-azaliy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lend.ru/ukhod-za-azaliej-v-domashnikh-usloviyakh.html" TargetMode="External"/><Relationship Id="rId4" Type="http://schemas.openxmlformats.org/officeDocument/2006/relationships/hyperlink" Target="http://www.myflora.com.ua/index.php?id=348&amp;option=com_content&amp;task=vie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944215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8000"/>
                </a:solidFill>
                <a:latin typeface="Georgia" panose="02040502050405020303" pitchFamily="18" charset="0"/>
                <a:cs typeface="FreesiaUPC" panose="020B0604020202020204" pitchFamily="34" charset="-34"/>
              </a:rPr>
              <a:t>Презентация </a:t>
            </a:r>
            <a:r>
              <a:rPr lang="ru-RU" sz="3200" i="1" dirty="0" smtClean="0">
                <a:solidFill>
                  <a:srgbClr val="008000"/>
                </a:solidFill>
                <a:latin typeface="Georgia" panose="02040502050405020303" pitchFamily="18" charset="0"/>
                <a:cs typeface="FreesiaUPC" panose="020B0604020202020204" pitchFamily="34" charset="-34"/>
              </a:rPr>
              <a:t>к экологическому проекту</a:t>
            </a:r>
            <a:r>
              <a:rPr lang="ru-RU" sz="3200" i="1" dirty="0" smtClean="0">
                <a:solidFill>
                  <a:srgbClr val="008000"/>
                </a:solidFill>
                <a:latin typeface="Georgia" panose="02040502050405020303" pitchFamily="18" charset="0"/>
                <a:cs typeface="FreesiaUPC" panose="020B0604020202020204" pitchFamily="34" charset="-34"/>
              </a:rPr>
              <a:t> по теме</a:t>
            </a:r>
            <a:r>
              <a:rPr lang="ru-RU" sz="3200" i="1" dirty="0" smtClean="0">
                <a:solidFill>
                  <a:srgbClr val="008000"/>
                </a:solidFill>
                <a:latin typeface="Georgia" panose="02040502050405020303" pitchFamily="18" charset="0"/>
                <a:cs typeface="FreesiaUPC" panose="020B0604020202020204" pitchFamily="34" charset="-34"/>
              </a:rPr>
              <a:t/>
            </a:r>
            <a:br>
              <a:rPr lang="ru-RU" sz="3200" i="1" dirty="0" smtClean="0">
                <a:solidFill>
                  <a:srgbClr val="008000"/>
                </a:solidFill>
                <a:latin typeface="Georgia" panose="02040502050405020303" pitchFamily="18" charset="0"/>
                <a:cs typeface="FreesiaUPC" panose="020B0604020202020204" pitchFamily="34" charset="-34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Georgia" panose="02040502050405020303" pitchFamily="18" charset="0"/>
                <a:cs typeface="FreesiaUPC" panose="020B0604020202020204" pitchFamily="34" charset="-34"/>
              </a:rPr>
              <a:t>«Влаголюбивые растения»</a:t>
            </a:r>
            <a:endParaRPr lang="ru-RU" sz="3200" b="1" i="1" dirty="0">
              <a:solidFill>
                <a:srgbClr val="008000"/>
              </a:solidFill>
              <a:latin typeface="Georgia" panose="02040502050405020303" pitchFamily="18" charset="0"/>
              <a:cs typeface="FreesiaUPC" panose="020B0604020202020204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284984"/>
            <a:ext cx="4392488" cy="12241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 smtClean="0">
                <a:solidFill>
                  <a:srgbClr val="008000"/>
                </a:solidFill>
              </a:rPr>
              <a:t>Выполнил: </a:t>
            </a:r>
            <a:r>
              <a:rPr lang="ru-RU" dirty="0" smtClean="0">
                <a:solidFill>
                  <a:srgbClr val="008000"/>
                </a:solidFill>
              </a:rPr>
              <a:t>ученик </a:t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>4 «Д» класса, МОУ «С(К)ОШИ №4 Муминов </a:t>
            </a:r>
            <a:r>
              <a:rPr lang="ru-RU" dirty="0" err="1" smtClean="0">
                <a:solidFill>
                  <a:srgbClr val="008000"/>
                </a:solidFill>
              </a:rPr>
              <a:t>Мумиджон</a:t>
            </a:r>
            <a:r>
              <a:rPr lang="ru-RU" dirty="0" smtClean="0">
                <a:solidFill>
                  <a:srgbClr val="008000"/>
                </a:solidFill>
              </a:rPr>
              <a:t>, города Магнитогорска, Челябинской области, 2016 год</a:t>
            </a:r>
            <a:endParaRPr lang="ru-RU" dirty="0" smtClean="0">
              <a:solidFill>
                <a:srgbClr val="008000"/>
              </a:solidFill>
            </a:endParaRPr>
          </a:p>
        </p:txBody>
      </p:sp>
      <p:pic>
        <p:nvPicPr>
          <p:cNvPr id="1027" name="Picture 3" descr="C:\Users\user\Downloads\begon-523x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10241"/>
            <a:ext cx="2736304" cy="3224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355976" y="4578555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Руководитель: </a:t>
            </a:r>
            <a:r>
              <a:rPr lang="ru-RU" dirty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Чубаева Наталья Николаевна, воспитатель группы продлённого дня, 1 квалификационной категории, МОУ </a:t>
            </a:r>
            <a:r>
              <a:rPr lang="ru-RU" dirty="0">
                <a:solidFill>
                  <a:srgbClr val="008000"/>
                </a:solidFill>
              </a:rPr>
              <a:t>«С(К)ОШИ №4 </a:t>
            </a:r>
            <a:r>
              <a:rPr lang="ru-RU" dirty="0" smtClean="0">
                <a:solidFill>
                  <a:srgbClr val="008000"/>
                </a:solidFill>
              </a:rPr>
              <a:t>города </a:t>
            </a:r>
            <a:r>
              <a:rPr lang="ru-RU" dirty="0">
                <a:solidFill>
                  <a:srgbClr val="008000"/>
                </a:solidFill>
              </a:rPr>
              <a:t>Магнитогорска, Челябинской области, 2016 год</a:t>
            </a:r>
          </a:p>
        </p:txBody>
      </p:sp>
    </p:spTree>
    <p:extLst>
      <p:ext uri="{BB962C8B-B14F-4D97-AF65-F5344CB8AC3E}">
        <p14:creationId xmlns:p14="http://schemas.microsoft.com/office/powerpoint/2010/main" val="18470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Азалия –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прихотливое растение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0448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</a:rPr>
              <a:t>Азалия</a:t>
            </a:r>
            <a:r>
              <a:rPr lang="ru-RU" dirty="0">
                <a:solidFill>
                  <a:srgbClr val="006600"/>
                </a:solidFill>
              </a:rPr>
              <a:t> - красивоцветущие кустарники в виде низкоствольных кронистых растений. Известно более 350 видов. Произрастает в Индии и Китае, в горных районах Кавказа и Сибири.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16288" cy="254887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Учитель\Desktop\e29bd375d77951df79d2333043068b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2484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01215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2" y="3789040"/>
            <a:ext cx="4327128" cy="29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Использование: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8000"/>
                </a:solidFill>
              </a:rPr>
              <a:t>Р</a:t>
            </a:r>
            <a:r>
              <a:rPr lang="ru-RU" sz="2800" dirty="0" smtClean="0">
                <a:solidFill>
                  <a:srgbClr val="008000"/>
                </a:solidFill>
              </a:rPr>
              <a:t>екомендуется </a:t>
            </a:r>
            <a:r>
              <a:rPr lang="ru-RU" sz="2800" dirty="0">
                <a:solidFill>
                  <a:srgbClr val="008000"/>
                </a:solidFill>
              </a:rPr>
              <a:t>для выращивания: в светлых прохладных помещениях, лучше всего - в зимних садах (для комнат - проблемное растение!)</a:t>
            </a:r>
          </a:p>
        </p:txBody>
      </p:sp>
      <p:pic>
        <p:nvPicPr>
          <p:cNvPr id="4098" name="Picture 2" descr="C:\Users\Учитель\Desktop\231_34104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8408"/>
            <a:ext cx="2808312" cy="18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231_34107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98408"/>
            <a:ext cx="2913678" cy="18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Desktop\8e489d75b7654a26a60820ff4a2cbef8_thumb_9f507c0422f105bed98b6cdffc6497e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05994"/>
            <a:ext cx="316835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Секрет </a:t>
            </a:r>
            <a:r>
              <a:rPr lang="ru-RU" sz="3200" b="1" dirty="0">
                <a:solidFill>
                  <a:srgbClr val="FF0000"/>
                </a:solidFill>
              </a:rPr>
              <a:t>длительного цветения и сохранения азалии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до следующего года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456937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заключается </a:t>
            </a:r>
            <a:r>
              <a:rPr lang="ru-RU" dirty="0">
                <a:solidFill>
                  <a:srgbClr val="008000"/>
                </a:solidFill>
              </a:rPr>
              <a:t>в обильном </a:t>
            </a:r>
            <a:r>
              <a:rPr lang="ru-RU" dirty="0" smtClean="0">
                <a:solidFill>
                  <a:srgbClr val="008000"/>
                </a:solidFill>
              </a:rPr>
              <a:t>поливе; </a:t>
            </a:r>
            <a:r>
              <a:rPr lang="ru-RU" dirty="0">
                <a:solidFill>
                  <a:srgbClr val="008000"/>
                </a:solidFill>
              </a:rPr>
              <a:t>невысокой </a:t>
            </a:r>
            <a:r>
              <a:rPr lang="ru-RU" dirty="0" smtClean="0">
                <a:solidFill>
                  <a:srgbClr val="008000"/>
                </a:solidFill>
              </a:rPr>
              <a:t>температуре;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 ярком освещении; </a:t>
            </a:r>
          </a:p>
          <a:p>
            <a:r>
              <a:rPr lang="ru-RU" dirty="0">
                <a:solidFill>
                  <a:srgbClr val="008000"/>
                </a:solidFill>
              </a:rPr>
              <a:t>у</a:t>
            </a:r>
            <a:r>
              <a:rPr lang="ru-RU" dirty="0" smtClean="0">
                <a:solidFill>
                  <a:srgbClr val="008000"/>
                </a:solidFill>
              </a:rPr>
              <a:t>вядшие </a:t>
            </a:r>
            <a:r>
              <a:rPr lang="ru-RU" dirty="0">
                <a:solidFill>
                  <a:srgbClr val="008000"/>
                </a:solidFill>
              </a:rPr>
              <a:t>цветки своевременно удаляют.</a:t>
            </a:r>
            <a:endParaRPr lang="ru-RU" dirty="0"/>
          </a:p>
        </p:txBody>
      </p:sp>
      <p:pic>
        <p:nvPicPr>
          <p:cNvPr id="3074" name="Picture 2" descr="C:\Users\user\Downloads\aza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6085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Почему азалия считается капризным растением?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Азалии </a:t>
            </a:r>
            <a:r>
              <a:rPr lang="ru-RU" sz="2400" dirty="0">
                <a:solidFill>
                  <a:srgbClr val="006600"/>
                </a:solidFill>
              </a:rPr>
              <a:t>светолюбивы, глубокой тени не переносят. Но не следует оставлять растения на ярком солнце. Им подходят светлые комнаты с рассеянным освещением. Зимой азалию лучше содержать в прохладном помещении с температурой 12-15С. Ее надо беречь от сквозняков. Когда появятся бутоны, растение переносят в комнату, где температура не ниже 18С и влажность 70-80%.</a:t>
            </a:r>
          </a:p>
        </p:txBody>
      </p:sp>
      <p:pic>
        <p:nvPicPr>
          <p:cNvPr id="4098" name="Picture 2" descr="C:\Users\user\Downloads\fotografiya-azalii-ukhod-v-domashnikh-usloviyak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608512" cy="444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3" y="-214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Полив азалии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322712" cy="478112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000" dirty="0" smtClean="0">
                <a:solidFill>
                  <a:srgbClr val="006600"/>
                </a:solidFill>
              </a:rPr>
              <a:t>Во </a:t>
            </a:r>
            <a:r>
              <a:rPr lang="ru-RU" sz="7000" dirty="0">
                <a:solidFill>
                  <a:srgbClr val="006600"/>
                </a:solidFill>
              </a:rPr>
              <a:t>время цветения необходим обильный полив. С марта по сентябрь растение опрыскивают мягкой водой, в жаркие летние дни - два раза, иногда их ставят в поддоны с гравием, наполненные водой. Летом азалию можно вынести на балкон или в сад.</a:t>
            </a:r>
          </a:p>
          <a:p>
            <a:endParaRPr lang="ru-RU" dirty="0"/>
          </a:p>
        </p:txBody>
      </p:sp>
      <p:pic>
        <p:nvPicPr>
          <p:cNvPr id="5122" name="Picture 2" descr="C:\Users\user\Downloads\foto-komnatnoj-azal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10163"/>
            <a:ext cx="4608512" cy="235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азалия в горш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19623"/>
            <a:ext cx="5040560" cy="2684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2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16824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Влажность </a:t>
            </a:r>
            <a:r>
              <a:rPr lang="ru-RU" sz="4000" b="1" dirty="0">
                <a:solidFill>
                  <a:srgbClr val="FF0000"/>
                </a:solidFill>
              </a:rPr>
              <a:t>воздуха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 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 </a:t>
            </a:r>
            <a:br>
              <a:rPr lang="ru-RU" sz="4000" dirty="0"/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3538736" cy="4497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</a:rPr>
              <a:t>Влажность высокая, однако рекомендуется</a:t>
            </a:r>
            <a:r>
              <a:rPr lang="ru-RU" dirty="0">
                <a:solidFill>
                  <a:srgbClr val="006600"/>
                </a:solidFill>
              </a:rPr>
              <a:t/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опрыскивать </a:t>
            </a:r>
            <a:r>
              <a:rPr lang="ru-RU" dirty="0">
                <a:solidFill>
                  <a:srgbClr val="006600"/>
                </a:solidFill>
              </a:rPr>
              <a:t>мягкой водой с марта по сентябрь, один-два раза в день.</a:t>
            </a:r>
          </a:p>
          <a:p>
            <a:endParaRPr lang="ru-RU" dirty="0"/>
          </a:p>
        </p:txBody>
      </p:sp>
      <p:pic>
        <p:nvPicPr>
          <p:cNvPr id="6146" name="Picture 2" descr="C:\Users\user\Downloads\opryskivanie-azal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35370"/>
            <a:ext cx="4674096" cy="474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Уход за растением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5"/>
            <a:ext cx="6192688" cy="47525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>
                <a:solidFill>
                  <a:srgbClr val="006600"/>
                </a:solidFill>
              </a:rPr>
              <a:t>Осенью полив уменьшают, температура в это время должна быть пониженная, 6-8 гр. В это время происходит вызревание цветочных почек. Месяца через два начинать повышать температуру воздуха до12-15 гр. Если эти условия будут соблюдены, то через несколько недель появятся бутоны. Во время цветения азалию полезно обкладывать снегом или льдом. После цветения следует перевалить азалию в кислую земельную смесь, которую можно составить из хвойной земли и торфа (2:1) с добавлением речного песка. Лучше не пересаживать, а переваливать, так как корни у азалии очень нежные. Выращивать азалию лучше в широких невысоких горшках, потому что корневая система этого растения- поверхностная. В начале лета следует провести прищипку, оставляя на стебле по 4-5 листьев, тогда на следующий год крона будет пышнее, а цвести будет </a:t>
            </a:r>
            <a:r>
              <a:rPr lang="ru-RU" sz="8000" dirty="0" err="1">
                <a:solidFill>
                  <a:srgbClr val="006600"/>
                </a:solidFill>
              </a:rPr>
              <a:t>обильнее.Азалию</a:t>
            </a:r>
            <a:r>
              <a:rPr lang="ru-RU" sz="8000" dirty="0">
                <a:solidFill>
                  <a:srgbClr val="006600"/>
                </a:solidFill>
              </a:rPr>
              <a:t> поливают мягкой тепловатой водой, добавляя раз в месяц 1 каплю уксуса или лимонной кислоты на 2 л. воды. Подкормка: раз в 2-3 недели</a:t>
            </a:r>
          </a:p>
          <a:p>
            <a:endParaRPr lang="ru-RU" sz="8000" dirty="0"/>
          </a:p>
          <a:p>
            <a:endParaRPr lang="ru-RU" dirty="0"/>
          </a:p>
        </p:txBody>
      </p:sp>
      <p:pic>
        <p:nvPicPr>
          <p:cNvPr id="7170" name="Picture 2" descr="C:\Users\user\Downloads\64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60" y="1628800"/>
            <a:ext cx="291973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Проблемы выращивания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5184576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</a:rPr>
              <a:t>Сморщенные </a:t>
            </a:r>
            <a:r>
              <a:rPr lang="ru-RU" b="1" dirty="0">
                <a:solidFill>
                  <a:srgbClr val="006600"/>
                </a:solidFill>
              </a:rPr>
              <a:t>листья: </a:t>
            </a:r>
            <a:r>
              <a:rPr lang="ru-RU" dirty="0">
                <a:solidFill>
                  <a:srgbClr val="006600"/>
                </a:solidFill>
              </a:rPr>
              <a:t>Наиболее вероятная причина сморщивания и опадания листьев- недостаточный полив. Можно несколько раз в неделю погружать горшок в емкость с водой до полного насыщения. Другими возможными причинами могут быть низкая влажность воздуха (поместите горшок во влажный торф), слишком высокая температура или слишком яркое солнце.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</a:rPr>
              <a:t>Короткий период цветения</a:t>
            </a:r>
            <a:r>
              <a:rPr lang="ru-RU" dirty="0">
                <a:solidFill>
                  <a:srgbClr val="006600"/>
                </a:solidFill>
              </a:rPr>
              <a:t>: Обычно виновник - теплый сухой воздух. Поместите горшок как можно дальше от батарей центрального отопления, и ежедневно опрыскивайте листья. Причиной преждевременного окончания цветения могут быть также слишком яркий солнечный свет и недостаточный полив.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</a:rPr>
              <a:t>Пожелтение листьев:</a:t>
            </a:r>
            <a:r>
              <a:rPr lang="ru-RU" dirty="0">
                <a:solidFill>
                  <a:srgbClr val="006600"/>
                </a:solidFill>
              </a:rPr>
              <a:t> - Чрезмерная сырость или жесткая вода.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</a:rPr>
              <a:t>Плохой рост, </a:t>
            </a:r>
            <a:r>
              <a:rPr lang="ru-RU" b="1" dirty="0" err="1">
                <a:solidFill>
                  <a:srgbClr val="006600"/>
                </a:solidFill>
              </a:rPr>
              <a:t>коричневение</a:t>
            </a:r>
            <a:r>
              <a:rPr lang="ru-RU" b="1" dirty="0">
                <a:solidFill>
                  <a:srgbClr val="006600"/>
                </a:solidFill>
              </a:rPr>
              <a:t> листьев, плохая </a:t>
            </a:r>
            <a:r>
              <a:rPr lang="ru-RU" b="1" dirty="0" err="1">
                <a:solidFill>
                  <a:srgbClr val="006600"/>
                </a:solidFill>
              </a:rPr>
              <a:t>бутонизация</a:t>
            </a:r>
            <a:r>
              <a:rPr lang="ru-RU" b="1" dirty="0">
                <a:solidFill>
                  <a:srgbClr val="006600"/>
                </a:solidFill>
              </a:rPr>
              <a:t> или отсутствие цветения</a:t>
            </a:r>
            <a:r>
              <a:rPr lang="ru-RU" dirty="0">
                <a:solidFill>
                  <a:srgbClr val="006600"/>
                </a:solidFill>
              </a:rPr>
              <a:t>, могут быть связаны с посадкой азалий в неподходящую почву.</a:t>
            </a:r>
          </a:p>
          <a:p>
            <a:endParaRPr lang="ru-RU" dirty="0"/>
          </a:p>
        </p:txBody>
      </p:sp>
      <p:pic>
        <p:nvPicPr>
          <p:cNvPr id="1027" name="Picture 3" descr="C:\Users\user\Downloads\t_1840_122237_1_1345091615_big_rs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52839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Вредители азалии и меры борьбы с ними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608512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5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6600"/>
                </a:solidFill>
              </a:rPr>
              <a:t>Щитовки </a:t>
            </a:r>
            <a:r>
              <a:rPr lang="ru-RU" sz="7200" b="1" dirty="0">
                <a:solidFill>
                  <a:srgbClr val="006600"/>
                </a:solidFill>
              </a:rPr>
              <a:t>и </a:t>
            </a:r>
            <a:r>
              <a:rPr lang="ru-RU" sz="7200" b="1" dirty="0" err="1">
                <a:solidFill>
                  <a:srgbClr val="006600"/>
                </a:solidFill>
              </a:rPr>
              <a:t>ложнощитовки</a:t>
            </a:r>
            <a:r>
              <a:rPr lang="ru-RU" sz="7200" b="1" dirty="0">
                <a:solidFill>
                  <a:srgbClr val="006600"/>
                </a:solidFill>
              </a:rPr>
              <a:t>:</a:t>
            </a:r>
            <a:r>
              <a:rPr lang="ru-RU" sz="7200" dirty="0">
                <a:solidFill>
                  <a:srgbClr val="006600"/>
                </a:solidFill>
              </a:rPr>
              <a:t> коричневые бляшки по поверхности листьев и стеблей, высасывают клеточный сок. Листья теряют окраску, сохнут и опадают.</a:t>
            </a:r>
            <a:br>
              <a:rPr lang="ru-RU" sz="7200" dirty="0">
                <a:solidFill>
                  <a:srgbClr val="006600"/>
                </a:solidFill>
              </a:rPr>
            </a:br>
            <a:r>
              <a:rPr lang="ru-RU" sz="7200" b="1" dirty="0">
                <a:solidFill>
                  <a:srgbClr val="006600"/>
                </a:solidFill>
              </a:rPr>
              <a:t>Меры борьбы. </a:t>
            </a:r>
            <a:r>
              <a:rPr lang="ru-RU" sz="7200" dirty="0">
                <a:solidFill>
                  <a:srgbClr val="006600"/>
                </a:solidFill>
              </a:rPr>
              <a:t>Для механической очистки вредителей листья протирают мыльной губкой. Затем растение опрыскать 0,15% раствором </a:t>
            </a:r>
            <a:r>
              <a:rPr lang="ru-RU" sz="7200" dirty="0" err="1">
                <a:solidFill>
                  <a:srgbClr val="006600"/>
                </a:solidFill>
              </a:rPr>
              <a:t>актеллика</a:t>
            </a:r>
            <a:r>
              <a:rPr lang="ru-RU" sz="7200" dirty="0">
                <a:solidFill>
                  <a:srgbClr val="006600"/>
                </a:solidFill>
              </a:rPr>
              <a:t> (1-2 мл на литр воды). Хорошие результаты дает обработка </a:t>
            </a:r>
            <a:r>
              <a:rPr lang="ru-RU" sz="7200" dirty="0" err="1">
                <a:solidFill>
                  <a:srgbClr val="006600"/>
                </a:solidFill>
              </a:rPr>
              <a:t>актарой</a:t>
            </a:r>
            <a:r>
              <a:rPr lang="ru-RU" sz="7200" dirty="0">
                <a:solidFill>
                  <a:srgbClr val="006600"/>
                </a:solidFill>
              </a:rPr>
              <a:t> и </a:t>
            </a:r>
            <a:r>
              <a:rPr lang="ru-RU" sz="7200" dirty="0" err="1">
                <a:solidFill>
                  <a:srgbClr val="006600"/>
                </a:solidFill>
              </a:rPr>
              <a:t>карбофосом</a:t>
            </a:r>
            <a:r>
              <a:rPr lang="ru-RU" sz="7200" dirty="0">
                <a:solidFill>
                  <a:srgbClr val="0066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006600"/>
                </a:solidFill>
              </a:rPr>
              <a:t>Паутинный клещ:</a:t>
            </a:r>
            <a:r>
              <a:rPr lang="ru-RU" sz="7200" dirty="0">
                <a:solidFill>
                  <a:srgbClr val="006600"/>
                </a:solidFill>
              </a:rPr>
              <a:t> появляется при слишком сухом воздухе - в междоузлиях на стеблях появляется паутина, листья становятся вялыми и опадают, бутоны сохнут. </a:t>
            </a:r>
            <a:br>
              <a:rPr lang="ru-RU" sz="7200" dirty="0">
                <a:solidFill>
                  <a:srgbClr val="006600"/>
                </a:solidFill>
              </a:rPr>
            </a:br>
            <a:r>
              <a:rPr lang="ru-RU" sz="7200" b="1" dirty="0">
                <a:solidFill>
                  <a:srgbClr val="006600"/>
                </a:solidFill>
              </a:rPr>
              <a:t>Меры борьбы. </a:t>
            </a:r>
            <a:r>
              <a:rPr lang="ru-RU" sz="7200" dirty="0">
                <a:solidFill>
                  <a:srgbClr val="006600"/>
                </a:solidFill>
              </a:rPr>
              <a:t>Растение протереть мыльной губкой и обмывают под теплым душем. Регулярно опрыскивают. Часто только этих процедур бывает достаточно, чтобы вредители пропали. Если азалии очень сильно поражены </a:t>
            </a:r>
            <a:r>
              <a:rPr lang="ru-RU" sz="7200" dirty="0" err="1">
                <a:solidFill>
                  <a:srgbClr val="006600"/>
                </a:solidFill>
              </a:rPr>
              <a:t>клещиком</a:t>
            </a:r>
            <a:r>
              <a:rPr lang="ru-RU" sz="7200" dirty="0">
                <a:solidFill>
                  <a:srgbClr val="006600"/>
                </a:solidFill>
              </a:rPr>
              <a:t> и регулярное увлажнение не помогает, опрыскивают 0,15% раствором </a:t>
            </a:r>
            <a:r>
              <a:rPr lang="ru-RU" sz="7200" dirty="0" err="1">
                <a:solidFill>
                  <a:srgbClr val="006600"/>
                </a:solidFill>
              </a:rPr>
              <a:t>актеллика</a:t>
            </a:r>
            <a:r>
              <a:rPr lang="ru-RU" sz="7200" dirty="0">
                <a:solidFill>
                  <a:srgbClr val="006600"/>
                </a:solidFill>
              </a:rPr>
              <a:t> (1-2 мл на литр воды).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ownloads\SHHitov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10445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Разновидности азалии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ownloads\azalia1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7" y="1556792"/>
            <a:ext cx="4242048" cy="2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wnloads\Azalea-Indica-Mini-Mix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248472" cy="2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582862" cy="24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user\Downloads\Рослина-азалія-1396257523_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2736304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ownloads\E92DA4925E68445298026F5FA1EDE95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096344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Содержание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89984"/>
          </a:xfrm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Понятие о влаголюбивых растениях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Виды влаголюбивых растений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Места обитания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Как ухаживать за растениями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Разнообразие влаголюбивых растений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Источники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2050" name="Picture 2" descr="C:\Users\user\Downloads\0_9a326_86e754b_orig-523x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4261495" cy="2393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0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FF0000"/>
                </a:solidFill>
              </a:rPr>
              <a:t>Источники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floristics.info/ru/stati/1577komnatnaya-azaliya.html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www.myflora.com.ua/index.php?id=348&amp;option=com_content&amp;task=view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lalend.ru/ukhod-za-azaliej-v-domashnikh-usloviyakh.html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7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 Понятие о влаголюбивых растениях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6600"/>
                </a:solidFill>
              </a:rPr>
              <a:t>К данному виду относят такие растения, которые нельзя назвать водными в прямом смысле этого слова, но они играют важную роль в создании постепенного перехода от воды к сухопутным </a:t>
            </a:r>
            <a:r>
              <a:rPr lang="ru-RU" sz="2800" dirty="0" smtClean="0">
                <a:solidFill>
                  <a:srgbClr val="006600"/>
                </a:solidFill>
              </a:rPr>
              <a:t>участкам.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6600"/>
                </a:solidFill>
              </a:rPr>
              <a:t>Это быстрорастущие растения, растения с большими листьями, быстро испаряющими </a:t>
            </a:r>
            <a:r>
              <a:rPr lang="ru-RU" sz="2800" dirty="0" smtClean="0">
                <a:solidFill>
                  <a:srgbClr val="006600"/>
                </a:solidFill>
              </a:rPr>
              <a:t>влагу. 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2. Виды влаголюбивых растений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Растения для сада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Комнатные растения 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Деревья и кустарники</a:t>
            </a:r>
          </a:p>
        </p:txBody>
      </p:sp>
    </p:spTree>
    <p:extLst>
      <p:ext uri="{BB962C8B-B14F-4D97-AF65-F5344CB8AC3E}">
        <p14:creationId xmlns:p14="http://schemas.microsoft.com/office/powerpoint/2010/main" val="2650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3. Места обитания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6600"/>
                </a:solidFill>
              </a:rPr>
              <a:t>болота, </a:t>
            </a:r>
            <a:endParaRPr lang="ru-RU" dirty="0" smtClean="0">
              <a:solidFill>
                <a:srgbClr val="006600"/>
              </a:solidFill>
            </a:endParaRPr>
          </a:p>
          <a:p>
            <a:r>
              <a:rPr lang="ru-RU" dirty="0" smtClean="0">
                <a:solidFill>
                  <a:srgbClr val="006600"/>
                </a:solidFill>
              </a:rPr>
              <a:t>берега </a:t>
            </a:r>
            <a:r>
              <a:rPr lang="ru-RU" dirty="0">
                <a:solidFill>
                  <a:srgbClr val="006600"/>
                </a:solidFill>
              </a:rPr>
              <a:t>рек, </a:t>
            </a:r>
            <a:endParaRPr lang="ru-RU" dirty="0" smtClean="0">
              <a:solidFill>
                <a:srgbClr val="006600"/>
              </a:solidFill>
            </a:endParaRPr>
          </a:p>
          <a:p>
            <a:r>
              <a:rPr lang="ru-RU" dirty="0" smtClean="0">
                <a:solidFill>
                  <a:srgbClr val="006600"/>
                </a:solidFill>
              </a:rPr>
              <a:t>озёр</a:t>
            </a:r>
            <a:r>
              <a:rPr lang="ru-RU" dirty="0">
                <a:solidFill>
                  <a:srgbClr val="006600"/>
                </a:solidFill>
              </a:rPr>
              <a:t>.</a:t>
            </a:r>
            <a:endParaRPr lang="ru-RU" dirty="0" smtClean="0">
              <a:solidFill>
                <a:srgbClr val="006600"/>
              </a:solidFill>
            </a:endParaRPr>
          </a:p>
        </p:txBody>
      </p:sp>
      <p:pic>
        <p:nvPicPr>
          <p:cNvPr id="2" name="Picture 2" descr="C:\Users\Учитель\Downloads\niz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66429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Учитель\Downloads\Strashnoe-boloto-Okefeno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160998" cy="2182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ownloads\скачанные файл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4396058"/>
            <a:ext cx="2988332" cy="2182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92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3. Как ухаживать 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6600"/>
                </a:solidFill>
              </a:rPr>
              <a:t>Многие </a:t>
            </a:r>
            <a:r>
              <a:rPr lang="ru-RU" dirty="0" smtClean="0">
                <a:solidFill>
                  <a:srgbClr val="006600"/>
                </a:solidFill>
              </a:rPr>
              <a:t> из нас думают</a:t>
            </a:r>
            <a:r>
              <a:rPr lang="ru-RU" dirty="0">
                <a:solidFill>
                  <a:srgbClr val="006600"/>
                </a:solidFill>
              </a:rPr>
              <a:t>, раз влаголюбивые – нужно, чтобы почва постоянно была мокрой. Это не так. Не стоит путать влаголюбивые цветы с водными! Они терпеть не могут переувлажнения. </a:t>
            </a:r>
          </a:p>
          <a:p>
            <a:r>
              <a:rPr lang="ru-RU" dirty="0">
                <a:solidFill>
                  <a:srgbClr val="006600"/>
                </a:solidFill>
              </a:rPr>
              <a:t>Корни обязательно должны «дышать» иначе они загниют и растение погибнет. А полив более обильный, чем остальным комнатным растениям, требуется только весной. Что действительно необходимо, так это регулярное опрыскивание отстоявшейся водопроводной водой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dirty="0">
                <a:solidFill>
                  <a:srgbClr val="006600"/>
                </a:solidFill>
              </a:rPr>
              <a:t>У</a:t>
            </a:r>
            <a:r>
              <a:rPr lang="ru-RU" dirty="0" smtClean="0">
                <a:solidFill>
                  <a:srgbClr val="006600"/>
                </a:solidFill>
              </a:rPr>
              <a:t>силенный </a:t>
            </a:r>
            <a:r>
              <a:rPr lang="ru-RU" dirty="0">
                <a:solidFill>
                  <a:srgbClr val="006600"/>
                </a:solidFill>
              </a:rPr>
              <a:t>полив даже для этих растений нужен только в период активного роста, а в остальное время полив сокращают. </a:t>
            </a:r>
          </a:p>
          <a:p>
            <a:endParaRPr lang="ru-RU" dirty="0">
              <a:solidFill>
                <a:srgbClr val="0066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2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4. Разнообразие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влаголюбивых растений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Комнатные растения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\Downloads\734484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8924"/>
            <a:ext cx="3676253" cy="28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ownloads\Pu_Gartenbilder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63" y="2063739"/>
            <a:ext cx="3888432" cy="28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ownloads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08038"/>
            <a:ext cx="4104455" cy="34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Растения для сада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Учитель\Downloads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6003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ownloads\71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69" y="1642945"/>
            <a:ext cx="3096344" cy="22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итель\Downloads\105IMG_83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2" y="4529343"/>
            <a:ext cx="2656714" cy="18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читель\Downloads\obrazek_547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69" y="3904173"/>
            <a:ext cx="30963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Учитель\Desktop\mimulus_lewisii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84250"/>
            <a:ext cx="2645848" cy="199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caltha_plantx1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24" y="4529343"/>
            <a:ext cx="2564904" cy="1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Влаголюбивые деревья и кустарники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700808"/>
            <a:ext cx="340995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74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3323"/>
            <a:ext cx="3275856" cy="357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esktop\Physocarpus-opulifolius-Prairie-Ninebark-tr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56733"/>
            <a:ext cx="3456384" cy="364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582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к экологическому проекту по теме «Влаголюбивые растения»</vt:lpstr>
      <vt:lpstr>Содержание</vt:lpstr>
      <vt:lpstr>1. Понятие о влаголюбивых растениях</vt:lpstr>
      <vt:lpstr>2. Виды влаголюбивых растений</vt:lpstr>
      <vt:lpstr>3. Места обитания</vt:lpstr>
      <vt:lpstr>3. Как ухаживать ?</vt:lpstr>
      <vt:lpstr> 4. Разнообразие  влаголюбивых растений Комнатные растения</vt:lpstr>
      <vt:lpstr>Растения для сада</vt:lpstr>
      <vt:lpstr>Влаголюбивые деревья и кустарники</vt:lpstr>
      <vt:lpstr>Азалия –  прихотливое растение</vt:lpstr>
      <vt:lpstr>Использование:</vt:lpstr>
      <vt:lpstr>Секрет длительного цветения и сохранения азалии до следующего года</vt:lpstr>
      <vt:lpstr>Почему азалия считается капризным растением?</vt:lpstr>
      <vt:lpstr>Полив азалии</vt:lpstr>
      <vt:lpstr>   Влажность воздуха      </vt:lpstr>
      <vt:lpstr>Уход за растением</vt:lpstr>
      <vt:lpstr>Проблемы выращивания</vt:lpstr>
      <vt:lpstr>Вредители азалии и меры борьбы с ними</vt:lpstr>
      <vt:lpstr>Разновидности азалии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окружающему миру на тему «Влаголюбивые растения»</dc:title>
  <dc:creator>user</dc:creator>
  <cp:lastModifiedBy>user</cp:lastModifiedBy>
  <cp:revision>32</cp:revision>
  <dcterms:created xsi:type="dcterms:W3CDTF">2016-01-25T16:57:53Z</dcterms:created>
  <dcterms:modified xsi:type="dcterms:W3CDTF">2016-02-15T17:57:08Z</dcterms:modified>
</cp:coreProperties>
</file>