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Расстояние между двумя точками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1800" y="4343400"/>
            <a:ext cx="5791200" cy="19050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2400" dirty="0" smtClean="0"/>
              <a:t>Работу выполнила: </a:t>
            </a:r>
            <a:r>
              <a:rPr lang="ru-RU" sz="2400" dirty="0" err="1" smtClean="0"/>
              <a:t>Бужинская</a:t>
            </a:r>
            <a:r>
              <a:rPr lang="ru-RU" sz="2400" dirty="0" smtClean="0"/>
              <a:t> Анна, </a:t>
            </a:r>
          </a:p>
          <a:p>
            <a:pPr algn="r"/>
            <a:r>
              <a:rPr lang="ru-RU" sz="2400" dirty="0" smtClean="0"/>
              <a:t>ученица 10 А класса МБОУ СШ №1 </a:t>
            </a:r>
          </a:p>
          <a:p>
            <a:pPr algn="r"/>
            <a:r>
              <a:rPr lang="ru-RU" sz="2400" dirty="0" smtClean="0"/>
              <a:t>г.Архангельска Архангельской области</a:t>
            </a:r>
          </a:p>
          <a:p>
            <a:pPr algn="r"/>
            <a:r>
              <a:rPr lang="ru-RU" sz="2400" dirty="0" smtClean="0"/>
              <a:t>Руководитель: Куприянович Марина Олеговна, </a:t>
            </a:r>
          </a:p>
          <a:p>
            <a:pPr algn="r"/>
            <a:r>
              <a:rPr lang="ru-RU" sz="2400" dirty="0" smtClean="0"/>
              <a:t>учитель математики высшей категории МБОУ СШ № 1 </a:t>
            </a:r>
          </a:p>
          <a:p>
            <a:pPr algn="r"/>
            <a:r>
              <a:rPr lang="ru-RU" sz="2400" dirty="0" smtClean="0"/>
              <a:t>г. Архангельска Архангельской области, 2016 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68763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/>
              <a:t>Определение: расстоянием между точками называется длина отрезка, соединяющего эти точки.</a:t>
            </a:r>
            <a:endParaRPr lang="en-US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135563"/>
          </a:xfrm>
        </p:spPr>
        <p:txBody>
          <a:bodyPr/>
          <a:lstStyle/>
          <a:p>
            <a:r>
              <a:rPr lang="ru-RU" dirty="0" smtClean="0"/>
              <a:t>Формула: расстоянием между точками А</a:t>
            </a:r>
            <a:r>
              <a:rPr lang="ru-RU" baseline="-25000" dirty="0" smtClean="0"/>
              <a:t>1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baseline="-25000" dirty="0" smtClean="0"/>
              <a:t>1</a:t>
            </a:r>
            <a:r>
              <a:rPr lang="ru-RU" dirty="0" smtClean="0"/>
              <a:t>;</a:t>
            </a:r>
            <a:r>
              <a:rPr lang="en-US" dirty="0" smtClean="0"/>
              <a:t>y</a:t>
            </a:r>
            <a:r>
              <a:rPr lang="ru-RU" baseline="-25000" dirty="0" smtClean="0"/>
              <a:t>1</a:t>
            </a:r>
            <a:r>
              <a:rPr lang="en-US" dirty="0" smtClean="0"/>
              <a:t>;z</a:t>
            </a:r>
            <a:r>
              <a:rPr lang="ru-RU" baseline="-25000" dirty="0" smtClean="0"/>
              <a:t>1</a:t>
            </a:r>
            <a:r>
              <a:rPr lang="en-US" dirty="0" smtClean="0"/>
              <a:t>) </a:t>
            </a:r>
            <a:r>
              <a:rPr lang="ru-RU" dirty="0" smtClean="0"/>
              <a:t>и А</a:t>
            </a:r>
            <a:r>
              <a:rPr lang="ru-RU" baseline="-25000" dirty="0" smtClean="0"/>
              <a:t>2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baseline="-25000" dirty="0" smtClean="0"/>
              <a:t>2</a:t>
            </a:r>
            <a:r>
              <a:rPr lang="ru-RU" dirty="0" smtClean="0"/>
              <a:t>;</a:t>
            </a:r>
            <a:r>
              <a:rPr lang="en-US" dirty="0" smtClean="0"/>
              <a:t>y</a:t>
            </a:r>
            <a:r>
              <a:rPr lang="ru-RU" baseline="-25000" dirty="0" smtClean="0"/>
              <a:t>2</a:t>
            </a:r>
            <a:r>
              <a:rPr lang="en-US" dirty="0" smtClean="0"/>
              <a:t>;z</a:t>
            </a:r>
            <a:r>
              <a:rPr lang="ru-RU" baseline="-25000" dirty="0" smtClean="0"/>
              <a:t>2</a:t>
            </a:r>
            <a:r>
              <a:rPr lang="en-US" dirty="0" smtClean="0"/>
              <a:t>) </a:t>
            </a:r>
            <a:r>
              <a:rPr lang="ru-RU" dirty="0" smtClean="0"/>
              <a:t>вычисляется по формуле  А</a:t>
            </a:r>
            <a:r>
              <a:rPr lang="en-US" baseline="-25000" dirty="0" smtClean="0"/>
              <a:t>1</a:t>
            </a:r>
            <a:r>
              <a:rPr lang="ru-RU" dirty="0" smtClean="0"/>
              <a:t>А</a:t>
            </a:r>
            <a:r>
              <a:rPr lang="en-US" baseline="-25000" dirty="0" smtClean="0"/>
              <a:t>2</a:t>
            </a:r>
            <a:r>
              <a:rPr lang="ru-RU" dirty="0" smtClean="0"/>
              <a:t> = </a:t>
            </a:r>
            <a:r>
              <a:rPr lang="ru-RU" dirty="0" err="1" smtClean="0"/>
              <a:t>√</a:t>
            </a:r>
            <a:r>
              <a:rPr lang="en-US" dirty="0" smtClean="0"/>
              <a:t>(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-x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+(y</a:t>
            </a:r>
            <a:r>
              <a:rPr lang="en-US" baseline="-25000" dirty="0" smtClean="0"/>
              <a:t>2</a:t>
            </a:r>
            <a:r>
              <a:rPr lang="en-US" dirty="0" smtClean="0"/>
              <a:t>-y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+(z</a:t>
            </a:r>
            <a:r>
              <a:rPr lang="en-US" baseline="-25000" dirty="0" smtClean="0"/>
              <a:t>2</a:t>
            </a:r>
            <a:r>
              <a:rPr lang="en-US" dirty="0" smtClean="0"/>
              <a:t>-z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ru-RU" dirty="0" smtClean="0"/>
          </a:p>
          <a:p>
            <a:endParaRPr lang="ru-RU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3733800" y="3962400"/>
            <a:ext cx="1524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95800" y="4724400"/>
            <a:ext cx="1600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3581400" y="4724400"/>
            <a:ext cx="914400" cy="685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15" idx="5"/>
          </p:cNvCxnSpPr>
          <p:nvPr/>
        </p:nvCxnSpPr>
        <p:spPr>
          <a:xfrm>
            <a:off x="3962400" y="3733800"/>
            <a:ext cx="1360441" cy="59844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886200" y="3657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257800" y="4267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819400" y="3352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baseline="-25000" dirty="0" smtClean="0"/>
              <a:t>1</a:t>
            </a:r>
            <a:r>
              <a:rPr lang="ru-RU" dirty="0" smtClean="0"/>
              <a:t>;</a:t>
            </a:r>
            <a:r>
              <a:rPr lang="en-US" dirty="0" smtClean="0"/>
              <a:t>y</a:t>
            </a:r>
            <a:r>
              <a:rPr lang="ru-RU" baseline="-25000" dirty="0" smtClean="0"/>
              <a:t>1</a:t>
            </a:r>
            <a:r>
              <a:rPr lang="en-US" dirty="0" smtClean="0"/>
              <a:t>;z</a:t>
            </a:r>
            <a:r>
              <a:rPr lang="ru-RU" baseline="-25000" dirty="0" smtClean="0"/>
              <a:t>1</a:t>
            </a:r>
            <a:r>
              <a:rPr lang="en-US" dirty="0" smtClean="0"/>
              <a:t>) 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181600" y="38100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2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baseline="-25000" dirty="0" smtClean="0"/>
              <a:t>2</a:t>
            </a:r>
            <a:r>
              <a:rPr lang="ru-RU" dirty="0" smtClean="0"/>
              <a:t>;</a:t>
            </a:r>
            <a:r>
              <a:rPr lang="en-US" dirty="0" smtClean="0"/>
              <a:t>y</a:t>
            </a:r>
            <a:r>
              <a:rPr lang="ru-RU" baseline="-25000" dirty="0" smtClean="0"/>
              <a:t>2</a:t>
            </a:r>
            <a:r>
              <a:rPr lang="en-US" dirty="0" smtClean="0"/>
              <a:t>;z</a:t>
            </a:r>
            <a:r>
              <a:rPr lang="ru-RU" baseline="-25000" dirty="0" smtClean="0"/>
              <a:t>2</a:t>
            </a:r>
            <a:r>
              <a:rPr lang="en-US" dirty="0" smtClean="0"/>
              <a:t>) 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191000" y="4419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352800" y="5029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943600" y="4343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495800" y="2895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№6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297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Дано:</a:t>
            </a:r>
          </a:p>
          <a:p>
            <a:r>
              <a:rPr lang="ru-RU" sz="2400" dirty="0" smtClean="0"/>
              <a:t>А(0;0;1)</a:t>
            </a:r>
          </a:p>
          <a:p>
            <a:r>
              <a:rPr lang="ru-RU" sz="2400" dirty="0" smtClean="0"/>
              <a:t>В(0;1;0)</a:t>
            </a:r>
          </a:p>
          <a:p>
            <a:r>
              <a:rPr lang="ru-RU" sz="2400" dirty="0" smtClean="0"/>
              <a:t>С(1;0;0)</a:t>
            </a:r>
          </a:p>
          <a:p>
            <a:r>
              <a:rPr lang="ru-RU" sz="2400" dirty="0" smtClean="0"/>
              <a:t>Расстояние до</a:t>
            </a:r>
            <a:r>
              <a:rPr lang="en-US" sz="2400" dirty="0" smtClean="0"/>
              <a:t> </a:t>
            </a:r>
            <a:r>
              <a:rPr lang="en-US" sz="2400" dirty="0" err="1" smtClean="0"/>
              <a:t>yx</a:t>
            </a:r>
            <a:r>
              <a:rPr lang="ru-RU" sz="2400" dirty="0" smtClean="0"/>
              <a:t> = 2</a:t>
            </a:r>
          </a:p>
          <a:p>
            <a:endParaRPr lang="ru-RU" sz="2400" dirty="0" smtClean="0"/>
          </a:p>
          <a:p>
            <a:r>
              <a:rPr lang="ru-RU" sz="2400" b="1" i="1" dirty="0" smtClean="0"/>
              <a:t>Найти:</a:t>
            </a:r>
          </a:p>
          <a:p>
            <a:r>
              <a:rPr lang="ru-RU" sz="2400" dirty="0" smtClean="0"/>
              <a:t>М(</a:t>
            </a:r>
            <a:r>
              <a:rPr lang="en-US" sz="2400" dirty="0" err="1" smtClean="0"/>
              <a:t>x;y;z</a:t>
            </a:r>
            <a:r>
              <a:rPr lang="en-US" sz="2400" dirty="0" smtClean="0"/>
              <a:t>)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1295400"/>
            <a:ext cx="5562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Решение: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Если М равноудалена от А,В,С, то АМ=ВМ=СМ</a:t>
            </a: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АМ</a:t>
            </a:r>
            <a:r>
              <a:rPr lang="en-US" baseline="30000" dirty="0" smtClean="0"/>
              <a:t>2</a:t>
            </a:r>
            <a:r>
              <a:rPr lang="ru-RU" dirty="0" smtClean="0"/>
              <a:t> = (0 – </a:t>
            </a:r>
            <a:r>
              <a:rPr lang="ru-RU" dirty="0" err="1" smtClean="0"/>
              <a:t>х</a:t>
            </a:r>
            <a:r>
              <a:rPr lang="ru-RU" dirty="0" smtClean="0"/>
              <a:t>)</a:t>
            </a:r>
            <a:r>
              <a:rPr lang="en-US" baseline="30000" dirty="0" smtClean="0"/>
              <a:t> 2</a:t>
            </a:r>
            <a:r>
              <a:rPr lang="ru-RU" dirty="0" smtClean="0"/>
              <a:t> + (0 –</a:t>
            </a:r>
            <a:r>
              <a:rPr lang="en-US" dirty="0" smtClean="0"/>
              <a:t> y)</a:t>
            </a:r>
            <a:r>
              <a:rPr lang="en-US" baseline="30000" dirty="0" smtClean="0"/>
              <a:t> 2</a:t>
            </a:r>
            <a:r>
              <a:rPr lang="en-US" dirty="0" smtClean="0"/>
              <a:t> + (1 – z)</a:t>
            </a:r>
            <a:r>
              <a:rPr lang="en-US" baseline="30000" dirty="0" smtClean="0"/>
              <a:t> 2</a:t>
            </a:r>
            <a:r>
              <a:rPr lang="en-US" dirty="0" smtClean="0"/>
              <a:t> = x</a:t>
            </a:r>
            <a:r>
              <a:rPr lang="en-US" baseline="30000" dirty="0" smtClean="0"/>
              <a:t> 2</a:t>
            </a:r>
            <a:r>
              <a:rPr lang="en-US" dirty="0" smtClean="0"/>
              <a:t> + y</a:t>
            </a:r>
            <a:r>
              <a:rPr lang="en-US" baseline="30000" dirty="0" smtClean="0"/>
              <a:t> 2</a:t>
            </a:r>
            <a:r>
              <a:rPr lang="en-US" dirty="0" smtClean="0"/>
              <a:t> + (1 – z)</a:t>
            </a:r>
            <a:r>
              <a:rPr lang="en-US" baseline="30000" dirty="0" smtClean="0"/>
              <a:t> 2</a:t>
            </a: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BM</a:t>
            </a:r>
            <a:r>
              <a:rPr lang="en-US" baseline="30000" dirty="0" smtClean="0"/>
              <a:t> 2</a:t>
            </a:r>
            <a:r>
              <a:rPr lang="en-US" dirty="0" smtClean="0"/>
              <a:t> = </a:t>
            </a:r>
            <a:r>
              <a:rPr lang="ru-RU" dirty="0" smtClean="0"/>
              <a:t>(0 – </a:t>
            </a:r>
            <a:r>
              <a:rPr lang="ru-RU" dirty="0" err="1" smtClean="0"/>
              <a:t>х</a:t>
            </a:r>
            <a:r>
              <a:rPr lang="ru-RU" dirty="0" smtClean="0"/>
              <a:t>)</a:t>
            </a:r>
            <a:r>
              <a:rPr lang="en-US" baseline="30000" dirty="0" smtClean="0"/>
              <a:t> 2</a:t>
            </a:r>
            <a:r>
              <a:rPr lang="ru-RU" dirty="0" smtClean="0"/>
              <a:t> </a:t>
            </a:r>
            <a:r>
              <a:rPr lang="en-US" dirty="0" smtClean="0"/>
              <a:t>+ (1 – y)</a:t>
            </a:r>
            <a:r>
              <a:rPr lang="en-US" baseline="30000" dirty="0" smtClean="0"/>
              <a:t> 2</a:t>
            </a:r>
            <a:r>
              <a:rPr lang="en-US" dirty="0" smtClean="0"/>
              <a:t> + (0 – z)</a:t>
            </a:r>
            <a:r>
              <a:rPr lang="en-US" baseline="30000" dirty="0" smtClean="0"/>
              <a:t> 2</a:t>
            </a:r>
            <a:r>
              <a:rPr lang="en-US" dirty="0" smtClean="0"/>
              <a:t> = x</a:t>
            </a:r>
            <a:r>
              <a:rPr lang="en-US" baseline="30000" dirty="0" smtClean="0"/>
              <a:t> 2</a:t>
            </a:r>
            <a:r>
              <a:rPr lang="en-US" dirty="0" smtClean="0"/>
              <a:t> + (1 – y)</a:t>
            </a:r>
            <a:r>
              <a:rPr lang="en-US" baseline="30000" dirty="0" smtClean="0"/>
              <a:t> 2</a:t>
            </a:r>
            <a:r>
              <a:rPr lang="en-US" dirty="0" smtClean="0"/>
              <a:t> + z</a:t>
            </a:r>
            <a:r>
              <a:rPr lang="en-US" baseline="30000" dirty="0" smtClean="0"/>
              <a:t> 2</a:t>
            </a: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CM</a:t>
            </a:r>
            <a:r>
              <a:rPr lang="en-US" baseline="30000" dirty="0" smtClean="0"/>
              <a:t> 2</a:t>
            </a:r>
            <a:r>
              <a:rPr lang="en-US" dirty="0" smtClean="0"/>
              <a:t> = (1 – x)</a:t>
            </a:r>
            <a:r>
              <a:rPr lang="en-US" baseline="30000" dirty="0" smtClean="0"/>
              <a:t> 2</a:t>
            </a:r>
            <a:r>
              <a:rPr lang="en-US" dirty="0" smtClean="0"/>
              <a:t> + (0 – y)</a:t>
            </a:r>
            <a:r>
              <a:rPr lang="en-US" baseline="30000" dirty="0" smtClean="0"/>
              <a:t> 2</a:t>
            </a:r>
            <a:r>
              <a:rPr lang="en-US" dirty="0" smtClean="0"/>
              <a:t> + (0 – z)</a:t>
            </a:r>
            <a:r>
              <a:rPr lang="en-US" baseline="30000" dirty="0" smtClean="0"/>
              <a:t> 2</a:t>
            </a:r>
            <a:r>
              <a:rPr lang="en-US" dirty="0" smtClean="0"/>
              <a:t> = (1 – x)</a:t>
            </a:r>
            <a:r>
              <a:rPr lang="en-US" baseline="30000" dirty="0" smtClean="0"/>
              <a:t> 2</a:t>
            </a:r>
            <a:r>
              <a:rPr lang="en-US" dirty="0" smtClean="0"/>
              <a:t> + y</a:t>
            </a:r>
            <a:r>
              <a:rPr lang="en-US" baseline="30000" dirty="0" smtClean="0"/>
              <a:t> 2</a:t>
            </a:r>
            <a:r>
              <a:rPr lang="en-US" dirty="0" smtClean="0"/>
              <a:t> + z</a:t>
            </a:r>
            <a:r>
              <a:rPr lang="en-US" baseline="30000" dirty="0" smtClean="0"/>
              <a:t> 2</a:t>
            </a: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AM</a:t>
            </a:r>
            <a:r>
              <a:rPr lang="en-US" baseline="30000" dirty="0" smtClean="0"/>
              <a:t> 2</a:t>
            </a:r>
            <a:r>
              <a:rPr lang="en-US" dirty="0" smtClean="0"/>
              <a:t> = BM</a:t>
            </a:r>
            <a:r>
              <a:rPr lang="en-US" baseline="30000" dirty="0" smtClean="0"/>
              <a:t> 2</a:t>
            </a:r>
          </a:p>
          <a:p>
            <a:pPr marL="342900" indent="-342900"/>
            <a:r>
              <a:rPr lang="en-US" dirty="0" smtClean="0"/>
              <a:t>       x</a:t>
            </a:r>
            <a:r>
              <a:rPr lang="en-US" baseline="30000" dirty="0" smtClean="0"/>
              <a:t> 2</a:t>
            </a:r>
            <a:r>
              <a:rPr lang="en-US" dirty="0" smtClean="0"/>
              <a:t> + y</a:t>
            </a:r>
            <a:r>
              <a:rPr lang="en-US" baseline="30000" dirty="0" smtClean="0"/>
              <a:t> 2</a:t>
            </a:r>
            <a:r>
              <a:rPr lang="en-US" dirty="0" smtClean="0"/>
              <a:t> + (1 – z)</a:t>
            </a:r>
            <a:r>
              <a:rPr lang="en-US" baseline="30000" dirty="0" smtClean="0"/>
              <a:t> 2</a:t>
            </a:r>
            <a:r>
              <a:rPr lang="en-US" dirty="0" smtClean="0"/>
              <a:t> = x</a:t>
            </a:r>
            <a:r>
              <a:rPr lang="en-US" baseline="30000" dirty="0" smtClean="0"/>
              <a:t> 2</a:t>
            </a:r>
            <a:r>
              <a:rPr lang="en-US" dirty="0" smtClean="0"/>
              <a:t> + (1 – y)</a:t>
            </a:r>
            <a:r>
              <a:rPr lang="en-US" baseline="30000" dirty="0" smtClean="0"/>
              <a:t> 2</a:t>
            </a:r>
            <a:r>
              <a:rPr lang="en-US" dirty="0" smtClean="0"/>
              <a:t> + z</a:t>
            </a:r>
            <a:r>
              <a:rPr lang="en-US" baseline="30000" dirty="0" smtClean="0"/>
              <a:t> 2 </a:t>
            </a:r>
            <a:r>
              <a:rPr lang="en-US" dirty="0" smtClean="0"/>
              <a:t> </a:t>
            </a:r>
          </a:p>
          <a:p>
            <a:pPr marL="342900" indent="-342900"/>
            <a:r>
              <a:rPr lang="ru-RU" dirty="0" smtClean="0"/>
              <a:t>     </a:t>
            </a:r>
            <a:r>
              <a:rPr lang="en-US" dirty="0" smtClean="0"/>
              <a:t>  x</a:t>
            </a:r>
            <a:r>
              <a:rPr lang="en-US" baseline="30000" dirty="0" smtClean="0"/>
              <a:t> 2</a:t>
            </a:r>
            <a:r>
              <a:rPr lang="en-US" dirty="0" smtClean="0"/>
              <a:t> + y</a:t>
            </a:r>
            <a:r>
              <a:rPr lang="en-US" baseline="30000" dirty="0" smtClean="0"/>
              <a:t> 2</a:t>
            </a:r>
            <a:r>
              <a:rPr lang="en-US" dirty="0" smtClean="0"/>
              <a:t> + 1 – 2z + z</a:t>
            </a:r>
            <a:r>
              <a:rPr lang="en-US" baseline="30000" dirty="0" smtClean="0"/>
              <a:t> 2</a:t>
            </a:r>
            <a:r>
              <a:rPr lang="en-US" dirty="0" smtClean="0"/>
              <a:t> = x</a:t>
            </a:r>
            <a:r>
              <a:rPr lang="en-US" baseline="30000" dirty="0" smtClean="0"/>
              <a:t> 2</a:t>
            </a:r>
            <a:r>
              <a:rPr lang="en-US" dirty="0" smtClean="0"/>
              <a:t> + 1 – 2y + y</a:t>
            </a:r>
            <a:r>
              <a:rPr lang="en-US" baseline="30000" dirty="0" smtClean="0"/>
              <a:t> 2</a:t>
            </a:r>
            <a:r>
              <a:rPr lang="en-US" dirty="0" smtClean="0"/>
              <a:t> + z</a:t>
            </a:r>
            <a:r>
              <a:rPr lang="en-US" baseline="30000" dirty="0" smtClean="0"/>
              <a:t> 2</a:t>
            </a:r>
            <a:endParaRPr lang="en-US" dirty="0" smtClean="0"/>
          </a:p>
          <a:p>
            <a:pPr marL="342900" indent="-342900"/>
            <a:r>
              <a:rPr lang="en-US" dirty="0" smtClean="0"/>
              <a:t>       z = y</a:t>
            </a:r>
          </a:p>
          <a:p>
            <a:pPr marL="457200" indent="-457200"/>
            <a:r>
              <a:rPr lang="en-US" dirty="0" smtClean="0"/>
              <a:t>6)   BM</a:t>
            </a:r>
            <a:r>
              <a:rPr lang="en-US" baseline="30000" dirty="0" smtClean="0"/>
              <a:t> 2</a:t>
            </a:r>
            <a:r>
              <a:rPr lang="en-US" dirty="0" smtClean="0"/>
              <a:t> =CM</a:t>
            </a:r>
            <a:r>
              <a:rPr lang="en-US" baseline="30000" dirty="0" smtClean="0"/>
              <a:t> 2</a:t>
            </a:r>
            <a:endParaRPr lang="en-US" dirty="0" smtClean="0"/>
          </a:p>
          <a:p>
            <a:pPr marL="457200" indent="-457200"/>
            <a:r>
              <a:rPr lang="en-US" dirty="0" smtClean="0"/>
              <a:t>       x</a:t>
            </a:r>
            <a:r>
              <a:rPr lang="en-US" baseline="30000" dirty="0" smtClean="0"/>
              <a:t> 2</a:t>
            </a:r>
            <a:r>
              <a:rPr lang="en-US" dirty="0" smtClean="0"/>
              <a:t> + (1 – y)</a:t>
            </a:r>
            <a:r>
              <a:rPr lang="en-US" baseline="30000" dirty="0" smtClean="0"/>
              <a:t> 2</a:t>
            </a:r>
            <a:r>
              <a:rPr lang="en-US" dirty="0" smtClean="0"/>
              <a:t> + z</a:t>
            </a:r>
            <a:r>
              <a:rPr lang="en-US" baseline="30000" dirty="0" smtClean="0"/>
              <a:t> 2</a:t>
            </a:r>
            <a:r>
              <a:rPr lang="en-US" dirty="0" smtClean="0"/>
              <a:t> = (1 – x)</a:t>
            </a:r>
            <a:r>
              <a:rPr lang="en-US" baseline="30000" dirty="0" smtClean="0"/>
              <a:t> 2</a:t>
            </a:r>
            <a:r>
              <a:rPr lang="en-US" dirty="0" smtClean="0"/>
              <a:t> + y</a:t>
            </a:r>
            <a:r>
              <a:rPr lang="en-US" baseline="30000" dirty="0" smtClean="0"/>
              <a:t> 2</a:t>
            </a:r>
            <a:r>
              <a:rPr lang="en-US" dirty="0" smtClean="0"/>
              <a:t> + z</a:t>
            </a:r>
            <a:r>
              <a:rPr lang="en-US" baseline="30000" dirty="0" smtClean="0"/>
              <a:t> 2</a:t>
            </a:r>
            <a:endParaRPr lang="en-US" dirty="0" smtClean="0"/>
          </a:p>
          <a:p>
            <a:pPr marL="457200" indent="-457200"/>
            <a:r>
              <a:rPr lang="en-US" dirty="0" smtClean="0"/>
              <a:t>       x</a:t>
            </a:r>
            <a:r>
              <a:rPr lang="en-US" baseline="30000" dirty="0" smtClean="0"/>
              <a:t> 2</a:t>
            </a:r>
            <a:r>
              <a:rPr lang="en-US" dirty="0" smtClean="0"/>
              <a:t> + 1 – 2y + y</a:t>
            </a:r>
            <a:r>
              <a:rPr lang="en-US" baseline="30000" dirty="0" smtClean="0"/>
              <a:t> 2</a:t>
            </a:r>
            <a:r>
              <a:rPr lang="en-US" dirty="0" smtClean="0"/>
              <a:t> + z</a:t>
            </a:r>
            <a:r>
              <a:rPr lang="en-US" baseline="30000" dirty="0" smtClean="0"/>
              <a:t> 2</a:t>
            </a:r>
            <a:r>
              <a:rPr lang="en-US" dirty="0" smtClean="0"/>
              <a:t> = 1 – 2x + x</a:t>
            </a:r>
            <a:r>
              <a:rPr lang="en-US" baseline="30000" dirty="0" smtClean="0"/>
              <a:t> 2</a:t>
            </a:r>
            <a:r>
              <a:rPr lang="en-US" dirty="0" smtClean="0"/>
              <a:t> + y</a:t>
            </a:r>
            <a:r>
              <a:rPr lang="en-US" baseline="30000" dirty="0" smtClean="0"/>
              <a:t> 2</a:t>
            </a:r>
            <a:r>
              <a:rPr lang="en-US" dirty="0" smtClean="0"/>
              <a:t> + z</a:t>
            </a:r>
            <a:r>
              <a:rPr lang="en-US" baseline="30000" dirty="0" smtClean="0"/>
              <a:t> 2</a:t>
            </a:r>
            <a:endParaRPr lang="en-US" dirty="0" smtClean="0"/>
          </a:p>
          <a:p>
            <a:pPr marL="457200" indent="-457200"/>
            <a:r>
              <a:rPr lang="en-US" dirty="0" smtClean="0"/>
              <a:t>       y = z</a:t>
            </a:r>
          </a:p>
          <a:p>
            <a:pPr marL="457200" indent="-457200">
              <a:buAutoNum type="arabicParenR" startAt="7"/>
            </a:pPr>
            <a:r>
              <a:rPr lang="en-US" dirty="0" smtClean="0"/>
              <a:t>x = y = z</a:t>
            </a:r>
          </a:p>
          <a:p>
            <a:pPr marL="457200" indent="-457200"/>
            <a:r>
              <a:rPr lang="ru-RU" dirty="0" smtClean="0"/>
              <a:t>         расстояние до </a:t>
            </a:r>
            <a:r>
              <a:rPr lang="en-US" dirty="0" err="1" smtClean="0"/>
              <a:t>yx</a:t>
            </a:r>
            <a:r>
              <a:rPr lang="en-US" dirty="0" smtClean="0"/>
              <a:t> = 2 </a:t>
            </a:r>
            <a:r>
              <a:rPr lang="ru-RU" dirty="0" smtClean="0"/>
              <a:t>⇒</a:t>
            </a:r>
            <a:r>
              <a:rPr lang="en-US" dirty="0" smtClean="0"/>
              <a:t> x = y = z = 2</a:t>
            </a:r>
          </a:p>
          <a:p>
            <a:pPr marL="457200" indent="-457200"/>
            <a:r>
              <a:rPr lang="en-US" dirty="0" smtClean="0"/>
              <a:t>                                                     x = y = z = - 2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ru-RU" sz="2400" b="1" i="1" dirty="0" smtClean="0"/>
              <a:t>Ответ: </a:t>
            </a:r>
            <a:r>
              <a:rPr lang="ru-RU" sz="2400" dirty="0" smtClean="0"/>
              <a:t>М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(2;2;2) ; М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(-2;-2;-2)</a:t>
            </a:r>
            <a:endParaRPr lang="en-US" sz="2400" dirty="0" smtClean="0"/>
          </a:p>
          <a:p>
            <a:pPr marL="342900" indent="-342900"/>
            <a:endParaRPr lang="en-US" sz="2400" dirty="0" smtClean="0"/>
          </a:p>
          <a:p>
            <a:pPr marL="342900" indent="-342900">
              <a:buFont typeface="+mj-lt"/>
              <a:buAutoNum type="arabicParenR"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№7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1371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Дано:</a:t>
            </a:r>
          </a:p>
          <a:p>
            <a:r>
              <a:rPr lang="en-US" sz="2400" dirty="0" smtClean="0"/>
              <a:t>A (1;2;3)</a:t>
            </a:r>
          </a:p>
          <a:p>
            <a:r>
              <a:rPr lang="en-US" sz="2400" dirty="0" smtClean="0"/>
              <a:t>B (-2;1;3)</a:t>
            </a:r>
          </a:p>
          <a:p>
            <a:r>
              <a:rPr lang="en-US" sz="2400" dirty="0" smtClean="0"/>
              <a:t>C </a:t>
            </a:r>
            <a:r>
              <a:rPr lang="ru-RU" sz="2400" dirty="0" smtClean="0"/>
              <a:t>∈</a:t>
            </a:r>
            <a:r>
              <a:rPr lang="en-US" sz="2400" dirty="0" smtClean="0"/>
              <a:t> Ox</a:t>
            </a:r>
            <a:endParaRPr lang="ru-RU" sz="2400" dirty="0" smtClean="0"/>
          </a:p>
          <a:p>
            <a:r>
              <a:rPr lang="ru-RU" sz="2400" b="1" i="1" dirty="0" smtClean="0"/>
              <a:t>Найти:</a:t>
            </a:r>
          </a:p>
          <a:p>
            <a:r>
              <a:rPr lang="ru-RU" sz="2400" dirty="0" smtClean="0"/>
              <a:t>С (</a:t>
            </a:r>
            <a:r>
              <a:rPr lang="en-US" sz="2400" dirty="0" smtClean="0"/>
              <a:t>x;</a:t>
            </a:r>
            <a:r>
              <a:rPr lang="ru-RU" sz="2400" dirty="0" smtClean="0"/>
              <a:t>0</a:t>
            </a:r>
            <a:r>
              <a:rPr lang="en-US" sz="2400" dirty="0" smtClean="0"/>
              <a:t>;</a:t>
            </a:r>
            <a:r>
              <a:rPr lang="ru-RU" sz="2400" dirty="0" smtClean="0"/>
              <a:t>0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362200" y="1447800"/>
            <a:ext cx="6172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Решение: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Если С равноудалена от А и В, то АС = ВС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АС </a:t>
            </a:r>
            <a:r>
              <a:rPr lang="en-US" baseline="30000" dirty="0" smtClean="0"/>
              <a:t>2 </a:t>
            </a:r>
            <a:r>
              <a:rPr lang="ru-RU" dirty="0" smtClean="0"/>
              <a:t>= (1 –</a:t>
            </a:r>
            <a:r>
              <a:rPr lang="en-US" dirty="0" smtClean="0"/>
              <a:t> x)</a:t>
            </a:r>
            <a:r>
              <a:rPr lang="en-US" baseline="30000" dirty="0" smtClean="0"/>
              <a:t> 2</a:t>
            </a:r>
            <a:r>
              <a:rPr lang="en-US" dirty="0" smtClean="0"/>
              <a:t> + (2 – 0)</a:t>
            </a:r>
            <a:r>
              <a:rPr lang="en-US" baseline="30000" dirty="0" smtClean="0"/>
              <a:t> 2</a:t>
            </a:r>
            <a:r>
              <a:rPr lang="en-US" dirty="0" smtClean="0"/>
              <a:t> + (3 – 0)</a:t>
            </a:r>
            <a:r>
              <a:rPr lang="en-US" baseline="30000" dirty="0" smtClean="0"/>
              <a:t> 2</a:t>
            </a:r>
            <a:r>
              <a:rPr lang="en-US" dirty="0" smtClean="0"/>
              <a:t> = 1 -2x + x</a:t>
            </a:r>
            <a:r>
              <a:rPr lang="en-US" baseline="30000" dirty="0" smtClean="0"/>
              <a:t> 2</a:t>
            </a:r>
            <a:r>
              <a:rPr lang="en-US" dirty="0" smtClean="0"/>
              <a:t> + 4 + 9 = 14 – 2x + x</a:t>
            </a:r>
            <a:r>
              <a:rPr lang="en-US" baseline="30000" dirty="0" smtClean="0"/>
              <a:t> 2</a:t>
            </a: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BC</a:t>
            </a:r>
            <a:r>
              <a:rPr lang="en-US" baseline="30000" dirty="0" smtClean="0"/>
              <a:t> 2</a:t>
            </a:r>
            <a:r>
              <a:rPr lang="en-US" dirty="0" smtClean="0"/>
              <a:t> = (-2</a:t>
            </a:r>
            <a:r>
              <a:rPr lang="ru-RU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en-US" dirty="0" smtClean="0"/>
              <a:t>x)</a:t>
            </a:r>
            <a:r>
              <a:rPr lang="en-US" baseline="30000" dirty="0" smtClean="0"/>
              <a:t> 2</a:t>
            </a:r>
            <a:r>
              <a:rPr lang="en-US" dirty="0" smtClean="0"/>
              <a:t> + (1 – 0)</a:t>
            </a:r>
            <a:r>
              <a:rPr lang="en-US" baseline="30000" dirty="0" smtClean="0"/>
              <a:t> 2</a:t>
            </a:r>
            <a:r>
              <a:rPr lang="en-US" dirty="0" smtClean="0"/>
              <a:t> + (3 – 0)</a:t>
            </a:r>
            <a:r>
              <a:rPr lang="en-US" baseline="30000" dirty="0" smtClean="0"/>
              <a:t> 2</a:t>
            </a:r>
            <a:r>
              <a:rPr lang="en-US" dirty="0" smtClean="0"/>
              <a:t> = (2 + x)</a:t>
            </a:r>
            <a:r>
              <a:rPr lang="en-US" baseline="30000" dirty="0" smtClean="0"/>
              <a:t> 2</a:t>
            </a:r>
            <a:r>
              <a:rPr lang="en-US" dirty="0" smtClean="0"/>
              <a:t> + 1 + 9 = 4 + 4x + x</a:t>
            </a:r>
            <a:r>
              <a:rPr lang="en-US" baseline="30000" dirty="0" smtClean="0"/>
              <a:t> 2</a:t>
            </a:r>
            <a:r>
              <a:rPr lang="en-US" dirty="0" smtClean="0"/>
              <a:t> + 10 = 14 + 4x + x</a:t>
            </a:r>
            <a:r>
              <a:rPr lang="en-US" baseline="30000" dirty="0" smtClean="0"/>
              <a:t> 2</a:t>
            </a: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AC</a:t>
            </a:r>
            <a:r>
              <a:rPr lang="en-US" baseline="30000" dirty="0" smtClean="0"/>
              <a:t> 2</a:t>
            </a:r>
            <a:r>
              <a:rPr lang="en-US" dirty="0" smtClean="0"/>
              <a:t> = BC</a:t>
            </a:r>
            <a:r>
              <a:rPr lang="en-US" baseline="30000" dirty="0" smtClean="0"/>
              <a:t> 2</a:t>
            </a:r>
            <a:endParaRPr lang="en-US" dirty="0" smtClean="0"/>
          </a:p>
          <a:p>
            <a:pPr marL="342900" indent="-342900"/>
            <a:r>
              <a:rPr lang="en-US" dirty="0" smtClean="0"/>
              <a:t>       14 – 2x + x</a:t>
            </a:r>
            <a:r>
              <a:rPr lang="en-US" baseline="30000" dirty="0" smtClean="0"/>
              <a:t> 2</a:t>
            </a:r>
            <a:r>
              <a:rPr lang="en-US" dirty="0" smtClean="0"/>
              <a:t> = 14 + 4x + x</a:t>
            </a:r>
            <a:r>
              <a:rPr lang="en-US" baseline="30000" dirty="0" smtClean="0"/>
              <a:t> 2</a:t>
            </a:r>
            <a:endParaRPr lang="en-US" dirty="0" smtClean="0"/>
          </a:p>
          <a:p>
            <a:pPr marL="342900" indent="-342900"/>
            <a:r>
              <a:rPr lang="en-US" dirty="0" smtClean="0"/>
              <a:t>       - 6x = 0</a:t>
            </a:r>
          </a:p>
          <a:p>
            <a:pPr marL="342900" indent="-342900"/>
            <a:r>
              <a:rPr lang="en-US" dirty="0" smtClean="0"/>
              <a:t>       x = 0</a:t>
            </a:r>
          </a:p>
          <a:p>
            <a:pPr marL="342900" indent="-342900"/>
            <a:r>
              <a:rPr lang="en-US" dirty="0" smtClean="0"/>
              <a:t>       C (0;0;0)</a:t>
            </a:r>
          </a:p>
          <a:p>
            <a:pPr marL="342900" indent="-342900"/>
            <a:r>
              <a:rPr lang="ru-RU" sz="2400" b="1" i="1" dirty="0" smtClean="0"/>
              <a:t>Ответ:</a:t>
            </a:r>
            <a:r>
              <a:rPr lang="en-US" sz="2400" b="1" i="1" dirty="0" smtClean="0"/>
              <a:t> </a:t>
            </a:r>
            <a:r>
              <a:rPr lang="en-US" dirty="0" smtClean="0"/>
              <a:t>C (0;0;0)</a:t>
            </a:r>
          </a:p>
          <a:p>
            <a:pPr marL="342900" indent="-342900">
              <a:buFont typeface="+mj-lt"/>
              <a:buAutoNum type="arabicParenR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№8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447800"/>
            <a:ext cx="1600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Дано:</a:t>
            </a:r>
          </a:p>
          <a:p>
            <a:r>
              <a:rPr lang="ru-RU" dirty="0" smtClean="0"/>
              <a:t>А (1;2;3)</a:t>
            </a:r>
          </a:p>
          <a:p>
            <a:r>
              <a:rPr lang="ru-RU" dirty="0" smtClean="0"/>
              <a:t>О (0;0;0)</a:t>
            </a:r>
          </a:p>
          <a:p>
            <a:r>
              <a:rPr lang="ru-RU" sz="2400" b="1" i="1" dirty="0" smtClean="0"/>
              <a:t>Найти:</a:t>
            </a:r>
          </a:p>
          <a:p>
            <a:r>
              <a:rPr lang="ru-RU" dirty="0" smtClean="0"/>
              <a:t>М(</a:t>
            </a:r>
            <a:r>
              <a:rPr lang="en-US" dirty="0" err="1" smtClean="0"/>
              <a:t>x;y;z</a:t>
            </a:r>
            <a:r>
              <a:rPr lang="en-US" dirty="0" smtClean="0"/>
              <a:t>)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1524000"/>
            <a:ext cx="6629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Решение: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Если  М равноудалена от А, О, то АМ  = </a:t>
            </a:r>
            <a:r>
              <a:rPr lang="en-US" dirty="0" smtClean="0"/>
              <a:t>OM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AM = (1 –x) + (2 – y) + ( 3 – z) = 1 – 2x + x + 4 – 4y + y + 9 – 6z + z = 14 – 2x + x – 4y + y – 6z + z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OM = (0 – x) + ( 0 – y) + (0 – z) = x + y + z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AM = OM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14 – 2x + x – 4y + y – 6z + z = x + y + z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14 – 2x – 4y – 6z =    0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7 – 1x – 2y – 3z = 0 – </a:t>
            </a:r>
            <a:r>
              <a:rPr lang="ru-RU" dirty="0" smtClean="0"/>
              <a:t>уравнение места</a:t>
            </a: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Геометрия. 10-11 классы: </a:t>
            </a:r>
            <a:r>
              <a:rPr lang="ru-RU" dirty="0" err="1" smtClean="0"/>
              <a:t>учеб.для</a:t>
            </a:r>
            <a:r>
              <a:rPr lang="ru-RU" dirty="0" smtClean="0"/>
              <a:t>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</a:t>
            </a:r>
            <a:r>
              <a:rPr lang="ru-RU" dirty="0" smtClean="0"/>
              <a:t>учреждений </a:t>
            </a:r>
            <a:r>
              <a:rPr lang="ru-RU" dirty="0" smtClean="0"/>
              <a:t>: базовый и </a:t>
            </a:r>
            <a:r>
              <a:rPr lang="ru-RU" dirty="0" err="1" smtClean="0"/>
              <a:t>профил</a:t>
            </a:r>
            <a:r>
              <a:rPr lang="ru-RU" dirty="0" smtClean="0"/>
              <a:t>. </a:t>
            </a:r>
            <a:r>
              <a:rPr lang="ru-RU" dirty="0" err="1" smtClean="0"/>
              <a:t>уровн</a:t>
            </a:r>
            <a:r>
              <a:rPr lang="ru-RU" dirty="0" smtClean="0"/>
              <a:t> / А.В.Погорелов. – 10-е из. – М.: Просвещение, 2010.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769</Words>
  <Application>Microsoft Office PowerPoint</Application>
  <PresentationFormat>Экран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Расстояние между двумя точками </vt:lpstr>
      <vt:lpstr>Слайд 2</vt:lpstr>
      <vt:lpstr>Слайд 3</vt:lpstr>
      <vt:lpstr>Задача №6</vt:lpstr>
      <vt:lpstr>Задача №7</vt:lpstr>
      <vt:lpstr>Задача №8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Длина отрезка</dc:title>
  <cp:lastModifiedBy>Lena</cp:lastModifiedBy>
  <cp:revision>95</cp:revision>
  <dcterms:modified xsi:type="dcterms:W3CDTF">2016-02-16T07:29:00Z</dcterms:modified>
</cp:coreProperties>
</file>