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6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Координаты середины отрезка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5200" y="4648200"/>
            <a:ext cx="5334000" cy="144780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ru-RU" sz="2400" dirty="0" smtClean="0"/>
              <a:t>Работу </a:t>
            </a:r>
            <a:r>
              <a:rPr lang="ru-RU" sz="2400" dirty="0" smtClean="0"/>
              <a:t>выполнила: </a:t>
            </a:r>
            <a:r>
              <a:rPr lang="ru-RU" sz="2400" dirty="0" err="1" smtClean="0"/>
              <a:t>Бужинская</a:t>
            </a:r>
            <a:r>
              <a:rPr lang="ru-RU" sz="2400" dirty="0" smtClean="0"/>
              <a:t> Анна, </a:t>
            </a:r>
            <a:endParaRPr lang="ru-RU" sz="2400" dirty="0" smtClean="0"/>
          </a:p>
          <a:p>
            <a:pPr algn="r"/>
            <a:r>
              <a:rPr lang="ru-RU" sz="2400" dirty="0" smtClean="0"/>
              <a:t>ученица </a:t>
            </a:r>
            <a:r>
              <a:rPr lang="ru-RU" sz="2400" dirty="0" smtClean="0"/>
              <a:t>10 А класса МБОУ СШ №1 </a:t>
            </a:r>
            <a:endParaRPr lang="ru-RU" sz="2400" dirty="0" smtClean="0"/>
          </a:p>
          <a:p>
            <a:pPr algn="r"/>
            <a:r>
              <a:rPr lang="ru-RU" sz="2400" dirty="0" smtClean="0"/>
              <a:t>г.Архангельска Архангельской области</a:t>
            </a:r>
          </a:p>
          <a:p>
            <a:pPr algn="r"/>
            <a:r>
              <a:rPr lang="ru-RU" sz="2400" dirty="0" smtClean="0"/>
              <a:t>Руководитель: Куприянович Марина Олеговна, </a:t>
            </a:r>
          </a:p>
          <a:p>
            <a:pPr algn="r"/>
            <a:r>
              <a:rPr lang="ru-RU" sz="2400" dirty="0" smtClean="0"/>
              <a:t>учитель математики высшей категории МБОУ СШ № 1 </a:t>
            </a:r>
          </a:p>
          <a:p>
            <a:pPr algn="r"/>
            <a:r>
              <a:rPr lang="ru-RU" sz="2400" dirty="0" smtClean="0"/>
              <a:t>г. Архангельска Архангельской области, 2016 год</a:t>
            </a:r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Формула: координаты середины отрезка с концами А</a:t>
            </a:r>
            <a:r>
              <a:rPr lang="ru-RU" baseline="-25000" dirty="0" smtClean="0"/>
              <a:t>1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baseline="-25000" dirty="0" smtClean="0"/>
              <a:t>1</a:t>
            </a:r>
            <a:r>
              <a:rPr lang="en-US" dirty="0" smtClean="0"/>
              <a:t>;y</a:t>
            </a:r>
            <a:r>
              <a:rPr lang="ru-RU" baseline="-25000" dirty="0" smtClean="0"/>
              <a:t>1</a:t>
            </a:r>
            <a:r>
              <a:rPr lang="en-US" dirty="0" smtClean="0"/>
              <a:t>;z</a:t>
            </a:r>
            <a:r>
              <a:rPr lang="ru-RU" baseline="-25000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 и А</a:t>
            </a:r>
            <a:r>
              <a:rPr lang="ru-RU" baseline="-25000" dirty="0" smtClean="0"/>
              <a:t>2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baseline="-25000" dirty="0" smtClean="0"/>
              <a:t>2</a:t>
            </a:r>
            <a:r>
              <a:rPr lang="en-US" dirty="0" smtClean="0"/>
              <a:t>;y</a:t>
            </a:r>
            <a:r>
              <a:rPr lang="ru-RU" baseline="-25000" dirty="0" smtClean="0"/>
              <a:t>2</a:t>
            </a:r>
            <a:r>
              <a:rPr lang="en-US" dirty="0" smtClean="0"/>
              <a:t>;z</a:t>
            </a:r>
            <a:r>
              <a:rPr lang="ru-RU" baseline="-25000" dirty="0" smtClean="0"/>
              <a:t>2</a:t>
            </a:r>
            <a:r>
              <a:rPr lang="en-US" dirty="0" smtClean="0"/>
              <a:t>)</a:t>
            </a:r>
            <a:r>
              <a:rPr lang="ru-RU" dirty="0" smtClean="0"/>
              <a:t> вычисляются по формулам </a:t>
            </a:r>
            <a:r>
              <a:rPr lang="en-US" dirty="0" smtClean="0"/>
              <a:t>x =        , y =          , z =          .</a:t>
            </a:r>
            <a:endParaRPr lang="ru-RU" dirty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72200" y="2667000"/>
            <a:ext cx="660400" cy="495300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96200" y="2667000"/>
            <a:ext cx="685800" cy="514350"/>
          </a:xfrm>
          <a:prstGeom prst="rect">
            <a:avLst/>
          </a:prstGeom>
          <a:noFill/>
        </p:spPr>
      </p:pic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00200" y="3124200"/>
            <a:ext cx="709083" cy="543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 стрелкой 4"/>
          <p:cNvCxnSpPr/>
          <p:nvPr/>
        </p:nvCxnSpPr>
        <p:spPr>
          <a:xfrm rot="5400000" flipH="1" flipV="1">
            <a:off x="3048000" y="3200400"/>
            <a:ext cx="24384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67200" y="4419600"/>
            <a:ext cx="2438400" cy="1588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0800000" flipV="1">
            <a:off x="2667000" y="4419600"/>
            <a:ext cx="1600200" cy="99060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12" idx="1"/>
          </p:cNvCxnSpPr>
          <p:nvPr/>
        </p:nvCxnSpPr>
        <p:spPr>
          <a:xfrm rot="16200000" flipH="1">
            <a:off x="4771426" y="2333027"/>
            <a:ext cx="1060105" cy="128424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>
            <a:off x="4648200" y="24384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943600" y="35052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5257800" y="2971800"/>
            <a:ext cx="76200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953000" y="2743200"/>
            <a:ext cx="152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562600" y="32766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648200" y="21336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А(</a:t>
            </a:r>
            <a:r>
              <a:rPr lang="en-US" dirty="0" smtClean="0"/>
              <a:t>x</a:t>
            </a:r>
            <a:r>
              <a:rPr lang="ru-RU" baseline="-25000" dirty="0" smtClean="0"/>
              <a:t>1</a:t>
            </a:r>
            <a:r>
              <a:rPr lang="en-US" dirty="0" smtClean="0"/>
              <a:t>;y</a:t>
            </a:r>
            <a:r>
              <a:rPr lang="ru-RU" baseline="-25000" dirty="0" smtClean="0"/>
              <a:t>1</a:t>
            </a:r>
            <a:r>
              <a:rPr lang="en-US" dirty="0" smtClean="0"/>
              <a:t>;z</a:t>
            </a:r>
            <a:r>
              <a:rPr lang="ru-RU" baseline="-25000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6019800" y="3352800"/>
            <a:ext cx="1295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В(</a:t>
            </a:r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;y</a:t>
            </a:r>
            <a:r>
              <a:rPr lang="en-US" baseline="-25000" dirty="0" smtClean="0"/>
              <a:t>2</a:t>
            </a:r>
            <a:r>
              <a:rPr lang="en-US" dirty="0" smtClean="0"/>
              <a:t>;z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410200" y="26670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886200" y="4114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2438400" y="50292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324600" y="4038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886200" y="18288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z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№9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00200"/>
            <a:ext cx="2590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</a:t>
            </a:r>
            <a:endParaRPr lang="en-US" dirty="0" smtClean="0"/>
          </a:p>
          <a:p>
            <a:r>
              <a:rPr lang="ru-RU" dirty="0" smtClean="0"/>
              <a:t>АВС</a:t>
            </a:r>
            <a:r>
              <a:rPr lang="en-US" dirty="0" smtClean="0"/>
              <a:t>D – </a:t>
            </a:r>
            <a:r>
              <a:rPr lang="ru-RU" dirty="0" smtClean="0"/>
              <a:t>четырёхугольник</a:t>
            </a:r>
          </a:p>
          <a:p>
            <a:r>
              <a:rPr lang="ru-RU" dirty="0" smtClean="0"/>
              <a:t>А(1;3;2)</a:t>
            </a:r>
          </a:p>
          <a:p>
            <a:r>
              <a:rPr lang="ru-RU" dirty="0" smtClean="0"/>
              <a:t>В(0;2;4)</a:t>
            </a:r>
          </a:p>
          <a:p>
            <a:r>
              <a:rPr lang="ru-RU" dirty="0" smtClean="0"/>
              <a:t>С(1;1;4)</a:t>
            </a:r>
            <a:endParaRPr lang="en-US" dirty="0" smtClean="0"/>
          </a:p>
          <a:p>
            <a:r>
              <a:rPr lang="en-US" dirty="0" smtClean="0"/>
              <a:t>D(2;2;2)</a:t>
            </a:r>
            <a:endParaRPr lang="ru-RU" dirty="0" smtClean="0"/>
          </a:p>
          <a:p>
            <a:r>
              <a:rPr lang="ru-RU" dirty="0" smtClean="0"/>
              <a:t>Доказать:</a:t>
            </a:r>
            <a:endParaRPr lang="en-US" dirty="0" smtClean="0"/>
          </a:p>
          <a:p>
            <a:r>
              <a:rPr lang="en-US" dirty="0" smtClean="0"/>
              <a:t>ABCD - </a:t>
            </a:r>
            <a:r>
              <a:rPr lang="ru-RU" dirty="0" smtClean="0"/>
              <a:t>параллелограмм</a:t>
            </a:r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76600" y="1600200"/>
            <a:ext cx="5562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Решение: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По определению, в параллелограмме диагонали точкой пересечения делятся пополам.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 середины АС: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X = (1+1)/2 = 1, y = (3+1)/2 = 2, z = (2+4)/2 = 3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 середины</a:t>
            </a:r>
            <a:r>
              <a:rPr lang="en-US" dirty="0" smtClean="0"/>
              <a:t> BD: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X = (0+2)/2 = 1, y = (2+2)/2 = 2,z = (4+2)/2 = 3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 совпадают ⇒ </a:t>
            </a:r>
            <a:r>
              <a:rPr lang="en-US" dirty="0" smtClean="0"/>
              <a:t>ABCD - </a:t>
            </a:r>
            <a:r>
              <a:rPr lang="ru-RU" dirty="0" smtClean="0"/>
              <a:t>параллелограмм</a:t>
            </a:r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Доказано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№10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447800"/>
            <a:ext cx="3124200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</a:t>
            </a:r>
            <a:endParaRPr lang="en-US" dirty="0" smtClean="0"/>
          </a:p>
          <a:p>
            <a:r>
              <a:rPr lang="ru-RU" dirty="0" smtClean="0"/>
              <a:t>АВС</a:t>
            </a:r>
            <a:r>
              <a:rPr lang="en-US" dirty="0" smtClean="0"/>
              <a:t>D – </a:t>
            </a:r>
            <a:r>
              <a:rPr lang="ru-RU" dirty="0" smtClean="0"/>
              <a:t>четырёхугольник</a:t>
            </a:r>
          </a:p>
          <a:p>
            <a:pPr marL="342900" indent="-342900">
              <a:buAutoNum type="arabicParenR"/>
            </a:pPr>
            <a:r>
              <a:rPr lang="en-US" dirty="0" smtClean="0"/>
              <a:t>A(0;2;-3)</a:t>
            </a:r>
          </a:p>
          <a:p>
            <a:pPr marL="342900" indent="-342900"/>
            <a:r>
              <a:rPr lang="en-US" dirty="0" smtClean="0"/>
              <a:t>       B(-1;1;1)</a:t>
            </a:r>
          </a:p>
          <a:p>
            <a:pPr marL="342900" indent="-342900"/>
            <a:r>
              <a:rPr lang="en-US" dirty="0" smtClean="0"/>
              <a:t>       C(2;-2;-1)</a:t>
            </a:r>
          </a:p>
          <a:p>
            <a:pPr marL="342900" indent="-342900"/>
            <a:r>
              <a:rPr lang="en-US" dirty="0" smtClean="0"/>
              <a:t>       D(3;-1;-5)</a:t>
            </a:r>
          </a:p>
          <a:p>
            <a:pPr marL="342900" indent="-342900"/>
            <a:r>
              <a:rPr lang="en-US" dirty="0" smtClean="0"/>
              <a:t>    M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ru-RU" dirty="0" smtClean="0"/>
              <a:t>середина АС</a:t>
            </a:r>
          </a:p>
          <a:p>
            <a:pPr marL="342900" indent="-342900"/>
            <a:r>
              <a:rPr lang="en-US" dirty="0" smtClean="0"/>
              <a:t>    M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середина </a:t>
            </a:r>
            <a:r>
              <a:rPr lang="en-US" dirty="0" smtClean="0"/>
              <a:t>BD</a:t>
            </a:r>
          </a:p>
          <a:p>
            <a:pPr marL="342900" indent="-342900"/>
            <a:r>
              <a:rPr lang="en-US" dirty="0" smtClean="0"/>
              <a:t>2)    A(2;1;3)</a:t>
            </a:r>
          </a:p>
          <a:p>
            <a:pPr marL="342900" indent="-342900"/>
            <a:r>
              <a:rPr lang="en-US" dirty="0" smtClean="0"/>
              <a:t>        B(1;0;7)</a:t>
            </a:r>
          </a:p>
          <a:p>
            <a:pPr marL="342900" indent="-342900"/>
            <a:r>
              <a:rPr lang="en-US" dirty="0" smtClean="0"/>
              <a:t>        C(-2;1;5</a:t>
            </a:r>
          </a:p>
          <a:p>
            <a:pPr marL="342900" indent="-342900"/>
            <a:r>
              <a:rPr lang="en-US" dirty="0" smtClean="0"/>
              <a:t>        D(-1;2;1)</a:t>
            </a:r>
          </a:p>
          <a:p>
            <a:pPr marL="342900" indent="-342900"/>
            <a:r>
              <a:rPr lang="en-US" dirty="0" smtClean="0"/>
              <a:t>    N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ru-RU" dirty="0" smtClean="0"/>
              <a:t>середина АС</a:t>
            </a:r>
          </a:p>
          <a:p>
            <a:pPr marL="342900" indent="-342900"/>
            <a:r>
              <a:rPr lang="en-US" dirty="0" smtClean="0"/>
              <a:t>    N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середина </a:t>
            </a:r>
            <a:r>
              <a:rPr lang="en-US" dirty="0" smtClean="0"/>
              <a:t>BD</a:t>
            </a:r>
            <a:endParaRPr lang="ru-RU" dirty="0" smtClean="0"/>
          </a:p>
          <a:p>
            <a:pPr marL="342900" indent="-342900"/>
            <a:r>
              <a:rPr lang="ru-RU" dirty="0" smtClean="0"/>
              <a:t>Доказать:</a:t>
            </a:r>
          </a:p>
          <a:p>
            <a:pPr marL="342900" indent="-342900"/>
            <a:r>
              <a:rPr lang="en-US" dirty="0" smtClean="0"/>
              <a:t>ABCD - </a:t>
            </a:r>
            <a:r>
              <a:rPr lang="ru-RU" dirty="0" smtClean="0"/>
              <a:t>параллелограмм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352800" y="1447800"/>
            <a:ext cx="5486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Доказательство: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По определению, в параллелограмме диагонали точкой пересечения делятся пополам.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 </a:t>
            </a: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ru-RU" baseline="-25000" dirty="0" smtClean="0"/>
              <a:t> </a:t>
            </a:r>
            <a:r>
              <a:rPr lang="ru-RU" dirty="0" smtClean="0"/>
              <a:t> :</a:t>
            </a:r>
            <a:r>
              <a:rPr lang="en-US" dirty="0" smtClean="0"/>
              <a:t> x = (0+2)/2 = 1, y = (2-2)/2 = 0, z = (-3-1) = - 2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</a:t>
            </a:r>
            <a:r>
              <a:rPr lang="en-US" dirty="0" smtClean="0"/>
              <a:t> M</a:t>
            </a:r>
            <a:r>
              <a:rPr lang="en-US" baseline="-25000" dirty="0" smtClean="0"/>
              <a:t>2 </a:t>
            </a:r>
            <a:r>
              <a:rPr lang="en-US" dirty="0" smtClean="0"/>
              <a:t> :  x = (-1 + 3)/2 = 1, y = (1-1)/2 = 0, z=(1-5)/2 = -2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(1;0;-2) = M</a:t>
            </a:r>
            <a:r>
              <a:rPr lang="en-US" baseline="-25000" dirty="0" smtClean="0"/>
              <a:t>2</a:t>
            </a:r>
            <a:r>
              <a:rPr lang="en-US" dirty="0" smtClean="0"/>
              <a:t> (1;0;-2) </a:t>
            </a:r>
            <a:r>
              <a:rPr lang="ru-RU" dirty="0" smtClean="0"/>
              <a:t>⇒</a:t>
            </a:r>
            <a:r>
              <a:rPr lang="en-US" dirty="0" smtClean="0"/>
              <a:t> ABCD – </a:t>
            </a:r>
            <a:r>
              <a:rPr lang="ru-RU" dirty="0" smtClean="0"/>
              <a:t>параллелограмм</a:t>
            </a:r>
            <a:endParaRPr lang="en-US" dirty="0" smtClean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</a:t>
            </a:r>
            <a:r>
              <a:rPr lang="en-US" dirty="0" smtClean="0"/>
              <a:t> N</a:t>
            </a:r>
            <a:r>
              <a:rPr lang="en-US" baseline="-25000" dirty="0" smtClean="0"/>
              <a:t>1</a:t>
            </a:r>
            <a:r>
              <a:rPr lang="en-US" dirty="0" smtClean="0"/>
              <a:t> : x = (2-2)/2 = 0, y =(1+1)/2 = 1, z = (3+5)/2 = 4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Координаты</a:t>
            </a:r>
            <a:r>
              <a:rPr lang="en-US" dirty="0" smtClean="0"/>
              <a:t> N</a:t>
            </a:r>
            <a:r>
              <a:rPr lang="en-US" baseline="-25000" dirty="0" smtClean="0"/>
              <a:t>2 </a:t>
            </a:r>
            <a:r>
              <a:rPr lang="en-US" dirty="0" smtClean="0"/>
              <a:t> : x = (1-1)/2 = 0, y = (0+2)/2 = 1, z = (7+1)/2 = 4</a:t>
            </a:r>
          </a:p>
          <a:p>
            <a:pPr marL="342900" indent="-342900">
              <a:buFont typeface="+mj-lt"/>
              <a:buAutoNum type="arabicParenR"/>
            </a:pPr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 (0;1;4) = N</a:t>
            </a:r>
            <a:r>
              <a:rPr lang="en-US" baseline="-25000" dirty="0" smtClean="0"/>
              <a:t>2</a:t>
            </a:r>
            <a:r>
              <a:rPr lang="en-US" dirty="0" smtClean="0"/>
              <a:t> (0;1;4) </a:t>
            </a:r>
            <a:r>
              <a:rPr lang="ru-RU" dirty="0" smtClean="0"/>
              <a:t>⇒</a:t>
            </a:r>
            <a:r>
              <a:rPr lang="en-US" dirty="0" smtClean="0"/>
              <a:t> ABCD – </a:t>
            </a:r>
            <a:r>
              <a:rPr lang="ru-RU" dirty="0" smtClean="0"/>
              <a:t>параллелограмм</a:t>
            </a:r>
            <a:endParaRPr lang="en-US" dirty="0" smtClean="0"/>
          </a:p>
          <a:p>
            <a:pPr marL="342900" indent="-342900">
              <a:buFont typeface="+mj-lt"/>
              <a:buAutoNum type="arabicParenR"/>
            </a:pPr>
            <a:endParaRPr lang="en-US" baseline="-25000" dirty="0" smtClean="0"/>
          </a:p>
          <a:p>
            <a:pPr marL="342900" indent="-342900">
              <a:buFont typeface="+mj-lt"/>
              <a:buAutoNum type="arabicParenR"/>
            </a:pPr>
            <a:endParaRPr lang="en-US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 №11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2895600" cy="8402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Дано:</a:t>
            </a:r>
          </a:p>
          <a:p>
            <a:r>
              <a:rPr lang="ru-RU" dirty="0" smtClean="0"/>
              <a:t>АВС</a:t>
            </a:r>
            <a:r>
              <a:rPr lang="en-US" dirty="0" smtClean="0"/>
              <a:t>D – </a:t>
            </a:r>
            <a:r>
              <a:rPr lang="ru-RU" dirty="0" smtClean="0"/>
              <a:t>четырёхугольник</a:t>
            </a:r>
            <a:endParaRPr lang="en-US" dirty="0" smtClean="0"/>
          </a:p>
          <a:p>
            <a:r>
              <a:rPr lang="en-US" dirty="0" smtClean="0"/>
              <a:t>1)  A(6;7;8)</a:t>
            </a:r>
          </a:p>
          <a:p>
            <a:r>
              <a:rPr lang="en-US" dirty="0" smtClean="0"/>
              <a:t>B(8;2;6)</a:t>
            </a:r>
          </a:p>
          <a:p>
            <a:r>
              <a:rPr lang="en-US" dirty="0" smtClean="0"/>
              <a:t>C(4;3;2)</a:t>
            </a:r>
          </a:p>
          <a:p>
            <a:r>
              <a:rPr lang="en-US" dirty="0" smtClean="0"/>
              <a:t>D(2;8;4)</a:t>
            </a:r>
          </a:p>
          <a:p>
            <a:pPr marL="342900" indent="-342900"/>
            <a:r>
              <a:rPr lang="en-US" dirty="0" smtClean="0"/>
              <a:t>M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ru-RU" dirty="0" smtClean="0"/>
              <a:t>середина АС</a:t>
            </a:r>
          </a:p>
          <a:p>
            <a:pPr marL="342900" indent="-342900"/>
            <a:r>
              <a:rPr lang="en-US" dirty="0" smtClean="0"/>
              <a:t> M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середина </a:t>
            </a:r>
            <a:r>
              <a:rPr lang="en-US" dirty="0" smtClean="0"/>
              <a:t>BD</a:t>
            </a:r>
          </a:p>
          <a:p>
            <a:pPr marL="342900" indent="-342900"/>
            <a:r>
              <a:rPr lang="en-US" dirty="0" smtClean="0"/>
              <a:t>2)  A(0;2;0)</a:t>
            </a:r>
          </a:p>
          <a:p>
            <a:pPr marL="342900" indent="-342900"/>
            <a:r>
              <a:rPr lang="en-US" dirty="0" smtClean="0"/>
              <a:t>B(1;0;0)</a:t>
            </a:r>
          </a:p>
          <a:p>
            <a:pPr marL="342900" indent="-342900"/>
            <a:r>
              <a:rPr lang="en-US" dirty="0" smtClean="0"/>
              <a:t>C(2;0;2)</a:t>
            </a:r>
          </a:p>
          <a:p>
            <a:pPr marL="342900" indent="-342900"/>
            <a:r>
              <a:rPr lang="en-US" dirty="0" smtClean="0"/>
              <a:t>D(1;2;2)</a:t>
            </a:r>
          </a:p>
          <a:p>
            <a:pPr marL="342900" indent="-342900"/>
            <a:r>
              <a:rPr lang="en-US" dirty="0" smtClean="0"/>
              <a:t>N</a:t>
            </a:r>
            <a:r>
              <a:rPr lang="en-US" baseline="-25000" dirty="0" smtClean="0"/>
              <a:t>1</a:t>
            </a:r>
            <a:r>
              <a:rPr lang="en-US" dirty="0" smtClean="0"/>
              <a:t> – </a:t>
            </a:r>
            <a:r>
              <a:rPr lang="ru-RU" dirty="0" smtClean="0"/>
              <a:t>середина АС</a:t>
            </a:r>
          </a:p>
          <a:p>
            <a:pPr marL="342900" indent="-342900"/>
            <a:r>
              <a:rPr lang="en-US" dirty="0" smtClean="0"/>
              <a:t> N</a:t>
            </a:r>
            <a:r>
              <a:rPr lang="en-US" baseline="-25000" dirty="0" smtClean="0"/>
              <a:t>2</a:t>
            </a:r>
            <a:r>
              <a:rPr lang="en-US" dirty="0" smtClean="0"/>
              <a:t> – </a:t>
            </a:r>
            <a:r>
              <a:rPr lang="ru-RU" dirty="0" smtClean="0"/>
              <a:t>середина </a:t>
            </a:r>
            <a:r>
              <a:rPr lang="en-US" dirty="0" smtClean="0"/>
              <a:t>BD</a:t>
            </a:r>
            <a:endParaRPr lang="ru-RU" dirty="0" smtClean="0"/>
          </a:p>
          <a:p>
            <a:pPr marL="342900" indent="-342900"/>
            <a:r>
              <a:rPr lang="ru-RU" dirty="0" smtClean="0"/>
              <a:t>Доказать:</a:t>
            </a:r>
          </a:p>
          <a:p>
            <a:pPr marL="342900" indent="-342900"/>
            <a:r>
              <a:rPr lang="ru-RU" dirty="0" smtClean="0"/>
              <a:t>АВС</a:t>
            </a:r>
            <a:r>
              <a:rPr lang="en-US" dirty="0" smtClean="0"/>
              <a:t>D –</a:t>
            </a:r>
            <a:r>
              <a:rPr lang="ru-RU" dirty="0" smtClean="0"/>
              <a:t> ромб</a:t>
            </a:r>
          </a:p>
          <a:p>
            <a:pPr marL="342900" indent="-342900"/>
            <a:endParaRPr lang="ru-RU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ru-RU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1524000"/>
            <a:ext cx="5867400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Доказательство: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/>
              <a:t>По определению, в параллелограмме диагонали точкой пересечения делятся пополам, а ромб – это параллелограмм, у которого все стороны равны.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/>
              <a:t>Координаты </a:t>
            </a:r>
            <a:r>
              <a:rPr lang="en-US" sz="1400" dirty="0" smtClean="0"/>
              <a:t>M</a:t>
            </a:r>
            <a:r>
              <a:rPr lang="en-US" sz="1400" baseline="-25000" dirty="0" smtClean="0"/>
              <a:t>1</a:t>
            </a:r>
            <a:r>
              <a:rPr lang="ru-RU" sz="1400" baseline="-25000" dirty="0" smtClean="0"/>
              <a:t> </a:t>
            </a:r>
            <a:r>
              <a:rPr lang="ru-RU" sz="1400" dirty="0" smtClean="0"/>
              <a:t>: </a:t>
            </a:r>
            <a:r>
              <a:rPr lang="en-US" sz="1400" dirty="0" smtClean="0"/>
              <a:t>x = (6+4)/2 = 5, y = (7+3)/2 = 5, z = (8+2)/2 = 5</a:t>
            </a:r>
          </a:p>
          <a:p>
            <a:pPr marL="342900" indent="-342900">
              <a:buFont typeface="+mj-lt"/>
              <a:buAutoNum type="arabicParenR"/>
            </a:pPr>
            <a:r>
              <a:rPr lang="ru-RU" sz="1400" dirty="0" smtClean="0"/>
              <a:t>Координаты</a:t>
            </a:r>
            <a:r>
              <a:rPr lang="en-US" sz="1400" dirty="0" smtClean="0"/>
              <a:t> M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: x = (8+2)/2 = 5, y = (2+8)/2 = 5, z = (6+4)/2 = 5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 smtClean="0"/>
              <a:t>M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(5;5;5) = M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(5;5;5) </a:t>
            </a:r>
            <a:r>
              <a:rPr lang="ru-RU" sz="1400" dirty="0" smtClean="0"/>
              <a:t>⇒</a:t>
            </a:r>
            <a:r>
              <a:rPr lang="en-US" sz="1400" dirty="0" smtClean="0"/>
              <a:t> ABCD – </a:t>
            </a:r>
            <a:r>
              <a:rPr lang="ru-RU" sz="1400" dirty="0" smtClean="0"/>
              <a:t>параллелограмм</a:t>
            </a:r>
            <a:endParaRPr lang="en-US" sz="1400" dirty="0" smtClean="0"/>
          </a:p>
          <a:p>
            <a:pPr marL="342900" indent="-342900">
              <a:buFont typeface="+mj-lt"/>
              <a:buAutoNum type="arabicParenR"/>
            </a:pPr>
            <a:r>
              <a:rPr lang="en-US" sz="1400" dirty="0" smtClean="0"/>
              <a:t>AB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(8-6)</a:t>
            </a:r>
            <a:r>
              <a:rPr lang="en-US" sz="1400" baseline="30000" dirty="0" smtClean="0"/>
              <a:t> 2</a:t>
            </a:r>
            <a:r>
              <a:rPr lang="en-US" sz="1400" baseline="-25000" dirty="0" smtClean="0"/>
              <a:t> </a:t>
            </a:r>
            <a:r>
              <a:rPr lang="en-US" sz="1400" dirty="0" smtClean="0"/>
              <a:t> +(2-7)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+(6-8)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= 4 + 25 + 4 = 33 ;  AD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(6-2)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 (7-8)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 (8-4)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= 16 + 1 + 16 = 33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 smtClean="0"/>
              <a:t>AB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AD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</a:t>
            </a:r>
            <a:r>
              <a:rPr lang="ru-RU" sz="1400" dirty="0" smtClean="0"/>
              <a:t>⇒</a:t>
            </a:r>
            <a:r>
              <a:rPr lang="en-US" sz="1400" dirty="0" smtClean="0"/>
              <a:t> AB = AD</a:t>
            </a:r>
          </a:p>
          <a:p>
            <a:pPr marL="342900" indent="-342900"/>
            <a:r>
              <a:rPr lang="ru-RU" sz="1400" dirty="0" smtClean="0"/>
              <a:t>                                                                       </a:t>
            </a:r>
            <a:r>
              <a:rPr lang="en-US" sz="1400" dirty="0" smtClean="0"/>
              <a:t>      </a:t>
            </a:r>
            <a:r>
              <a:rPr lang="ru-RU" sz="1400" dirty="0" smtClean="0"/>
              <a:t>⇒АВС</a:t>
            </a:r>
            <a:r>
              <a:rPr lang="en-US" sz="1400" dirty="0" smtClean="0"/>
              <a:t>D –</a:t>
            </a:r>
            <a:r>
              <a:rPr lang="ru-RU" sz="1400" dirty="0" smtClean="0"/>
              <a:t> ромб</a:t>
            </a:r>
            <a:endParaRPr lang="en-US" sz="1400" dirty="0" smtClean="0"/>
          </a:p>
          <a:p>
            <a:pPr marL="342900" indent="-342900"/>
            <a:r>
              <a:rPr lang="ru-RU" sz="1400" dirty="0" smtClean="0"/>
              <a:t>         </a:t>
            </a:r>
            <a:r>
              <a:rPr lang="en-US" sz="1400" dirty="0" smtClean="0"/>
              <a:t>AB = CD, BC = AD</a:t>
            </a:r>
            <a:r>
              <a:rPr lang="ru-RU" sz="1400" dirty="0" smtClean="0"/>
              <a:t>(по </a:t>
            </a:r>
            <a:r>
              <a:rPr lang="ru-RU" sz="1400" dirty="0" err="1" smtClean="0"/>
              <a:t>опр.паралл</a:t>
            </a:r>
            <a:r>
              <a:rPr lang="en-US" sz="1400" dirty="0" smtClean="0"/>
              <a:t>.</a:t>
            </a:r>
            <a:r>
              <a:rPr lang="ru-RU" sz="1400" dirty="0" smtClean="0"/>
              <a:t>)</a:t>
            </a:r>
          </a:p>
          <a:p>
            <a:pPr marL="342900" indent="-342900">
              <a:buAutoNum type="arabicParenR" startAt="7"/>
            </a:pPr>
            <a:r>
              <a:rPr lang="ru-RU" sz="1400" dirty="0" smtClean="0"/>
              <a:t>Координаты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1</a:t>
            </a:r>
            <a:r>
              <a:rPr lang="ru-RU" sz="1400" baseline="-25000" dirty="0" smtClean="0"/>
              <a:t> </a:t>
            </a:r>
            <a:r>
              <a:rPr lang="ru-RU" sz="1400" dirty="0" smtClean="0"/>
              <a:t> :  </a:t>
            </a:r>
            <a:r>
              <a:rPr lang="en-US" sz="1400" dirty="0" smtClean="0"/>
              <a:t>x = (0+2)/2 = 1, y = (2+0)/2 = 1, z = (0+2)/2 = 1</a:t>
            </a:r>
          </a:p>
          <a:p>
            <a:pPr marL="342900" indent="-342900">
              <a:buAutoNum type="arabicParenR" startAt="7"/>
            </a:pPr>
            <a:r>
              <a:rPr lang="ru-RU" sz="1400" dirty="0" smtClean="0"/>
              <a:t>Координаты</a:t>
            </a:r>
            <a:r>
              <a:rPr lang="en-US" sz="1400" dirty="0" smtClean="0"/>
              <a:t> N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 :  x = (1+1)/2 = 1, y = (0+2)/1 = 1, z = (0+2)/2 = 1</a:t>
            </a:r>
          </a:p>
          <a:p>
            <a:pPr marL="342900" indent="-342900">
              <a:buAutoNum type="arabicParenR" startAt="7"/>
            </a:pPr>
            <a:r>
              <a:rPr lang="en-US" sz="1400" dirty="0" smtClean="0"/>
              <a:t>N</a:t>
            </a:r>
            <a:r>
              <a:rPr lang="en-US" sz="1400" baseline="-25000" dirty="0" smtClean="0"/>
              <a:t>1</a:t>
            </a:r>
            <a:r>
              <a:rPr lang="en-US" sz="1400" dirty="0" smtClean="0"/>
              <a:t> (1;1;1) = N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(1;1;1) </a:t>
            </a:r>
            <a:r>
              <a:rPr lang="ru-RU" sz="1400" dirty="0" smtClean="0"/>
              <a:t>⇒</a:t>
            </a:r>
            <a:r>
              <a:rPr lang="en-US" sz="1400" dirty="0" smtClean="0"/>
              <a:t> ABCD – </a:t>
            </a:r>
            <a:r>
              <a:rPr lang="ru-RU" sz="1400" dirty="0" smtClean="0"/>
              <a:t>параллелограмм</a:t>
            </a:r>
            <a:endParaRPr lang="en-US" sz="1400" dirty="0" smtClean="0"/>
          </a:p>
          <a:p>
            <a:pPr marL="342900" indent="-342900">
              <a:buAutoNum type="arabicParenR" startAt="7"/>
            </a:pPr>
            <a:r>
              <a:rPr lang="en-US" sz="1400" dirty="0" smtClean="0"/>
              <a:t>AB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(1-0)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 (0-2)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 (0-0)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= 1 + 4 + 0 = 5 ;  AD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(1-0)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 (2-2)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+ (2-0)</a:t>
            </a:r>
            <a:r>
              <a:rPr lang="en-US" sz="1400" baseline="30000" dirty="0" smtClean="0"/>
              <a:t> 2</a:t>
            </a:r>
            <a:r>
              <a:rPr lang="en-US" sz="1400" dirty="0" smtClean="0"/>
              <a:t> = 1+0+4 = 5</a:t>
            </a:r>
          </a:p>
          <a:p>
            <a:pPr marL="342900" indent="-342900">
              <a:buAutoNum type="arabicParenR" startAt="7"/>
            </a:pPr>
            <a:r>
              <a:rPr lang="en-US" sz="1400" dirty="0" smtClean="0"/>
              <a:t>AB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= AD</a:t>
            </a:r>
            <a:r>
              <a:rPr lang="en-US" sz="1400" baseline="30000" dirty="0" smtClean="0"/>
              <a:t>2</a:t>
            </a:r>
            <a:r>
              <a:rPr lang="en-US" sz="1400" dirty="0" smtClean="0"/>
              <a:t> </a:t>
            </a:r>
            <a:r>
              <a:rPr lang="ru-RU" sz="1400" dirty="0" smtClean="0"/>
              <a:t>⇒</a:t>
            </a:r>
            <a:r>
              <a:rPr lang="en-US" sz="1400" dirty="0" smtClean="0"/>
              <a:t> AB = AD</a:t>
            </a:r>
          </a:p>
          <a:p>
            <a:pPr marL="342900" indent="-342900"/>
            <a:r>
              <a:rPr lang="en-US" sz="1400" dirty="0" smtClean="0"/>
              <a:t>                                                                              </a:t>
            </a:r>
            <a:r>
              <a:rPr lang="ru-RU" sz="1400" dirty="0" smtClean="0"/>
              <a:t>⇒АВС</a:t>
            </a:r>
            <a:r>
              <a:rPr lang="en-US" sz="1400" dirty="0" smtClean="0"/>
              <a:t>D –</a:t>
            </a:r>
            <a:r>
              <a:rPr lang="ru-RU" sz="1400" dirty="0" smtClean="0"/>
              <a:t> ромб</a:t>
            </a:r>
            <a:endParaRPr lang="en-US" sz="1400" dirty="0" smtClean="0"/>
          </a:p>
          <a:p>
            <a:pPr marL="342900" indent="-342900"/>
            <a:r>
              <a:rPr lang="en-US" sz="1400" dirty="0" smtClean="0"/>
              <a:t>         AB = CD, BC = AD</a:t>
            </a:r>
            <a:r>
              <a:rPr lang="ru-RU" sz="1400" dirty="0" smtClean="0"/>
              <a:t>(по </a:t>
            </a:r>
            <a:r>
              <a:rPr lang="ru-RU" sz="1400" dirty="0" err="1" smtClean="0"/>
              <a:t>опр.паралл</a:t>
            </a:r>
            <a:r>
              <a:rPr lang="en-US" sz="1400" dirty="0" smtClean="0"/>
              <a:t>.</a:t>
            </a:r>
            <a:r>
              <a:rPr lang="ru-RU" sz="1400" dirty="0" smtClean="0"/>
              <a:t>)</a:t>
            </a:r>
            <a:endParaRPr lang="en-US" sz="1400" dirty="0" smtClean="0"/>
          </a:p>
          <a:p>
            <a:pPr marL="342900" indent="-342900"/>
            <a:endParaRPr lang="en-US" sz="1400" dirty="0" smtClean="0"/>
          </a:p>
          <a:p>
            <a:pPr marL="342900" indent="-342900"/>
            <a:r>
              <a:rPr lang="ru-RU" sz="1400" dirty="0" smtClean="0"/>
              <a:t>Доказано</a:t>
            </a:r>
            <a:endParaRPr lang="en-US" sz="1400" dirty="0" smtClean="0"/>
          </a:p>
          <a:p>
            <a:pPr marL="342900" indent="-342900">
              <a:buAutoNum type="arabicParenR" startAt="7"/>
            </a:pPr>
            <a:endParaRPr lang="en-US" sz="1400" dirty="0" smtClean="0"/>
          </a:p>
          <a:p>
            <a:pPr marL="342900" indent="-342900">
              <a:buAutoNum type="arabicParenR" startAt="7"/>
            </a:pPr>
            <a:endParaRPr lang="ru-RU" sz="1400" dirty="0" smtClean="0"/>
          </a:p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 smtClean="0"/>
          </a:p>
          <a:p>
            <a:pPr marL="342900" indent="-342900">
              <a:buFont typeface="+mj-lt"/>
              <a:buAutoNum type="arabicParenR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Геометрия. 10-11 классы: </a:t>
            </a:r>
            <a:r>
              <a:rPr lang="ru-RU" dirty="0" err="1" smtClean="0"/>
              <a:t>учеб.для</a:t>
            </a:r>
            <a:r>
              <a:rPr lang="ru-RU" dirty="0" smtClean="0"/>
              <a:t> </a:t>
            </a:r>
            <a:r>
              <a:rPr lang="ru-RU" dirty="0" err="1" smtClean="0"/>
              <a:t>общеобразоват</a:t>
            </a:r>
            <a:r>
              <a:rPr lang="ru-RU" dirty="0" smtClean="0"/>
              <a:t>. </a:t>
            </a:r>
            <a:r>
              <a:rPr lang="ru-RU" dirty="0" smtClean="0"/>
              <a:t>учреждений </a:t>
            </a:r>
            <a:r>
              <a:rPr lang="ru-RU" dirty="0" smtClean="0"/>
              <a:t>: базовый и </a:t>
            </a:r>
            <a:r>
              <a:rPr lang="ru-RU" dirty="0" err="1" smtClean="0"/>
              <a:t>профил</a:t>
            </a:r>
            <a:r>
              <a:rPr lang="ru-RU" dirty="0" smtClean="0"/>
              <a:t>. </a:t>
            </a:r>
            <a:r>
              <a:rPr lang="ru-RU" dirty="0" err="1" smtClean="0"/>
              <a:t>уровн</a:t>
            </a:r>
            <a:r>
              <a:rPr lang="ru-RU" dirty="0" smtClean="0"/>
              <a:t> / А.В.Погорелов. – 10-е из. – М.: Просвещение, 2010.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820</Words>
  <Application>Microsoft Office PowerPoint</Application>
  <PresentationFormat>Экран (4:3)</PresentationFormat>
  <Paragraphs>126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Координаты середины отрезка</vt:lpstr>
      <vt:lpstr>Слайд 2</vt:lpstr>
      <vt:lpstr>Слайд 3</vt:lpstr>
      <vt:lpstr>Задача №9</vt:lpstr>
      <vt:lpstr>Задача №10</vt:lpstr>
      <vt:lpstr>Задача №11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Координаты середины отрезка</dc:title>
  <cp:lastModifiedBy>Lena</cp:lastModifiedBy>
  <cp:revision>102</cp:revision>
  <dcterms:modified xsi:type="dcterms:W3CDTF">2016-02-16T07:28:52Z</dcterms:modified>
</cp:coreProperties>
</file>