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2" r:id="rId3"/>
    <p:sldId id="323" r:id="rId4"/>
    <p:sldId id="272" r:id="rId5"/>
    <p:sldId id="325" r:id="rId6"/>
    <p:sldId id="329" r:id="rId7"/>
    <p:sldId id="326" r:id="rId8"/>
    <p:sldId id="328" r:id="rId9"/>
    <p:sldId id="327" r:id="rId10"/>
    <p:sldId id="273" r:id="rId11"/>
    <p:sldId id="330" r:id="rId12"/>
    <p:sldId id="331" r:id="rId13"/>
    <p:sldId id="332" r:id="rId14"/>
    <p:sldId id="333" r:id="rId15"/>
    <p:sldId id="334" r:id="rId16"/>
    <p:sldId id="335" r:id="rId17"/>
    <p:sldId id="281" r:id="rId18"/>
    <p:sldId id="336" r:id="rId19"/>
    <p:sldId id="337" r:id="rId20"/>
    <p:sldId id="340" r:id="rId21"/>
    <p:sldId id="338" r:id="rId22"/>
    <p:sldId id="339" r:id="rId23"/>
    <p:sldId id="289" r:id="rId24"/>
    <p:sldId id="341" r:id="rId25"/>
    <p:sldId id="344" r:id="rId26"/>
    <p:sldId id="345" r:id="rId27"/>
    <p:sldId id="346" r:id="rId28"/>
    <p:sldId id="347" r:id="rId29"/>
    <p:sldId id="348" r:id="rId30"/>
    <p:sldId id="343" r:id="rId31"/>
    <p:sldId id="349" r:id="rId32"/>
    <p:sldId id="350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C9D"/>
    <a:srgbClr val="9AA7B4"/>
    <a:srgbClr val="B0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 autoAdjust="0"/>
    <p:restoredTop sz="94834" autoAdjust="0"/>
  </p:normalViewPr>
  <p:slideViewPr>
    <p:cSldViewPr>
      <p:cViewPr varScale="1">
        <p:scale>
          <a:sx n="103" d="100"/>
          <a:sy n="103" d="100"/>
        </p:scale>
        <p:origin x="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E488B5-E886-466E-A60E-643FB0053A3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B7E102-88C8-411E-9738-8256D2B6A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21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33EDF6-12B8-4649-843F-C1ADE38BA3BC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5674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6411B9-97E3-4C91-B6B8-167044E9B0F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310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A199-D388-439D-A08B-2730E2832D2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1748-F631-46F8-A273-04F49A38C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56752"/>
      </p:ext>
    </p:extLst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E534-5B34-4BA4-9A71-F9F17E66712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9326-86D2-459F-90DF-025362E2A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22494"/>
      </p:ext>
    </p:extLst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1862-B21B-4E93-A45E-FDA83705941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6C188-DB7D-4E6A-8E44-61571E283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36042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265C-7580-4DDC-8E38-39B8081A062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4111-D9AF-42C1-B21F-8CE83C206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81822"/>
      </p:ext>
    </p:extLst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7CB7-E9E1-481F-A3C1-A46698F4B2A6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7580-B6BE-49E2-A039-AA8255BEA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76911"/>
      </p:ext>
    </p:extLst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342A-6651-4376-A2D9-FF7F8FF07F2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3022-245D-44B7-8418-F7045DDC3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94049"/>
      </p:ext>
    </p:extLst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0FEF-7A75-478D-8948-0133C99247F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F759-7607-4748-8166-F054B900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85338"/>
      </p:ext>
    </p:extLst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A418-33BD-4082-8872-C2E6A627CD3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D462-72ED-4325-9F60-32CDDF4E8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07963"/>
      </p:ext>
    </p:extLst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A07A4-4673-4A6B-A182-5D507283F9CE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0C66-017B-4563-92D3-BA8F049DE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6986"/>
      </p:ext>
    </p:extLst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EBAB-2557-4718-9F05-DE1CFD7DAF2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C58E-075E-413C-B36D-76C1AD069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27138"/>
      </p:ext>
    </p:extLst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5330-1AC3-465D-A39D-C4AE79261E2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0206-49E8-403E-A010-DF8861266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96326"/>
      </p:ext>
    </p:extLst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F49E28-F3A8-4A7B-A896-7F8C7D445B6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6E76D0-5E4F-4DEB-852D-6F99F388A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1%82%D1%80%D1%91%D1%88%D0%BA%D0%B0" TargetMode="External"/><Relationship Id="rId2" Type="http://schemas.openxmlformats.org/officeDocument/2006/relationships/hyperlink" Target="http://www.winalite.cc/oberejnie-kukli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ukukla.ru/mark/%D0%B2%D0%B8%D0%B4%D1%8B-%D0%B3%D0%BB%D0%B8%D0%BD%D1%8F%D0%BD%D1%8B%D1%85-%D0%B8%D0%B3%D1%80%D1%83%D1%88%D0%B5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333375"/>
            <a:ext cx="9072563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5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  <a:cs typeface="Gisha" panose="020B0502040204020203" pitchFamily="34" charset="-79"/>
              </a:rPr>
              <a:t> </a:t>
            </a:r>
            <a:r>
              <a:rPr lang="ru-RU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</a:t>
            </a:r>
            <a:r>
              <a:rPr lang="ru-RU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 eaLnBrk="1" hangingPunct="1">
              <a:lnSpc>
                <a:spcPts val="6700"/>
              </a:lnSpc>
              <a:spcAft>
                <a:spcPts val="600"/>
              </a:spcAft>
              <a:defRPr/>
            </a:pPr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Игрушки народов мира</a:t>
            </a:r>
          </a:p>
          <a:p>
            <a:pPr algn="ctr" eaLnBrk="1" hangingPunct="1">
              <a:lnSpc>
                <a:spcPts val="8400"/>
              </a:lnSpc>
              <a:defRPr/>
            </a:pPr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народная </a:t>
            </a:r>
            <a:endParaRPr lang="ru-RU" sz="6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ts val="8400"/>
              </a:lnSpc>
              <a:defRPr/>
            </a:pP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игрушка</a:t>
            </a: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396081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5" y="276225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040438"/>
            <a:ext cx="53292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Куклы-обереги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6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первые куклы делались из золы – «Баба - женское божество». "Баба" передавалась по женской линии от бабушки к внучке, дарилась в день свадьбы. Она была оберегом женщины, дома, очага. </a:t>
            </a:r>
          </a:p>
        </p:txBody>
      </p:sp>
      <p:pic>
        <p:nvPicPr>
          <p:cNvPr id="13316" name="Picture 5" descr="karel-igrovaya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5" y="2492896"/>
            <a:ext cx="652140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karel-igrovay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753233"/>
            <a:ext cx="2592288" cy="3988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476375" y="5300663"/>
            <a:ext cx="446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Современная схема создания куклы «Баба – женское божество»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777875"/>
            <a:ext cx="4895850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Мужчины тоже пользовались силой куклы. Женщина давала куклу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Подорожницу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мужчине, когда тот уходил в дорогу или на войну. Считалось, что кукла охраняет мужчину и напоминает о доме. </a:t>
            </a:r>
          </a:p>
          <a:p>
            <a:pPr algn="ctr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новорожденного дитя была в колыбельке яркая куколка, охраняющая младенца от "дурного глаза". </a:t>
            </a:r>
          </a:p>
          <a:p>
            <a:pPr algn="ctr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и просто обыкновенные игровые куклы, с которыми играли дети.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1263" y="6049963"/>
            <a:ext cx="38750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Подорожница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оберег в дорогу</a:t>
            </a:r>
          </a:p>
        </p:txBody>
      </p:sp>
      <p:pic>
        <p:nvPicPr>
          <p:cNvPr id="92164" name="Picture 4" descr="http://cs2.livemaster.ru/foto/large/dcb4009083-kukly-igrushki-podorozhnitsa-majskaya-n75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401" y="324669"/>
            <a:ext cx="4104456" cy="5909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34938"/>
            <a:ext cx="9037637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Стригушка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связана с богатым урожаем, делали из соломы. </a:t>
            </a:r>
          </a:p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Вепсская кукла – образ замужней женщины, символ благополучия и достатка, а её большая грудь - символ сытого, здорового ребенка. </a:t>
            </a:r>
          </a:p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Кукла-скрутка изготавливается без использования иглы и ножниц. Узелок за узелком- уходят прочь суета и усталость, душа наполняется светом.</a:t>
            </a:r>
          </a:p>
        </p:txBody>
      </p:sp>
      <p:pic>
        <p:nvPicPr>
          <p:cNvPr id="15363" name="Picture 2" descr="http://www.myjulia.ru/data/cache/2009/09/08/193161_3187-0x6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17352"/>
            <a:ext cx="3164255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ped-kopilka.ru/images/1(17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3" y="2817352"/>
            <a:ext cx="3816425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podelki-doma.ru/wp-content/uploads/2012/08/kukla-skrutka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43" r="18779"/>
          <a:stretch/>
        </p:blipFill>
        <p:spPr bwMode="auto">
          <a:xfrm>
            <a:off x="6660233" y="2817352"/>
            <a:ext cx="2520280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4075" y="6411913"/>
            <a:ext cx="15446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Стригушка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9538" y="6383338"/>
            <a:ext cx="19542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Вепсская кукла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3100" y="6411913"/>
            <a:ext cx="18875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Кукла-скрутка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20650"/>
            <a:ext cx="9036050" cy="251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Пеленашка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 оберег, и первая игрушка новорожденного. Клали рядом с ребеночком, чтобы она оберегала его от злых духов. </a:t>
            </a:r>
          </a:p>
          <a:p>
            <a:pPr marL="342900" indent="-34290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spc="-7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</a:t>
            </a:r>
            <a:r>
              <a:rPr lang="ru-RU" sz="2400" b="1" spc="-7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Мсковка</a:t>
            </a:r>
            <a:r>
              <a:rPr lang="ru-RU" sz="2400" b="1" spc="-7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(«Седьмая Я») – символ материнской за-боты и любви. Имеет шесть детей, привязанных к поясу. </a:t>
            </a:r>
          </a:p>
          <a:p>
            <a:pPr marL="342900" indent="-34290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Столбушка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помощница в Душевной Беседе. Ей можно пожаловаться на судьбу и станет легче.</a:t>
            </a:r>
          </a:p>
        </p:txBody>
      </p:sp>
      <p:pic>
        <p:nvPicPr>
          <p:cNvPr id="16387" name="Picture 2" descr="http://cs2.livemaster.ru/foto/large/fd92302736-kukly-igrushki-kukla-pelenashka-n32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" y="2564904"/>
            <a:ext cx="3779915" cy="39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cs1.livemaster.ru/foto/large/2ca1365679-kukly-igrushki-moskovka-ili-sedmaya-ya-n25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1620" y="2564904"/>
            <a:ext cx="2866604" cy="39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User\Desktop\СТОЛБУШКА кукл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3367" y="2564904"/>
            <a:ext cx="2515137" cy="39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450" y="6340475"/>
            <a:ext cx="14732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Пеленашка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5" y="6372225"/>
            <a:ext cx="26749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spc="-7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Мсковка</a:t>
            </a:r>
            <a:r>
              <a:rPr lang="ru-RU" b="1" i="1" spc="-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(«Седьмая Я»)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3900" y="6372225"/>
            <a:ext cx="1554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Столбушка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20650"/>
            <a:ext cx="9037637" cy="251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Толстушка-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Костромушка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оберег от одиночества. Она была в доме, где очень ждут и желают ребёнка.</a:t>
            </a:r>
          </a:p>
          <a:p>
            <a:pPr marL="285750" indent="-28575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Кубышка-Травница – древняя Целительская, наполнена лечебными травами, и оберегает дом от болезней. </a:t>
            </a:r>
          </a:p>
          <a:p>
            <a:pPr marL="285750" indent="-28575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Десятиручка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лучшая помощница в домашних делах. Дарили девушкам, которые готовили себе приданое или молодой хозяйке, чтоб во всём управлялась.</a:t>
            </a:r>
          </a:p>
        </p:txBody>
      </p:sp>
      <p:sp>
        <p:nvSpPr>
          <p:cNvPr id="17411" name="AutoShape 2" descr="http://img-fotki.yandex.ru/get/5405/ichwunsche.b/0_47d7d_8391b5d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7154" y="2599163"/>
            <a:ext cx="3297432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russian7.ru/wp-content/uploads/2012/03/P40604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49" y="2591022"/>
            <a:ext cx="2970530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img1.liveinternet.ru/images/attach/c/9/108/146/108146737_pi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8866" y="2599163"/>
            <a:ext cx="2975134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6513" y="6372225"/>
            <a:ext cx="3228976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Толстушка-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Костромушка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6925" y="6372225"/>
            <a:ext cx="24701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Кубышка-Травница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1963" y="6365875"/>
            <a:ext cx="1803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Десятиручка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5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Деревянные игрушки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981075"/>
            <a:ext cx="4824413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Делали игрушки из дерева: березы, липы, сосны и осины (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Загорская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Федосеевская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Городецкая, Богородская). Это были карусели, кони, рыцари на конях и в доспехах, всадники. Богородские резчики научились изготавливать игрушки в движении (кузнецы, курочки или петухи, клюющие корм, мужик бьет по наковальне, собака, виляющая хвостом и др.)</a:t>
            </a:r>
          </a:p>
        </p:txBody>
      </p:sp>
      <p:pic>
        <p:nvPicPr>
          <p:cNvPr id="18436" name="Picture 2" descr="C:\Users\User\Desktop\t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751231"/>
            <a:ext cx="4132263" cy="60404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Матрёшка: история русской куклы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025" y="620713"/>
            <a:ext cx="903605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Матрёшка – народная игрушка, хранительница исконной русской культуры. Родина матрешки – Сергиев Посад, в начале 1890-х годов токарь-игрушечник выточил первую русскую матрёшку – круглолицая и полненькая веселая девушка в косынке и русском народном платье. </a:t>
            </a:r>
          </a:p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матрёшка была восьмиместной.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364163" y="5918200"/>
            <a:ext cx="3592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Первая русская матрешка.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Конец XIX в.</a:t>
            </a:r>
          </a:p>
        </p:txBody>
      </p:sp>
      <p:pic>
        <p:nvPicPr>
          <p:cNvPr id="19461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" y="2708920"/>
            <a:ext cx="5588964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158" y="2835420"/>
            <a:ext cx="3934396" cy="29523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" y="188913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взялось это имя - матрёшка? Одни утверждают – от имени Маша; другие – от имени Матрёна (с лат. – мать)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19 в. в России матрёшка получила широкую известность. Вскоре после матрёшек, расписанных цветочными орнаментами, появились матрёшки, украшенные живописными сюжетами из сказок и былин. </a:t>
            </a:r>
          </a:p>
        </p:txBody>
      </p:sp>
      <p:pic>
        <p:nvPicPr>
          <p:cNvPr id="20483" name="Picture 8" descr="http://www.samoffar.ru/images/fabrication_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25" y="4005263"/>
            <a:ext cx="35639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1338" y="2062163"/>
            <a:ext cx="3673476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http://www.spdk.ru/uploads/partnersss/matreska/5m-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857625"/>
            <a:ext cx="33813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http://i076.radikal.ru/0901/0b/06d0e5a8d0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088" y="2346325"/>
            <a:ext cx="23241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2025650" y="2852738"/>
            <a:ext cx="211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Классическая матрешка</a:t>
            </a: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6588125" y="3421063"/>
            <a:ext cx="2011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Современные матрешки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" y="404813"/>
            <a:ext cx="3749675" cy="6370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Матрёшек делают из хорошо высушенной долговечной древе-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липы и березы. Первой делается маленькая матрёшка. </a:t>
            </a:r>
          </a:p>
          <a:p>
            <a:pPr algn="ctr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росписью матрёшек грунтуют, после росписи - лакируют. </a:t>
            </a:r>
          </a:p>
          <a:p>
            <a:pPr algn="ctr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 делом разрисовывается лицо игрушки и передник с живописным изображением, и уже потом - сарафан и косынка. </a:t>
            </a:r>
          </a:p>
        </p:txBody>
      </p:sp>
      <p:pic>
        <p:nvPicPr>
          <p:cNvPr id="21507" name="Picture 2" descr="http://zen-designer.ru/images/user/learn/rospis-matryoshek/matroska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692"/>
            <a:ext cx="27883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www.nestingdolls.ru/pic/tech/tech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2725" y="31692"/>
            <a:ext cx="2821275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://www.nestingdolls.ru/pic/tech/tech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2" y="2204864"/>
            <a:ext cx="2912698" cy="233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http://www.ruspromysel.ru/khokhlom/images/matr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254" y="2204864"/>
            <a:ext cx="265025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http://www.aif.ru/pictures/201302/8-rospis-matreshki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752" y="4437112"/>
            <a:ext cx="3810672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255588"/>
            <a:ext cx="57959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2400" b="1" spc="-8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России несколько мест, где </a:t>
            </a:r>
            <a:r>
              <a:rPr lang="ru-RU" sz="2400" b="1" spc="-8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тради-ционно</a:t>
            </a:r>
            <a:r>
              <a:rPr lang="ru-RU" sz="2400" b="1" spc="-8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spc="-2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производятся </a:t>
            </a:r>
            <a:r>
              <a:rPr lang="ru-RU" sz="2400" b="1" spc="-2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матрёшки - и везде эти куклы имеют особенности.</a:t>
            </a:r>
          </a:p>
          <a:p>
            <a:pPr marL="0" indent="0" algn="ctr">
              <a:lnSpc>
                <a:spcPts val="27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Матрёшки из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с.Полховский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Майдан знамениты своими "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розанными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рисунками, основной элемент орнамента – цветок шиповника. </a:t>
            </a:r>
          </a:p>
        </p:txBody>
      </p:sp>
      <p:pic>
        <p:nvPicPr>
          <p:cNvPr id="22531" name="Picture 4" descr="http://kraeved1147.photofile.users.photofile.ru/photo/kraeved1147.photofile/4171102/xlarge/10166702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38" y="2931492"/>
            <a:ext cx="5463182" cy="36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http://img.ashkimsin.ru/forums/monthly_04_2010/user2076/post53937_img1_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95590"/>
            <a:ext cx="3420070" cy="63675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7857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Полховские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матрешки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113" y="2917825"/>
            <a:ext cx="2723888" cy="3895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917825"/>
            <a:ext cx="2509864" cy="389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anijoin.by/uploads/images/1274212341-U746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244" y="4460073"/>
            <a:ext cx="3988260" cy="2387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japan.dzimitori.com/wp-content/uploads/2009/12/daruma-oyako-large.jp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3756" y="2917320"/>
            <a:ext cx="1739576" cy="158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s59.radikal.ru/i164/1103/27/29ea67ee46af.jpg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9361" y="2917320"/>
            <a:ext cx="2358150" cy="158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850" y="44450"/>
            <a:ext cx="8820150" cy="29575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</a:p>
          <a:p>
            <a:pPr marL="720000" indent="-34290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появились игрушки в Древнем Египте?                     Что это были за игрушки? </a:t>
            </a:r>
          </a:p>
          <a:p>
            <a:pPr marL="720000" indent="-34290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игрушки пришли из Древнего Рима? </a:t>
            </a:r>
          </a:p>
          <a:p>
            <a:pPr marL="720000" indent="-34290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значение играли куклы в Античности? </a:t>
            </a:r>
          </a:p>
          <a:p>
            <a:pPr marL="720000" indent="-34290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Хинамацури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Как он празднуется? </a:t>
            </a:r>
          </a:p>
          <a:p>
            <a:pPr marL="720000" indent="-34290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праздник мальчиков в Японии?</a:t>
            </a:r>
          </a:p>
          <a:p>
            <a:pPr marL="720000" indent="-34290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японские национальные игрушки.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2700" y="31908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Семёновские матрёшки - легко узнаются по большим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незакрашенным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плоскостям и пышному букету фантастических цветов на фартучке. Они отличаются своей "вместительностью" - традиционно такая матрёшка состоит из 15-18 кукол, а самая вместительная матрёшка - это 72 куклы, самая большая из которых составляет целый метр в высоту!</a:t>
            </a:r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75" y="295275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promisly.ru/files/u1/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2984500"/>
            <a:ext cx="4968876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00" y="6308725"/>
            <a:ext cx="91313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Семёновские матрёшки 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6925"/>
            <a:ext cx="4500563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Вятская матрешка – наиболее северная из всех Российских матрешек.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изображает девушку-северянку с мягкой застенчивой улыбкой.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Основой в композиции является: рыже-русые волосы, большие голубые глаза, яркие сочные цветовые гаммы при оформлении передников,   в которых преобладают красные цвета. </a:t>
            </a:r>
          </a:p>
        </p:txBody>
      </p:sp>
      <p:pic>
        <p:nvPicPr>
          <p:cNvPr id="24579" name="Picture 4" descr="http://www.souvenirboutique.com/published/publicdata/SOUVENIRSHOP/attachments/SC/products_pictures/3920%D1%80-10%D0%BC%D0%B5%D1%81%D1%82-45%D1%81%D0%BC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2708" y="3429000"/>
            <a:ext cx="4705796" cy="3382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http://www.sadko-shop.ru/img/imagemanager/matreshka/img_27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-100013"/>
            <a:ext cx="5740400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825" y="363538"/>
            <a:ext cx="2505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Вятские матрешки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290513"/>
            <a:ext cx="5364163" cy="3425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образе матрёшки соединились искусство мастеров и огромная любовь к русской народной культуре. Сейчас можно купить сувениры на любой вкус – матрёшек, но всё равно, когда  мы говорим "матрёшка", то сразу представляем себе весёлую русскую девушку в ярком народном костюме.</a:t>
            </a:r>
          </a:p>
        </p:txBody>
      </p:sp>
      <p:pic>
        <p:nvPicPr>
          <p:cNvPr id="25603" name="Picture 2" descr="http://zemljaki.mybb.ru/uploads/0000/59/f0/5912-1-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850" y="2365375"/>
            <a:ext cx="32162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slavyanskaya-kultura.ru/images/6(15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100" y="101600"/>
            <a:ext cx="37655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http://www.telegraf-spb.ru/published/publicdata/B622311/attachments/SC/products_pictures/Matreshka_medvedev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778250"/>
            <a:ext cx="41767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http://cs1.livemaster.ru/foto/large/79b16296849-russkij-stil-eksklyuzivnaya-matreshka-matreshk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988" y="3536950"/>
            <a:ext cx="3933826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41450" y="2492375"/>
            <a:ext cx="2568575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Каргопольские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игрушки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3400" y="2525713"/>
            <a:ext cx="3686175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Абашевские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игрушки - свистульки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663" y="817563"/>
            <a:ext cx="8786812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Глиняные игрушки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8" idx="2"/>
            <a:endCxn id="20" idx="0"/>
          </p:cNvCxnSpPr>
          <p:nvPr/>
        </p:nvCxnSpPr>
        <p:spPr>
          <a:xfrm flipH="1">
            <a:off x="2082800" y="1341438"/>
            <a:ext cx="2403475" cy="401637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2"/>
            <a:endCxn id="19" idx="0"/>
          </p:cNvCxnSpPr>
          <p:nvPr/>
        </p:nvCxnSpPr>
        <p:spPr>
          <a:xfrm>
            <a:off x="4486275" y="1341438"/>
            <a:ext cx="2513013" cy="401637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  <a:endCxn id="6" idx="0"/>
          </p:cNvCxnSpPr>
          <p:nvPr/>
        </p:nvCxnSpPr>
        <p:spPr>
          <a:xfrm flipH="1">
            <a:off x="2725738" y="1341438"/>
            <a:ext cx="1760537" cy="1150937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  <a:endCxn id="7" idx="0"/>
          </p:cNvCxnSpPr>
          <p:nvPr/>
        </p:nvCxnSpPr>
        <p:spPr>
          <a:xfrm>
            <a:off x="4486275" y="1341438"/>
            <a:ext cx="1700213" cy="1184275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964113" y="1743075"/>
            <a:ext cx="407035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Филимоновские</a:t>
            </a:r>
            <a:r>
              <a:rPr lang="ru-RU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игрушки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375" y="1743075"/>
            <a:ext cx="3754438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Дымковские игрушки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715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Глиняные игрушки</a:t>
            </a:r>
            <a:endParaRPr lang="ru-RU" sz="4000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" name="Picture 2" descr="C:\Users\User\Desktop\Филимоновская игрушка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486" y="3393376"/>
            <a:ext cx="2137506" cy="342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" name="Picture 4" descr="C:\Users\User\Desktop\Каргопольские игрушки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724" y="3393376"/>
            <a:ext cx="2137500" cy="342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" name="Picture 2" descr="C:\Users\User\Desktop\Абашевская игрушка-свистулька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5902" y="3393376"/>
            <a:ext cx="2482602" cy="342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9" name="Содержимое 6" descr="Дымковская игрушка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30"/>
          <a:stretch/>
        </p:blipFill>
        <p:spPr bwMode="auto">
          <a:xfrm>
            <a:off x="18766" y="3038713"/>
            <a:ext cx="2392994" cy="377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Дымковские игрушки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94000" y="836613"/>
            <a:ext cx="63007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Дымковская игрушка — один из самых старинных промыслов Руси. Нет и не может быть двух одинаковых изделий. Все изделия дымковских мастеров отличаются жизнерадостностью и тонким юмором. </a:t>
            </a:r>
          </a:p>
        </p:txBody>
      </p:sp>
      <p:pic>
        <p:nvPicPr>
          <p:cNvPr id="27652" name="Picture 2" descr="http://www.vlad-japan.narod.ru/Culture/dimkov/doll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154" y="3101738"/>
            <a:ext cx="2254683" cy="33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ttp://upload.wikimedia.org/wikipedia/commons/1/11/Dymkovo_Porteuse_Ea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628" y="3405621"/>
            <a:ext cx="1935620" cy="33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http://artnow.ru/img/86000/861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5" y="3783392"/>
            <a:ext cx="2835218" cy="307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http://www.studiohm.ru/images/products/436_image1_476x57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52" y="591864"/>
            <a:ext cx="2821451" cy="3341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ttp://img0.liveinternet.ru/images/attach/c/5/87/478/87478138_1337765671_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515392" cy="31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elabuga.com/project/i/ornament05_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3693"/>
            <a:ext cx="9120557" cy="4871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Филимоновские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игрушки</a:t>
            </a:r>
          </a:p>
        </p:txBody>
      </p:sp>
      <p:pic>
        <p:nvPicPr>
          <p:cNvPr id="28676" name="Picture 2" descr="http://salon-bukinist.ru/wp-content/uploads/2012/09/filimonovskaya_igrushka_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19" y="3549471"/>
            <a:ext cx="2297943" cy="32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tuladnt.ru/assets/images/Activity/Filimon%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923" y="3549471"/>
            <a:ext cx="2243077" cy="32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http://900igr.net/datai/iskusstvo/Filimonovskaja-igrushka.files/0031-046-Nezatejlivy-filimonovskie-igrushki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3525688"/>
            <a:ext cx="1730050" cy="33051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http://s019.radikal.ru/i632/1206/10/e7570dee06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853" y="3993047"/>
            <a:ext cx="2881095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http://www.geocaching.su/photos/albums/6828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9958" y="557365"/>
            <a:ext cx="3096344" cy="354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782638"/>
            <a:ext cx="6234113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 народное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промысло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деревни Филимоново. Игрушки смешные, причудливые, выразительны и просты по исполнению. У них упругие тела, </a:t>
            </a:r>
            <a:r>
              <a:rPr lang="ru-RU" sz="2400" b="1" spc="-7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длинные или короткие ноги, вытянутые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шеи с маленькими головками. Роспись яркая, и в основном преобладает желтый, красный, оранжевый. </a:t>
            </a:r>
          </a:p>
        </p:txBody>
      </p:sp>
      <p:pic>
        <p:nvPicPr>
          <p:cNvPr id="14" name="Picture 14" descr="http://www.bankivrossii.ru/images/odoev_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19" y="280546"/>
            <a:ext cx="9134479" cy="6634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175" y="46038"/>
            <a:ext cx="9140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Каргопольские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игрушки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5875" y="692150"/>
            <a:ext cx="6107113" cy="2760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 с дымковскими 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филимоновс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-кими игрушками пластика фигурок этого края может показаться суровой. Среди сюжетов много забавных образов, представлен быт и уклад жизни местных жителей. Все фигурки  приземистые, с короткими руками и ногами, туловище удлиненное. </a:t>
            </a:r>
          </a:p>
        </p:txBody>
      </p:sp>
      <p:pic>
        <p:nvPicPr>
          <p:cNvPr id="29701" name="Picture 4" descr="http://www.cultnord.ru/mUserFiles/Image/1/10_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3640" y="602948"/>
            <a:ext cx="324036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lavkacvetochnika.ru/published/publicdata/SRV25629LAVKA/attachments/SC/products_pictures/%D0%91%D0%B5%D0%B7%20%D0%B8%D0%BC%D0%B5%D0%BD%D0%B8-22el_en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3324473"/>
            <a:ext cx="2193235" cy="35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http://www.katolog.gorod.tomsk.ru/uploads/28460/1242185265/Detinabrevn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3324473"/>
            <a:ext cx="4112220" cy="35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" descr="http://gorod.tomsk.ru/uploads/28460/1242185265/Medvezhjasemj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3640" y="3573016"/>
            <a:ext cx="3276872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http://sever.travel/rfnd/image/rr/kargopol%20igrushka/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268760"/>
            <a:ext cx="9180512" cy="5619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по форме</a:t>
            </a:r>
          </a:p>
        </p:txBody>
      </p:sp>
      <p:graphicFrame>
        <p:nvGraphicFramePr>
          <p:cNvPr id="51238" name="Group 38"/>
          <p:cNvGraphicFramePr>
            <a:graphicFrameLocks noGrp="1"/>
          </p:cNvGraphicFramePr>
          <p:nvPr/>
        </p:nvGraphicFramePr>
        <p:xfrm>
          <a:off x="250825" y="1052513"/>
          <a:ext cx="8642350" cy="4837112"/>
        </p:xfrm>
        <a:graphic>
          <a:graphicData uri="http://schemas.openxmlformats.org/drawingml/2006/table">
            <a:tbl>
              <a:tblPr/>
              <a:tblGrid>
                <a:gridCol w="2520685"/>
                <a:gridCol w="3096842"/>
                <a:gridCol w="3024822"/>
              </a:tblGrid>
              <a:tr h="531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ДЫМКОВСКАЯ</a:t>
                      </a:r>
                    </a:p>
                  </a:txBody>
                  <a:tcPr marL="91455" marR="9145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ФИЛИМОНОВСКАЯ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КАРГОПОЛЬСКАЯ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55" marR="9145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Нормальные пропорции</a:t>
                      </a:r>
                    </a:p>
                  </a:txBody>
                  <a:tcPr marL="91455" marR="9145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Вытянутые пропорции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Приземистые фигуры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65" name="Picture 35" descr="дым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3388"/>
            <a:ext cx="20510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36" descr="карг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688" y="1751013"/>
            <a:ext cx="2895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37" descr="кар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763" y="1844675"/>
            <a:ext cx="2840037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4" name="Text Box 39"/>
          <p:cNvSpPr txBox="1">
            <a:spLocks noChangeArrowheads="1"/>
          </p:cNvSpPr>
          <p:nvPr/>
        </p:nvSpPr>
        <p:spPr bwMode="auto">
          <a:xfrm>
            <a:off x="965200" y="6021388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игрушки отличаются по форме.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22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по образам</a:t>
            </a:r>
          </a:p>
        </p:txBody>
      </p:sp>
      <p:graphicFrame>
        <p:nvGraphicFramePr>
          <p:cNvPr id="52287" name="Group 63"/>
          <p:cNvGraphicFramePr>
            <a:graphicFrameLocks noGrp="1"/>
          </p:cNvGraphicFramePr>
          <p:nvPr/>
        </p:nvGraphicFramePr>
        <p:xfrm>
          <a:off x="250825" y="908050"/>
          <a:ext cx="8785225" cy="5257800"/>
        </p:xfrm>
        <a:graphic>
          <a:graphicData uri="http://schemas.openxmlformats.org/drawingml/2006/table">
            <a:tbl>
              <a:tblPr/>
              <a:tblGrid>
                <a:gridCol w="1405636"/>
                <a:gridCol w="2122857"/>
                <a:gridCol w="2664372"/>
                <a:gridCol w="2592360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Образы</a:t>
                      </a:r>
                    </a:p>
                  </a:txBody>
                  <a:tcPr marL="91443" marR="914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ДЫМКОВСКАЯ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ФИЛИМОНОВСКАЯ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КАРГОПОЛЬСКАЯ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Баба</a:t>
                      </a:r>
                    </a:p>
                  </a:txBody>
                  <a:tcPr marL="91443" marR="914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Конь</a:t>
                      </a:r>
                    </a:p>
                  </a:txBody>
                  <a:tcPr marL="91443" marR="914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Птица</a:t>
                      </a:r>
                    </a:p>
                  </a:txBody>
                  <a:tcPr marL="91443" marR="914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98" name="Picture 64" descr="дым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446213"/>
            <a:ext cx="10080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65" descr="ри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1439863"/>
            <a:ext cx="8191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0" name="Picture 66" descr="каргополь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088" y="1449388"/>
            <a:ext cx="108426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1" name="Picture 67" descr="dimk конь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14239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2" name="Picture 68" descr="филим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825" y="3051175"/>
            <a:ext cx="933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3" name="Picture 69" descr="карг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013" y="3054350"/>
            <a:ext cx="15954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70" descr="дым птиц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675" y="4770438"/>
            <a:ext cx="19367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71" descr="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388" y="4724400"/>
            <a:ext cx="18383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2" name="Text Box 73"/>
          <p:cNvSpPr txBox="1">
            <a:spLocks noChangeArrowheads="1"/>
          </p:cNvSpPr>
          <p:nvPr/>
        </p:nvSpPr>
        <p:spPr bwMode="auto">
          <a:xfrm>
            <a:off x="396875" y="6219825"/>
            <a:ext cx="8640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Все игрушки выражают одни и те же образы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23" name="Group 27"/>
          <p:cNvGraphicFramePr>
            <a:graphicFrameLocks noGrp="1"/>
          </p:cNvGraphicFramePr>
          <p:nvPr/>
        </p:nvGraphicFramePr>
        <p:xfrm>
          <a:off x="179388" y="908050"/>
          <a:ext cx="8856662" cy="4857750"/>
        </p:xfrm>
        <a:graphic>
          <a:graphicData uri="http://schemas.openxmlformats.org/drawingml/2006/table">
            <a:tbl>
              <a:tblPr/>
              <a:tblGrid>
                <a:gridCol w="2777339"/>
                <a:gridCol w="3127673"/>
                <a:gridCol w="2951650"/>
              </a:tblGrid>
              <a:tr h="5277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ДЫМКОВСКАЯ</a:t>
                      </a:r>
                    </a:p>
                  </a:txBody>
                  <a:tcPr marL="91437" marR="91437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ФИЛИМОНОВСКАЯ</a:t>
                      </a: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КАРГОПОЛЬСКАЯ</a:t>
                      </a: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Синий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Красный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Оранжевый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Малиновый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Золотой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Малиново- красный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Желтый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Изумрудно- зеленый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Красный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Черный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Коричневый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Желтый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8" name="Text Box 2"/>
          <p:cNvSpPr txBox="1">
            <a:spLocks noChangeArrowheads="1"/>
          </p:cNvSpPr>
          <p:nvPr/>
        </p:nvSpPr>
        <p:spPr bwMode="auto">
          <a:xfrm>
            <a:off x="0" y="603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по цвету</a:t>
            </a:r>
          </a:p>
        </p:txBody>
      </p:sp>
      <p:pic>
        <p:nvPicPr>
          <p:cNvPr id="33813" name="Picture 4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5669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5" descr="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525588"/>
            <a:ext cx="23193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6" descr="ри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763" y="1536700"/>
            <a:ext cx="253047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Text Box 28"/>
          <p:cNvSpPr txBox="1">
            <a:spLocks noChangeArrowheads="1"/>
          </p:cNvSpPr>
          <p:nvPr/>
        </p:nvSpPr>
        <p:spPr bwMode="auto">
          <a:xfrm>
            <a:off x="1838325" y="5876925"/>
            <a:ext cx="61928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игрушки отличаются по цветовому оформлению.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 русской народной игрушки уходит корнями в глубокую древность.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игрушка привлекает внимание своей простотой и изяществом. Большинство из них были самодельные. Ребенок силой своего воображения и фантазии наполнял игрушку тем или иным духовным содержанием. </a:t>
            </a:r>
          </a:p>
        </p:txBody>
      </p:sp>
      <p:pic>
        <p:nvPicPr>
          <p:cNvPr id="3" name="Picture 4" descr="C:\Users\User\Desktop\elochnaya-igrushka-ka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b="-1379"/>
          <a:stretch/>
        </p:blipFill>
        <p:spPr bwMode="auto">
          <a:xfrm>
            <a:off x="23409" y="2529384"/>
            <a:ext cx="4968552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5778" name="Picture 2" descr="http://cyrillitsa.ru/wp-content/uploads/2013/11/muzey-igruchki_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770" y="2241352"/>
            <a:ext cx="4130691" cy="43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0" y="223838"/>
            <a:ext cx="9121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народная игрушка служит и прекрасным украшением: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поставишь на полку - и вокруг праздник. Не зря говорят в народе: «Умелец да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рукоделец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и другим радость приносит» сколько в них веселья, радости и добра!</a:t>
            </a:r>
          </a:p>
        </p:txBody>
      </p:sp>
      <p:pic>
        <p:nvPicPr>
          <p:cNvPr id="34819" name="Picture 2" descr="http://lib2.podelise.ru/tw_files2/urls_965/11/d-10967/10967_html_m5b6d1a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121025"/>
            <a:ext cx="5989638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http://www.intelkot.ru/pics_import/PhotoRubrik/Narodnaya_igr_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727200"/>
            <a:ext cx="210661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http://www.nachalka.com/sites/default/userpic2/3650/%D0%B2%D0%B8%D0%B7%D0%B8%D1%82%D0%BA%D0%B0%20%D0%BF%D1%80%D0%BE%D0%B5%D0%BA%D1%82%D0%B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525" y="4314825"/>
            <a:ext cx="3228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 descr="https://encrypted-tbn2.gstatic.com/images?q=tbn:ANd9GcT4M-P-aJ8VArmwHuZqm3sFCdRJlwsNCBTX6h4BPbvWOsqW-J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27200"/>
            <a:ext cx="2159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6" descr="http://e-quilibrium.ru/uploads/posts/2012-09/1347893838_327455_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525" y="1916113"/>
            <a:ext cx="347186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34925" y="44450"/>
            <a:ext cx="910907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 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отражала русская народная игрушка?  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изготавливалась игрушка?  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изображали игрушки?  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значение играла погремушка?  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делались ритуальные куклы?  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простейшие игровые куклы и куклы-обереги. 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деревянные игрушки  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Рассказать о матрешке.</a:t>
            </a:r>
          </a:p>
          <a:p>
            <a:pPr marL="468000" indent="-324000">
              <a:lnSpc>
                <a:spcPts val="2700"/>
              </a:lnSpc>
              <a:buFont typeface="+mj-lt"/>
              <a:buAutoNum type="arabicPeriod"/>
              <a:defRPr/>
            </a:pPr>
            <a:r>
              <a:rPr lang="ru-RU" sz="2400" b="1" spc="-8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Назвите</a:t>
            </a:r>
            <a:r>
              <a:rPr lang="ru-RU" sz="2400" b="1" spc="-8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виды глиняных игрушек. В чем отличие игрушек? </a:t>
            </a:r>
          </a:p>
        </p:txBody>
      </p:sp>
      <p:pic>
        <p:nvPicPr>
          <p:cNvPr id="3" name="Содержимое 4" descr="23633096_1209196174_006dimk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8"/>
          <a:stretch/>
        </p:blipFill>
        <p:spPr bwMode="auto">
          <a:xfrm>
            <a:off x="2555776" y="3746126"/>
            <a:ext cx="3605965" cy="306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5844" name="Picture 8" descr="http://www.samoffar.ru/images/fabrication_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25" y="4005263"/>
            <a:ext cx="35639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" y="3689957"/>
            <a:ext cx="2601231" cy="312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748713" cy="5692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Литература.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Н.Н.Куцман. Волгоград. Корифей. 2009 год.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http://www.winalite.cc/oberejnie-kukli.html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Википедия – 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wikipedia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wiki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0%9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1%82%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1%80%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1%91%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1%88%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BA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http://www.rukukla.ru/mark/%D0%B2%D0%B8%D0%B4%D1%8B-%D0%B3%D0%BB%D0%B8%D0%BD%D1%8F%D0%BD%D1%8B%D1%85-%D0%B8%D0%B3%D1%80%D1%83%D1%88%D0%B5%D0%BA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490538" y="166688"/>
            <a:ext cx="8178800" cy="835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ts val="2900"/>
              </a:lnSpc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 изготавливали из того, что давала человеку природа</a:t>
            </a:r>
            <a:endParaRPr lang="ru-RU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5575" y="1352550"/>
            <a:ext cx="1679575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Солома</a:t>
            </a:r>
            <a:endParaRPr lang="ru-RU" sz="1200" i="1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763" y="1223963"/>
            <a:ext cx="1770062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Глина</a:t>
            </a:r>
            <a:endParaRPr lang="ru-RU" sz="1200" i="1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2013" y="1355725"/>
            <a:ext cx="1703387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Дерево</a:t>
            </a:r>
            <a:endParaRPr lang="ru-RU" sz="1200" i="1" smtClean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2263" y="1290638"/>
            <a:ext cx="1906587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Материя</a:t>
            </a:r>
            <a:endParaRPr lang="ru-RU" sz="1200" i="1" smtClean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>
            <a:stCxn id="18435" idx="2"/>
            <a:endCxn id="7" idx="0"/>
          </p:cNvCxnSpPr>
          <p:nvPr/>
        </p:nvCxnSpPr>
        <p:spPr>
          <a:xfrm flipH="1">
            <a:off x="1652588" y="1001713"/>
            <a:ext cx="2927350" cy="22225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8435" idx="2"/>
            <a:endCxn id="9" idx="0"/>
          </p:cNvCxnSpPr>
          <p:nvPr/>
        </p:nvCxnSpPr>
        <p:spPr>
          <a:xfrm>
            <a:off x="4579938" y="1001713"/>
            <a:ext cx="3044825" cy="288925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8435" idx="2"/>
            <a:endCxn id="6" idx="0"/>
          </p:cNvCxnSpPr>
          <p:nvPr/>
        </p:nvCxnSpPr>
        <p:spPr>
          <a:xfrm flipH="1">
            <a:off x="3535363" y="1001713"/>
            <a:ext cx="1044575" cy="350837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8435" idx="2"/>
            <a:endCxn id="8" idx="0"/>
          </p:cNvCxnSpPr>
          <p:nvPr/>
        </p:nvCxnSpPr>
        <p:spPr>
          <a:xfrm>
            <a:off x="4579938" y="1001713"/>
            <a:ext cx="944562" cy="354012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5373688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эти материалы вызывают приятные, положительные чувственные впечатления, обладают особой природной теплотой. Одна и та же фигурка в древности могла быть одновременно игрушкой и оберегом ребенка. </a:t>
            </a:r>
          </a:p>
        </p:txBody>
      </p:sp>
      <p:pic>
        <p:nvPicPr>
          <p:cNvPr id="32782" name="Picture 14" descr="Игрушки 15-17 веков, найденные на территории глиняной слободы в Москв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99" y="1871520"/>
            <a:ext cx="4905389" cy="3155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 descr="248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5379" y="1881200"/>
            <a:ext cx="3010438" cy="34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396875" y="4799013"/>
            <a:ext cx="5038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XV-XVII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вв., найденные на тер-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ритории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глиняной слободы в Москве.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TextBox 32769"/>
          <p:cNvSpPr txBox="1"/>
          <p:nvPr/>
        </p:nvSpPr>
        <p:spPr>
          <a:xfrm>
            <a:off x="5867400" y="5084763"/>
            <a:ext cx="23764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Соломенная кукла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525" y="188913"/>
            <a:ext cx="6577013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 часто изображали:</a:t>
            </a: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 (мужик, барыня, солдат), </a:t>
            </a: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животных (петушок или курочка, уточка, кукушка, баран, козел, лошадка, олень, медведь),</a:t>
            </a: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волшебных существ (алконост), </a:t>
            </a: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инструмент (свистулька).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195" name="AutoShape 2" descr="http://cyrillitsa.ru/wp-content/uploads/2013/11/d0530134be_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51588"/>
            <a:ext cx="9134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русской игрушке нет отрицательных персонажей.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8" name="Picture 10" descr="http://www.booksite.ru/enciklopedia/play/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92" y="3023540"/>
            <a:ext cx="5246988" cy="348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5138738" y="2708275"/>
            <a:ext cx="1665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</a:rPr>
              <a:t>Барыня и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</a:rPr>
              <a:t>гусар. XIX в. 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</a:rPr>
              <a:t>Дерево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820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66497"/>
            <a:ext cx="2545677" cy="3701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Музей «Древняя Русь». Материальная культура Древней Руси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645024"/>
            <a:ext cx="4012753" cy="28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219700" y="6034088"/>
            <a:ext cx="352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Свистулька-птичка. XIV в.</a:t>
            </a: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1692275" y="6034088"/>
            <a:ext cx="3373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Медведи. </a:t>
            </a:r>
            <a:r>
              <a:rPr lang="en-U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XVI-XVII</a:t>
            </a: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вв. Глина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625" y="223838"/>
            <a:ext cx="5526088" cy="327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Женские фигуры, конь и птица –  воплощение жизни, тепла и света. </a:t>
            </a:r>
          </a:p>
          <a:p>
            <a:pPr marL="576000" indent="-3429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Женская фигура – силы плодородия Земли, </a:t>
            </a:r>
          </a:p>
          <a:p>
            <a:pPr marL="576000" indent="-3429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конь – слуга Солнца, приносил благодать и удачу, </a:t>
            </a:r>
          </a:p>
          <a:p>
            <a:pPr marL="576000" indent="-3429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 – предвестники весны и лета. </a:t>
            </a:r>
          </a:p>
        </p:txBody>
      </p:sp>
      <p:pic>
        <p:nvPicPr>
          <p:cNvPr id="9219" name="Picture 4" descr="Безопасная чистка детских игруше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713" y="1930400"/>
            <a:ext cx="36972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dou-ufa.ru/wp-content/uploads/2011/03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141288"/>
            <a:ext cx="35496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Старооскольская народная глиняная игруш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967038"/>
            <a:ext cx="54737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Традиции и вехи развития русской народной игрушки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36576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16200"/>
            <a:ext cx="6107113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Важен и размер игрушки. Одна из главных привлекательных черт народной игрушки состоит в ее со-размерности ребенку. Она выполняет главную свою функцию – приближает к ребенку окружающий мир.</a:t>
            </a:r>
          </a:p>
        </p:txBody>
      </p:sp>
      <p:pic>
        <p:nvPicPr>
          <p:cNvPr id="90114" name="Picture 2" descr="http://www.rastem.ru/data/article/small/S40213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4039" y="4617376"/>
            <a:ext cx="3752137" cy="219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О народной игрушк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1" y="116631"/>
            <a:ext cx="5323944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http://www.hramislovo.ru/cnt/pic/img_94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572" y="2663007"/>
            <a:ext cx="2954297" cy="41078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http://www.pravmir.ru/wp-content/uploads/2009/05/3+-580x3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1" y="95740"/>
            <a:ext cx="3757325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57959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Погремушки,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шаркунки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трещетки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начала XX в., кроме развлекатель-ной цели, служили для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призывания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ребенку добрых духов.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4163" y="3519488"/>
            <a:ext cx="38322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Свистульки –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перема-нивали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себя хворь. Они часто изображали то или иное животное. В обычное время они стояли напротив окна, "не пропуская" болезнь и зло к ребенку.</a:t>
            </a:r>
          </a:p>
        </p:txBody>
      </p:sp>
      <p:pic>
        <p:nvPicPr>
          <p:cNvPr id="91138" name="Picture 2" descr="http://cyrillitsa.ru/wp-content/uploads/2013/11/d0530134be_10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26" y="3185360"/>
            <a:ext cx="5482278" cy="33653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825" y="6381750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глиняные свистульки</a:t>
            </a:r>
          </a:p>
        </p:txBody>
      </p:sp>
      <p:pic>
        <p:nvPicPr>
          <p:cNvPr id="91140" name="Picture 4" descr="http://img0.liveinternet.ru/images/attach/c/4/83/673/83673980_large_Gorl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88982"/>
            <a:ext cx="3301132" cy="32375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550" y="2060575"/>
            <a:ext cx="4872038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Оберег-погремушка.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Сделана из оплетенного гусиного горла, мелких камешков и бархатного крестика.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Примером ритуального предмета детской игры являются традиционные русские куклы, которые не имеют прорисовки лица. Существует три больших группы кукол: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обереговые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обрядовые и игровые. На изготовление кукол шли в основном подручные материалы.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980" y="1844824"/>
            <a:ext cx="8572500" cy="485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4436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русские куклы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1413</Words>
  <Application>Microsoft Office PowerPoint</Application>
  <PresentationFormat>Экран (4:3)</PresentationFormat>
  <Paragraphs>165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Gabriola</vt:lpstr>
      <vt:lpstr>Gisha</vt:lpstr>
      <vt:lpstr>Wingdings</vt:lpstr>
      <vt:lpstr>Verdana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224</cp:revision>
  <dcterms:created xsi:type="dcterms:W3CDTF">2010-12-14T11:47:09Z</dcterms:created>
  <dcterms:modified xsi:type="dcterms:W3CDTF">2016-02-16T11:55:58Z</dcterms:modified>
</cp:coreProperties>
</file>