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6" r:id="rId2"/>
    <p:sldId id="258" r:id="rId3"/>
    <p:sldId id="273" r:id="rId4"/>
    <p:sldId id="271" r:id="rId5"/>
    <p:sldId id="277" r:id="rId6"/>
    <p:sldId id="285" r:id="rId7"/>
    <p:sldId id="279" r:id="rId8"/>
    <p:sldId id="282" r:id="rId9"/>
    <p:sldId id="280" r:id="rId10"/>
    <p:sldId id="283" r:id="rId11"/>
    <p:sldId id="278" r:id="rId12"/>
    <p:sldId id="284" r:id="rId13"/>
    <p:sldId id="28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90" autoAdjust="0"/>
  </p:normalViewPr>
  <p:slideViewPr>
    <p:cSldViewPr>
      <p:cViewPr varScale="1">
        <p:scale>
          <a:sx n="71" d="100"/>
          <a:sy n="71" d="100"/>
        </p:scale>
        <p:origin x="-13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0DC84-F8CA-43CD-8E3C-62E6B3F01A9D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359C5-C014-444C-B515-98914A42114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0DC84-F8CA-43CD-8E3C-62E6B3F01A9D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359C5-C014-444C-B515-98914A4211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0DC84-F8CA-43CD-8E3C-62E6B3F01A9D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359C5-C014-444C-B515-98914A4211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0DC84-F8CA-43CD-8E3C-62E6B3F01A9D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359C5-C014-444C-B515-98914A4211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0DC84-F8CA-43CD-8E3C-62E6B3F01A9D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359C5-C014-444C-B515-98914A42114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0DC84-F8CA-43CD-8E3C-62E6B3F01A9D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359C5-C014-444C-B515-98914A42114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0DC84-F8CA-43CD-8E3C-62E6B3F01A9D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359C5-C014-444C-B515-98914A42114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0DC84-F8CA-43CD-8E3C-62E6B3F01A9D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359C5-C014-444C-B515-98914A4211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0DC84-F8CA-43CD-8E3C-62E6B3F01A9D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359C5-C014-444C-B515-98914A4211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0DC84-F8CA-43CD-8E3C-62E6B3F01A9D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359C5-C014-444C-B515-98914A4211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0DC84-F8CA-43CD-8E3C-62E6B3F01A9D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359C5-C014-444C-B515-98914A4211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700DC84-F8CA-43CD-8E3C-62E6B3F01A9D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6D359C5-C014-444C-B515-98914A42114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3.png"/><Relationship Id="rId4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3.png"/><Relationship Id="rId4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1451247"/>
          </a:xfrm>
        </p:spPr>
        <p:txBody>
          <a:bodyPr/>
          <a:lstStyle/>
          <a:p>
            <a:r>
              <a:rPr lang="ru-RU" sz="2800" b="1" dirty="0"/>
              <a:t>Презентация к уроку </a:t>
            </a:r>
            <a:r>
              <a:rPr lang="ru-RU" sz="2800" b="1" dirty="0" smtClean="0"/>
              <a:t>алгебры </a:t>
            </a:r>
            <a:r>
              <a:rPr lang="ru-RU" sz="2800" b="1" dirty="0"/>
              <a:t>в 7 классе по теме </a:t>
            </a:r>
            <a:r>
              <a:rPr lang="en-US" sz="2800" b="1" dirty="0" smtClean="0"/>
              <a:t>”</a:t>
            </a:r>
            <a:r>
              <a:rPr lang="ru-RU" sz="2800" b="1" dirty="0" smtClean="0"/>
              <a:t>Метод выделения полного квадрата</a:t>
            </a:r>
            <a:r>
              <a:rPr lang="en-US" sz="2800" b="1" dirty="0" smtClean="0"/>
              <a:t>”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2852936"/>
            <a:ext cx="7416824" cy="3319264"/>
          </a:xfrm>
        </p:spPr>
        <p:txBody>
          <a:bodyPr>
            <a:normAutofit fontScale="92500" lnSpcReduction="20000"/>
          </a:bodyPr>
          <a:lstStyle/>
          <a:p>
            <a:pPr algn="r"/>
            <a:endParaRPr lang="ru-RU" b="1" dirty="0">
              <a:solidFill>
                <a:schemeClr val="tx1"/>
              </a:solidFill>
            </a:endParaRPr>
          </a:p>
          <a:p>
            <a:pPr algn="r"/>
            <a:r>
              <a:rPr lang="ru-RU" b="1" dirty="0">
                <a:solidFill>
                  <a:schemeClr val="tx1"/>
                </a:solidFill>
              </a:rPr>
              <a:t>Автор материала:</a:t>
            </a:r>
          </a:p>
          <a:p>
            <a:pPr algn="r"/>
            <a:r>
              <a:rPr lang="ru-RU" b="1" dirty="0" err="1">
                <a:solidFill>
                  <a:schemeClr val="tx1"/>
                </a:solidFill>
              </a:rPr>
              <a:t>Шапшалова</a:t>
            </a:r>
            <a:r>
              <a:rPr lang="ru-RU" b="1" dirty="0">
                <a:solidFill>
                  <a:schemeClr val="tx1"/>
                </a:solidFill>
              </a:rPr>
              <a:t> Таисия Владимировна</a:t>
            </a:r>
          </a:p>
          <a:p>
            <a:pPr algn="r"/>
            <a:r>
              <a:rPr lang="ru-RU" dirty="0">
                <a:solidFill>
                  <a:schemeClr val="tx1"/>
                </a:solidFill>
              </a:rPr>
              <a:t>учитель-практикант </a:t>
            </a:r>
          </a:p>
          <a:p>
            <a:pPr algn="r"/>
            <a:r>
              <a:rPr lang="ru-RU" dirty="0">
                <a:solidFill>
                  <a:schemeClr val="tx1"/>
                </a:solidFill>
              </a:rPr>
              <a:t>МАОУ</a:t>
            </a:r>
            <a:r>
              <a:rPr lang="en-US" dirty="0">
                <a:solidFill>
                  <a:schemeClr val="tx1"/>
                </a:solidFill>
              </a:rPr>
              <a:t> ”</a:t>
            </a:r>
            <a:r>
              <a:rPr lang="ru-RU" dirty="0">
                <a:solidFill>
                  <a:schemeClr val="tx1"/>
                </a:solidFill>
              </a:rPr>
              <a:t>Лицей № 37 г. Саратова</a:t>
            </a:r>
            <a:r>
              <a:rPr lang="en-US" dirty="0">
                <a:solidFill>
                  <a:schemeClr val="tx1"/>
                </a:solidFill>
              </a:rPr>
              <a:t>”</a:t>
            </a:r>
            <a:r>
              <a:rPr lang="ru-RU" dirty="0">
                <a:solidFill>
                  <a:schemeClr val="tx1"/>
                </a:solidFill>
              </a:rPr>
              <a:t>,</a:t>
            </a:r>
          </a:p>
          <a:p>
            <a:pPr algn="r"/>
            <a:r>
              <a:rPr lang="ru-RU" dirty="0">
                <a:solidFill>
                  <a:schemeClr val="tx1"/>
                </a:solidFill>
              </a:rPr>
              <a:t>Саратовская область.</a:t>
            </a:r>
          </a:p>
          <a:p>
            <a:pPr algn="r"/>
            <a:endParaRPr lang="ru-RU" dirty="0">
              <a:solidFill>
                <a:schemeClr val="tx1"/>
              </a:solidFill>
            </a:endParaRPr>
          </a:p>
          <a:p>
            <a:pPr algn="r"/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г. Саратов, 2016 год.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366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rgbClr val="7030A0"/>
                </a:solidFill>
              </a:rPr>
              <a:t>Какого одночлена не хватает до полного квадрата?</a:t>
            </a:r>
            <a:endParaRPr lang="ru-RU" sz="4000" b="1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226235" y="4077071"/>
                <a:ext cx="5123582" cy="721801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0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/>
                            </a:rPr>
                            <m:t>𝟒</m:t>
                          </m:r>
                          <m:r>
                            <a:rPr lang="en-US" sz="4000" b="1" i="1" smtClean="0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latin typeface="Cambria Math"/>
                        </a:rPr>
                        <m:t>−</m:t>
                      </m:r>
                      <m:r>
                        <a:rPr lang="en-US" sz="4000" b="1" i="1" smtClean="0">
                          <a:latin typeface="Cambria Math"/>
                        </a:rPr>
                        <m:t>𝟏𝟐</m:t>
                      </m:r>
                      <m:r>
                        <a:rPr lang="en-US" sz="4000" b="1" i="1" smtClean="0">
                          <a:latin typeface="Cambria Math"/>
                        </a:rPr>
                        <m:t>𝒙𝒚</m:t>
                      </m:r>
                      <m:r>
                        <a:rPr lang="en-US" sz="4000" b="1" i="0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/>
                            </a:rPr>
                            <m:t>𝟗</m:t>
                          </m:r>
                          <m:r>
                            <a:rPr lang="en-US" sz="4000" b="1" i="1" smtClean="0">
                              <a:latin typeface="Cambria Math"/>
                            </a:rPr>
                            <m:t>𝒚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6235" y="4077071"/>
                <a:ext cx="5123582" cy="72180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226234" y="1844824"/>
                <a:ext cx="5123582" cy="721801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0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latin typeface="Cambria Math"/>
                        </a:rPr>
                        <m:t>+</m:t>
                      </m:r>
                      <m:r>
                        <a:rPr lang="en-US" sz="4000" b="1" i="1" smtClean="0">
                          <a:latin typeface="Cambria Math"/>
                        </a:rPr>
                        <m:t>𝟒</m:t>
                      </m:r>
                      <m:r>
                        <a:rPr lang="en-US" sz="4000" b="1" i="1" smtClean="0">
                          <a:latin typeface="Cambria Math"/>
                        </a:rPr>
                        <m:t>𝒙</m:t>
                      </m:r>
                      <m:r>
                        <a:rPr lang="en-US" sz="4000" b="1" i="1" smtClean="0">
                          <a:latin typeface="Cambria Math"/>
                        </a:rPr>
                        <m:t>+</m:t>
                      </m:r>
                      <m:r>
                        <a:rPr lang="ru-RU" sz="4000" b="1" i="1" smtClean="0">
                          <a:latin typeface="Cambria Math"/>
                        </a:rPr>
                        <m:t>𝟒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6234" y="1844824"/>
                <a:ext cx="5123582" cy="72180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226234" y="2996950"/>
                <a:ext cx="5123582" cy="721801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0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/>
                            </a:rPr>
                            <m:t>𝟒</m:t>
                          </m:r>
                          <m:r>
                            <a:rPr lang="en-US" sz="4000" b="1" i="1" smtClean="0">
                              <a:latin typeface="Cambria Math"/>
                            </a:rPr>
                            <m:t>𝒂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latin typeface="Cambria Math"/>
                        </a:rPr>
                        <m:t>+</m:t>
                      </m:r>
                      <m:r>
                        <a:rPr lang="ru-RU" sz="4000" b="1" i="1" smtClean="0">
                          <a:latin typeface="Cambria Math"/>
                        </a:rPr>
                        <m:t>𝟏𝟐</m:t>
                      </m:r>
                      <m:r>
                        <a:rPr lang="en-US" sz="4000" b="1" i="1" smtClean="0">
                          <a:latin typeface="Cambria Math"/>
                        </a:rPr>
                        <m:t>𝒂</m:t>
                      </m:r>
                      <m:r>
                        <a:rPr lang="en-US" sz="4000" b="1" i="1" smtClean="0">
                          <a:latin typeface="Cambria Math"/>
                        </a:rPr>
                        <m:t>+</m:t>
                      </m:r>
                      <m:r>
                        <a:rPr lang="en-US" sz="4000" b="1" i="1" smtClean="0">
                          <a:latin typeface="Cambria Math"/>
                        </a:rPr>
                        <m:t>𝟗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6234" y="2996950"/>
                <a:ext cx="5123582" cy="72180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50211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rgbClr val="7030A0"/>
                </a:solidFill>
              </a:rPr>
              <a:t>Какого одночлена не хватает до полного квадрата?</a:t>
            </a:r>
            <a:endParaRPr lang="ru-RU" sz="4000" b="1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226234" y="5157192"/>
                <a:ext cx="5123583" cy="721801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0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/>
                            </a:rPr>
                            <m:t>𝟐𝟓</m:t>
                          </m:r>
                          <m:r>
                            <a:rPr lang="en-US" sz="4000" b="1" i="1" smtClean="0">
                              <a:latin typeface="Cambria Math"/>
                            </a:rPr>
                            <m:t>𝒂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latin typeface="Cambria Math"/>
                        </a:rPr>
                        <m:t>+∗+</m:t>
                      </m:r>
                      <m:r>
                        <a:rPr lang="en-US" sz="4000" b="1" i="1" smtClean="0">
                          <a:latin typeface="Cambria Math"/>
                        </a:rPr>
                        <m:t>𝟏𝟔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/>
                            </a:rPr>
                            <m:t>𝒃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6234" y="5157192"/>
                <a:ext cx="5123583" cy="72180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226235" y="4077071"/>
                <a:ext cx="5123582" cy="721801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0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/>
                            </a:rPr>
                            <m:t>𝟒</m:t>
                          </m:r>
                          <m:r>
                            <a:rPr lang="en-US" sz="4000" b="1" i="1" smtClean="0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latin typeface="Cambria Math"/>
                        </a:rPr>
                        <m:t>−</m:t>
                      </m:r>
                      <m:r>
                        <a:rPr lang="en-US" sz="4000" b="1" i="1" smtClean="0">
                          <a:latin typeface="Cambria Math"/>
                        </a:rPr>
                        <m:t>𝟏𝟐</m:t>
                      </m:r>
                      <m:r>
                        <a:rPr lang="en-US" sz="4000" b="1" i="1" smtClean="0">
                          <a:latin typeface="Cambria Math"/>
                        </a:rPr>
                        <m:t>𝒙𝒚</m:t>
                      </m:r>
                      <m:r>
                        <a:rPr lang="en-US" sz="4000" b="1" i="0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/>
                            </a:rPr>
                            <m:t>𝟗</m:t>
                          </m:r>
                          <m:r>
                            <a:rPr lang="en-US" sz="4000" b="1" i="1" smtClean="0">
                              <a:latin typeface="Cambria Math"/>
                            </a:rPr>
                            <m:t>𝒚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6235" y="4077071"/>
                <a:ext cx="5123582" cy="72180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226234" y="1844824"/>
                <a:ext cx="5123582" cy="721801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0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latin typeface="Cambria Math"/>
                        </a:rPr>
                        <m:t>+</m:t>
                      </m:r>
                      <m:r>
                        <a:rPr lang="en-US" sz="4000" b="1" i="1" smtClean="0">
                          <a:latin typeface="Cambria Math"/>
                        </a:rPr>
                        <m:t>𝟒</m:t>
                      </m:r>
                      <m:r>
                        <a:rPr lang="en-US" sz="4000" b="1" i="1" smtClean="0">
                          <a:latin typeface="Cambria Math"/>
                        </a:rPr>
                        <m:t>𝒙</m:t>
                      </m:r>
                      <m:r>
                        <a:rPr lang="en-US" sz="4000" b="1" i="1" smtClean="0">
                          <a:latin typeface="Cambria Math"/>
                        </a:rPr>
                        <m:t>+</m:t>
                      </m:r>
                      <m:r>
                        <a:rPr lang="ru-RU" sz="4000" b="1" i="1" smtClean="0">
                          <a:latin typeface="Cambria Math"/>
                        </a:rPr>
                        <m:t>𝟒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6234" y="1844824"/>
                <a:ext cx="5123582" cy="72180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226234" y="2996950"/>
                <a:ext cx="5123582" cy="721801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0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/>
                            </a:rPr>
                            <m:t>𝟒</m:t>
                          </m:r>
                          <m:r>
                            <a:rPr lang="en-US" sz="4000" b="1" i="1" smtClean="0">
                              <a:latin typeface="Cambria Math"/>
                            </a:rPr>
                            <m:t>𝒂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latin typeface="Cambria Math"/>
                        </a:rPr>
                        <m:t>+</m:t>
                      </m:r>
                      <m:r>
                        <a:rPr lang="ru-RU" sz="4000" b="1" i="1" smtClean="0">
                          <a:latin typeface="Cambria Math"/>
                        </a:rPr>
                        <m:t>𝟏𝟐</m:t>
                      </m:r>
                      <m:r>
                        <a:rPr lang="en-US" sz="4000" b="1" i="1" smtClean="0">
                          <a:latin typeface="Cambria Math"/>
                        </a:rPr>
                        <m:t>𝒂</m:t>
                      </m:r>
                      <m:r>
                        <a:rPr lang="en-US" sz="4000" b="1" i="1" smtClean="0">
                          <a:latin typeface="Cambria Math"/>
                        </a:rPr>
                        <m:t>+</m:t>
                      </m:r>
                      <m:r>
                        <a:rPr lang="en-US" sz="4000" b="1" i="1" smtClean="0">
                          <a:latin typeface="Cambria Math"/>
                        </a:rPr>
                        <m:t>𝟗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6234" y="2996950"/>
                <a:ext cx="5123582" cy="72180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99518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rgbClr val="7030A0"/>
                </a:solidFill>
              </a:rPr>
              <a:t>Какого одночлена не хватает до полного квадрата?</a:t>
            </a:r>
            <a:endParaRPr lang="ru-RU" sz="4000" b="1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226234" y="5157192"/>
                <a:ext cx="5123583" cy="721801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0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/>
                            </a:rPr>
                            <m:t>𝟐𝟓</m:t>
                          </m:r>
                          <m:r>
                            <a:rPr lang="en-US" sz="4000" b="1" i="1" smtClean="0">
                              <a:latin typeface="Cambria Math"/>
                            </a:rPr>
                            <m:t>𝒂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latin typeface="Cambria Math"/>
                        </a:rPr>
                        <m:t>+</m:t>
                      </m:r>
                      <m:r>
                        <a:rPr lang="en-US" sz="4000" b="1" i="1" smtClean="0">
                          <a:latin typeface="Cambria Math"/>
                        </a:rPr>
                        <m:t>𝟒𝟎</m:t>
                      </m:r>
                      <m:r>
                        <a:rPr lang="en-US" sz="4000" b="1" i="1" smtClean="0">
                          <a:latin typeface="Cambria Math"/>
                        </a:rPr>
                        <m:t>𝒂𝒃</m:t>
                      </m:r>
                      <m:r>
                        <a:rPr lang="en-US" sz="4000" b="1" i="1" smtClean="0">
                          <a:latin typeface="Cambria Math"/>
                        </a:rPr>
                        <m:t>+</m:t>
                      </m:r>
                      <m:r>
                        <a:rPr lang="en-US" sz="4000" b="1" i="1" smtClean="0">
                          <a:latin typeface="Cambria Math"/>
                        </a:rPr>
                        <m:t>𝟏𝟔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/>
                            </a:rPr>
                            <m:t>𝒃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6234" y="5157192"/>
                <a:ext cx="5123583" cy="72180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226235" y="4077071"/>
                <a:ext cx="5123582" cy="721801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0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/>
                            </a:rPr>
                            <m:t>𝟒</m:t>
                          </m:r>
                          <m:r>
                            <a:rPr lang="en-US" sz="4000" b="1" i="1" smtClean="0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latin typeface="Cambria Math"/>
                        </a:rPr>
                        <m:t>−</m:t>
                      </m:r>
                      <m:r>
                        <a:rPr lang="en-US" sz="4000" b="1" i="1" smtClean="0">
                          <a:latin typeface="Cambria Math"/>
                        </a:rPr>
                        <m:t>𝟏𝟐</m:t>
                      </m:r>
                      <m:r>
                        <a:rPr lang="en-US" sz="4000" b="1" i="1" smtClean="0">
                          <a:latin typeface="Cambria Math"/>
                        </a:rPr>
                        <m:t>𝒙𝒚</m:t>
                      </m:r>
                      <m:r>
                        <a:rPr lang="en-US" sz="4000" b="1" i="0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/>
                            </a:rPr>
                            <m:t>𝟗</m:t>
                          </m:r>
                          <m:r>
                            <a:rPr lang="en-US" sz="4000" b="1" i="1" smtClean="0">
                              <a:latin typeface="Cambria Math"/>
                            </a:rPr>
                            <m:t>𝒚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6235" y="4077071"/>
                <a:ext cx="5123582" cy="72180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226234" y="1844824"/>
                <a:ext cx="5123582" cy="721801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0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latin typeface="Cambria Math"/>
                        </a:rPr>
                        <m:t>+</m:t>
                      </m:r>
                      <m:r>
                        <a:rPr lang="en-US" sz="4000" b="1" i="1" smtClean="0">
                          <a:latin typeface="Cambria Math"/>
                        </a:rPr>
                        <m:t>𝟒</m:t>
                      </m:r>
                      <m:r>
                        <a:rPr lang="en-US" sz="4000" b="1" i="1" smtClean="0">
                          <a:latin typeface="Cambria Math"/>
                        </a:rPr>
                        <m:t>𝒙</m:t>
                      </m:r>
                      <m:r>
                        <a:rPr lang="en-US" sz="4000" b="1" i="1" smtClean="0">
                          <a:latin typeface="Cambria Math"/>
                        </a:rPr>
                        <m:t>+</m:t>
                      </m:r>
                      <m:r>
                        <a:rPr lang="ru-RU" sz="4000" b="1" i="1" smtClean="0">
                          <a:latin typeface="Cambria Math"/>
                        </a:rPr>
                        <m:t>𝟒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6234" y="1844824"/>
                <a:ext cx="5123582" cy="72180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226234" y="2996950"/>
                <a:ext cx="5123582" cy="721801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0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/>
                            </a:rPr>
                            <m:t>𝟒</m:t>
                          </m:r>
                          <m:r>
                            <a:rPr lang="en-US" sz="4000" b="1" i="1" smtClean="0">
                              <a:latin typeface="Cambria Math"/>
                            </a:rPr>
                            <m:t>𝒂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latin typeface="Cambria Math"/>
                        </a:rPr>
                        <m:t>+</m:t>
                      </m:r>
                      <m:r>
                        <a:rPr lang="ru-RU" sz="4000" b="1" i="1" smtClean="0">
                          <a:latin typeface="Cambria Math"/>
                        </a:rPr>
                        <m:t>𝟏𝟐</m:t>
                      </m:r>
                      <m:r>
                        <a:rPr lang="en-US" sz="4000" b="1" i="1" smtClean="0">
                          <a:latin typeface="Cambria Math"/>
                        </a:rPr>
                        <m:t>𝒂</m:t>
                      </m:r>
                      <m:r>
                        <a:rPr lang="en-US" sz="4000" b="1" i="1" smtClean="0">
                          <a:latin typeface="Cambria Math"/>
                        </a:rPr>
                        <m:t>+</m:t>
                      </m:r>
                      <m:r>
                        <a:rPr lang="en-US" sz="4000" b="1" i="1" smtClean="0">
                          <a:latin typeface="Cambria Math"/>
                        </a:rPr>
                        <m:t>𝟗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6234" y="2996950"/>
                <a:ext cx="5123582" cy="72180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1449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chemeClr val="tx1"/>
                </a:solidFill>
              </a:rPr>
              <a:t>Источники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90464" y="1844824"/>
            <a:ext cx="799288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Мордкович А. Г. / Алгебра. 7 класс. В 2 ч. Ч. 1. Учебник для учащихся общеобразовательных учреждений / А. Г. Мордкович, Н. П. Николаев. – 6-е изд., доп. – М.: Мнемозина, 2013. – 208 с.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3347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rgbClr val="7030A0"/>
                </a:solidFill>
              </a:rPr>
              <a:t>Формулы сокращённого умножения </a:t>
            </a:r>
            <a:endParaRPr lang="ru-RU" sz="4000" b="1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83568" y="1594733"/>
                <a:ext cx="7776864" cy="658898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b="1" i="1">
                              <a:latin typeface="Cambria Math"/>
                            </a:rPr>
                            <m:t>𝒂</m:t>
                          </m:r>
                        </m:e>
                        <m:sup>
                          <m:r>
                            <a:rPr lang="en-US" sz="36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3600" b="1" i="1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US" sz="36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b="1" i="1">
                              <a:latin typeface="Cambria Math"/>
                            </a:rPr>
                            <m:t>𝒃</m:t>
                          </m:r>
                        </m:e>
                        <m:sup>
                          <m:r>
                            <a:rPr lang="en-US" sz="36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3600" b="1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36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600" b="1" i="1">
                              <a:latin typeface="Cambria Math"/>
                            </a:rPr>
                            <m:t>𝒂</m:t>
                          </m:r>
                          <m:r>
                            <a:rPr lang="en-US" sz="3600" b="1" i="1">
                              <a:latin typeface="Cambria Math"/>
                            </a:rPr>
                            <m:t>+</m:t>
                          </m:r>
                          <m:r>
                            <a:rPr lang="en-US" sz="3600" b="1" i="1">
                              <a:latin typeface="Cambria Math"/>
                            </a:rPr>
                            <m:t>𝒃</m:t>
                          </m:r>
                        </m:e>
                      </m:d>
                      <m:d>
                        <m:dPr>
                          <m:ctrlPr>
                            <a:rPr lang="en-US" sz="36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600" b="1" i="1">
                              <a:latin typeface="Cambria Math"/>
                            </a:rPr>
                            <m:t>𝒂</m:t>
                          </m:r>
                          <m:r>
                            <a:rPr lang="en-US" sz="3600" b="1" i="1">
                              <a:latin typeface="Cambria Math"/>
                            </a:rPr>
                            <m:t>−</m:t>
                          </m:r>
                          <m:r>
                            <a:rPr lang="en-US" sz="3600" b="1" i="1">
                              <a:latin typeface="Cambria Math"/>
                            </a:rPr>
                            <m:t>𝒃</m:t>
                          </m:r>
                        </m:e>
                      </m:d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1594733"/>
                <a:ext cx="7776864" cy="65889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83568" y="4230360"/>
                <a:ext cx="7776864" cy="658898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b="1" i="1">
                              <a:latin typeface="Cambria Math"/>
                            </a:rPr>
                            <m:t>𝒂</m:t>
                          </m:r>
                        </m:e>
                        <m:sup>
                          <m:r>
                            <a:rPr lang="en-US" sz="3600" b="1" i="1">
                              <a:latin typeface="Cambria Math"/>
                            </a:rPr>
                            <m:t>𝟑</m:t>
                          </m:r>
                        </m:sup>
                      </m:sSup>
                      <m:r>
                        <a:rPr lang="en-US" sz="3600" b="1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US" sz="36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b="1" i="1">
                              <a:latin typeface="Cambria Math"/>
                            </a:rPr>
                            <m:t>𝒃</m:t>
                          </m:r>
                        </m:e>
                        <m:sup>
                          <m:r>
                            <a:rPr lang="en-US" sz="3600" b="1" i="1">
                              <a:latin typeface="Cambria Math"/>
                            </a:rPr>
                            <m:t>𝟑</m:t>
                          </m:r>
                        </m:sup>
                      </m:sSup>
                      <m:r>
                        <a:rPr lang="en-US" sz="3600" b="1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36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3600" b="1" i="1" smtClean="0">
                              <a:latin typeface="Cambria Math"/>
                            </a:rPr>
                            <m:t>𝒂</m:t>
                          </m:r>
                          <m:r>
                            <a:rPr lang="en-US" sz="3600" b="1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3600" b="1" i="1" smtClean="0">
                              <a:latin typeface="Cambria Math"/>
                            </a:rPr>
                            <m:t>𝒃</m:t>
                          </m:r>
                          <m:r>
                            <a:rPr lang="en-US" sz="3600" b="1" i="1" smtClean="0">
                              <a:latin typeface="Cambria Math"/>
                            </a:rPr>
                            <m:t>)(</m:t>
                          </m:r>
                          <m:r>
                            <a:rPr lang="en-US" sz="3600" b="1" i="1" smtClean="0">
                              <a:latin typeface="Cambria Math"/>
                            </a:rPr>
                            <m:t>𝒂</m:t>
                          </m:r>
                        </m:e>
                        <m:sup>
                          <m:r>
                            <a:rPr lang="en-US" sz="36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3600" b="1" i="1" smtClean="0">
                          <a:latin typeface="Cambria Math"/>
                        </a:rPr>
                        <m:t>+</m:t>
                      </m:r>
                      <m:r>
                        <a:rPr lang="en-US" sz="3600" b="1" i="1" smtClean="0">
                          <a:latin typeface="Cambria Math"/>
                        </a:rPr>
                        <m:t>𝒂𝒃</m:t>
                      </m:r>
                      <m:r>
                        <a:rPr lang="en-US" sz="3600" b="1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36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latin typeface="Cambria Math"/>
                            </a:rPr>
                            <m:t>𝒃</m:t>
                          </m:r>
                        </m:e>
                        <m:sup>
                          <m:r>
                            <a:rPr lang="en-US" sz="36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3600" b="1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4230360"/>
                <a:ext cx="7776864" cy="65889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83568" y="3571427"/>
                <a:ext cx="7776864" cy="658898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latin typeface="Cambria Math"/>
                            </a:rPr>
                            <m:t>𝒂</m:t>
                          </m:r>
                        </m:e>
                        <m:sup>
                          <m:r>
                            <a:rPr lang="en-US" sz="3600" b="1" i="1" smtClean="0">
                              <a:latin typeface="Cambria Math"/>
                            </a:rPr>
                            <m:t>𝟑</m:t>
                          </m:r>
                        </m:sup>
                      </m:sSup>
                      <m:r>
                        <a:rPr lang="en-US" sz="3600" b="1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36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latin typeface="Cambria Math"/>
                            </a:rPr>
                            <m:t>𝒃</m:t>
                          </m:r>
                        </m:e>
                        <m:sup>
                          <m:r>
                            <a:rPr lang="en-US" sz="3600" b="1" i="1" smtClean="0">
                              <a:latin typeface="Cambria Math"/>
                            </a:rPr>
                            <m:t>𝟑</m:t>
                          </m:r>
                        </m:sup>
                      </m:sSup>
                      <m:r>
                        <a:rPr lang="en-US" sz="3600" b="1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36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3600" b="1" i="1" smtClean="0">
                              <a:latin typeface="Cambria Math"/>
                            </a:rPr>
                            <m:t>𝒂</m:t>
                          </m:r>
                          <m:r>
                            <a:rPr lang="en-US" sz="3600" b="1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3600" b="1" i="1" smtClean="0">
                              <a:latin typeface="Cambria Math"/>
                            </a:rPr>
                            <m:t>𝒃</m:t>
                          </m:r>
                          <m:r>
                            <a:rPr lang="en-US" sz="3600" b="1" i="1" smtClean="0">
                              <a:latin typeface="Cambria Math"/>
                            </a:rPr>
                            <m:t>)(</m:t>
                          </m:r>
                          <m:r>
                            <a:rPr lang="en-US" sz="3600" b="1" i="1" smtClean="0">
                              <a:latin typeface="Cambria Math"/>
                            </a:rPr>
                            <m:t>𝒂</m:t>
                          </m:r>
                        </m:e>
                        <m:sup>
                          <m:r>
                            <a:rPr lang="en-US" sz="36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3600" b="1" i="1" smtClean="0">
                          <a:latin typeface="Cambria Math"/>
                        </a:rPr>
                        <m:t>−</m:t>
                      </m:r>
                      <m:r>
                        <a:rPr lang="en-US" sz="3600" b="1" i="1" smtClean="0">
                          <a:latin typeface="Cambria Math"/>
                        </a:rPr>
                        <m:t>𝒂𝒃</m:t>
                      </m:r>
                      <m:r>
                        <a:rPr lang="en-US" sz="3600" b="1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36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latin typeface="Cambria Math"/>
                            </a:rPr>
                            <m:t>𝒃</m:t>
                          </m:r>
                        </m:e>
                        <m:sup>
                          <m:r>
                            <a:rPr lang="en-US" sz="36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3600" b="1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3571427"/>
                <a:ext cx="7776864" cy="65889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83568" y="2912529"/>
                <a:ext cx="7776864" cy="658898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36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3600" b="1" i="1">
                              <a:latin typeface="Cambria Math"/>
                            </a:rPr>
                            <m:t>(</m:t>
                          </m:r>
                          <m:r>
                            <a:rPr lang="en-US" sz="3600" b="1" i="1">
                              <a:latin typeface="Cambria Math"/>
                            </a:rPr>
                            <m:t>𝒂</m:t>
                          </m:r>
                          <m:r>
                            <a:rPr lang="en-US" sz="3600" b="1" i="1">
                              <a:latin typeface="Cambria Math"/>
                            </a:rPr>
                            <m:t>+</m:t>
                          </m:r>
                          <m:r>
                            <a:rPr lang="en-US" sz="3600" b="1" i="1">
                              <a:latin typeface="Cambria Math"/>
                            </a:rPr>
                            <m:t>𝒃</m:t>
                          </m:r>
                          <m:r>
                            <a:rPr lang="ru-RU" sz="3600" b="1" i="1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36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3600" b="1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36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b="1" i="1">
                              <a:latin typeface="Cambria Math"/>
                            </a:rPr>
                            <m:t>𝒂</m:t>
                          </m:r>
                        </m:e>
                        <m:sup>
                          <m:r>
                            <a:rPr lang="en-US" sz="36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3600" b="1" i="1">
                          <a:latin typeface="Cambria Math"/>
                        </a:rPr>
                        <m:t>+</m:t>
                      </m:r>
                      <m:r>
                        <a:rPr lang="en-US" sz="3600" b="1" i="1">
                          <a:latin typeface="Cambria Math"/>
                        </a:rPr>
                        <m:t>𝟐</m:t>
                      </m:r>
                      <m:r>
                        <a:rPr lang="en-US" sz="3600" b="1" i="1">
                          <a:latin typeface="Cambria Math"/>
                        </a:rPr>
                        <m:t>𝒂𝒃</m:t>
                      </m:r>
                      <m:r>
                        <a:rPr lang="en-US" sz="3600" b="1" i="1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36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b="1" i="1">
                              <a:latin typeface="Cambria Math"/>
                            </a:rPr>
                            <m:t>𝒃</m:t>
                          </m:r>
                        </m:e>
                        <m:sup>
                          <m:r>
                            <a:rPr lang="en-US" sz="36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2912529"/>
                <a:ext cx="7776864" cy="65889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83568" y="2253631"/>
                <a:ext cx="7776864" cy="658898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36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3600" b="1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3600" b="1" i="1" smtClean="0">
                              <a:latin typeface="Cambria Math"/>
                            </a:rPr>
                            <m:t>𝒂</m:t>
                          </m:r>
                          <m:r>
                            <a:rPr lang="en-US" sz="3600" b="1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3600" b="1" i="1" smtClean="0">
                              <a:latin typeface="Cambria Math"/>
                            </a:rPr>
                            <m:t>𝒃</m:t>
                          </m:r>
                          <m:r>
                            <a:rPr lang="ru-RU" sz="3600" b="1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36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3600" b="1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36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latin typeface="Cambria Math"/>
                            </a:rPr>
                            <m:t>𝒂</m:t>
                          </m:r>
                        </m:e>
                        <m:sup>
                          <m:r>
                            <a:rPr lang="en-US" sz="36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3600" b="1" i="1" smtClean="0">
                          <a:latin typeface="Cambria Math"/>
                        </a:rPr>
                        <m:t>−</m:t>
                      </m:r>
                      <m:r>
                        <a:rPr lang="en-US" sz="3600" b="1" i="1" smtClean="0">
                          <a:latin typeface="Cambria Math"/>
                        </a:rPr>
                        <m:t>𝟐</m:t>
                      </m:r>
                      <m:r>
                        <a:rPr lang="en-US" sz="3600" b="1" i="1" smtClean="0">
                          <a:latin typeface="Cambria Math"/>
                        </a:rPr>
                        <m:t>𝒂𝒃</m:t>
                      </m:r>
                      <m:r>
                        <a:rPr lang="en-US" sz="3600" b="1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36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latin typeface="Cambria Math"/>
                            </a:rPr>
                            <m:t>𝒃</m:t>
                          </m:r>
                        </m:e>
                        <m:sup>
                          <m:r>
                            <a:rPr lang="en-US" sz="36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2253631"/>
                <a:ext cx="7776864" cy="658898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83568" y="4889258"/>
                <a:ext cx="7776864" cy="658898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36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3600" b="1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3600" b="1" i="1" smtClean="0">
                              <a:latin typeface="Cambria Math"/>
                            </a:rPr>
                            <m:t>𝒂</m:t>
                          </m:r>
                          <m:r>
                            <a:rPr lang="en-US" sz="3600" b="1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3600" b="1" i="1" smtClean="0">
                              <a:latin typeface="Cambria Math"/>
                            </a:rPr>
                            <m:t>𝒃</m:t>
                          </m:r>
                          <m:r>
                            <a:rPr lang="ru-RU" sz="3600" b="1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3600" b="1" i="1" smtClean="0">
                              <a:latin typeface="Cambria Math"/>
                            </a:rPr>
                            <m:t>𝟑</m:t>
                          </m:r>
                        </m:sup>
                      </m:sSup>
                      <m:r>
                        <a:rPr lang="en-US" sz="3600" b="1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36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latin typeface="Cambria Math"/>
                            </a:rPr>
                            <m:t>𝒂</m:t>
                          </m:r>
                        </m:e>
                        <m:sup>
                          <m:r>
                            <a:rPr lang="en-US" sz="3600" b="1" i="1" smtClean="0">
                              <a:latin typeface="Cambria Math"/>
                            </a:rPr>
                            <m:t>𝟑</m:t>
                          </m:r>
                        </m:sup>
                      </m:sSup>
                      <m:r>
                        <a:rPr lang="en-US" sz="3600" b="1" i="1" smtClean="0">
                          <a:latin typeface="Cambria Math"/>
                        </a:rPr>
                        <m:t>+</m:t>
                      </m:r>
                      <m:r>
                        <a:rPr lang="en-US" sz="3600" b="1" i="1" smtClean="0">
                          <a:latin typeface="Cambria Math"/>
                        </a:rPr>
                        <m:t>𝟑</m:t>
                      </m:r>
                      <m:sSup>
                        <m:sSupPr>
                          <m:ctrlPr>
                            <a:rPr lang="en-US" sz="36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latin typeface="Cambria Math"/>
                            </a:rPr>
                            <m:t>𝒂</m:t>
                          </m:r>
                        </m:e>
                        <m:sup>
                          <m:r>
                            <a:rPr lang="en-US" sz="36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3600" b="1" i="1" smtClean="0">
                          <a:latin typeface="Cambria Math"/>
                        </a:rPr>
                        <m:t>𝒃</m:t>
                      </m:r>
                      <m:r>
                        <a:rPr lang="en-US" sz="3600" b="1" i="1" smtClean="0">
                          <a:latin typeface="Cambria Math"/>
                        </a:rPr>
                        <m:t>+</m:t>
                      </m:r>
                      <m:r>
                        <a:rPr lang="en-US" sz="3600" b="1" i="1" smtClean="0">
                          <a:latin typeface="Cambria Math"/>
                        </a:rPr>
                        <m:t>𝟑</m:t>
                      </m:r>
                      <m:r>
                        <a:rPr lang="en-US" sz="3600" b="1" i="1" smtClean="0">
                          <a:latin typeface="Cambria Math"/>
                        </a:rPr>
                        <m:t>𝒂</m:t>
                      </m:r>
                      <m:sSup>
                        <m:sSupPr>
                          <m:ctrlPr>
                            <a:rPr lang="en-US" sz="36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latin typeface="Cambria Math"/>
                            </a:rPr>
                            <m:t>𝒃</m:t>
                          </m:r>
                        </m:e>
                        <m:sup>
                          <m:r>
                            <a:rPr lang="en-US" sz="36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3600" b="1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36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latin typeface="Cambria Math"/>
                            </a:rPr>
                            <m:t>𝒃</m:t>
                          </m:r>
                        </m:e>
                        <m:sup>
                          <m:r>
                            <a:rPr lang="en-US" sz="3600" b="1" i="1" smtClean="0">
                              <a:latin typeface="Cambria Math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4889258"/>
                <a:ext cx="7776864" cy="658898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83568" y="5548156"/>
                <a:ext cx="7776864" cy="658898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36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3600" b="1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3600" b="1" i="1" smtClean="0">
                              <a:latin typeface="Cambria Math"/>
                            </a:rPr>
                            <m:t>𝒂</m:t>
                          </m:r>
                          <m:r>
                            <a:rPr lang="en-US" sz="3600" b="1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3600" b="1" i="1" smtClean="0">
                              <a:latin typeface="Cambria Math"/>
                            </a:rPr>
                            <m:t>𝒃</m:t>
                          </m:r>
                          <m:r>
                            <a:rPr lang="ru-RU" sz="3600" b="1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3600" b="1" i="1" smtClean="0">
                              <a:latin typeface="Cambria Math"/>
                            </a:rPr>
                            <m:t>𝟑</m:t>
                          </m:r>
                        </m:sup>
                      </m:sSup>
                      <m:r>
                        <a:rPr lang="en-US" sz="3600" b="1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36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latin typeface="Cambria Math"/>
                            </a:rPr>
                            <m:t>𝒂</m:t>
                          </m:r>
                        </m:e>
                        <m:sup>
                          <m:r>
                            <a:rPr lang="en-US" sz="3600" b="1" i="1" smtClean="0">
                              <a:latin typeface="Cambria Math"/>
                            </a:rPr>
                            <m:t>𝟑</m:t>
                          </m:r>
                        </m:sup>
                      </m:sSup>
                      <m:r>
                        <a:rPr lang="en-US" sz="3600" b="1" i="1" smtClean="0">
                          <a:latin typeface="Cambria Math"/>
                        </a:rPr>
                        <m:t>−</m:t>
                      </m:r>
                      <m:r>
                        <a:rPr lang="en-US" sz="3600" b="1" i="1" smtClean="0">
                          <a:latin typeface="Cambria Math"/>
                        </a:rPr>
                        <m:t>𝟑</m:t>
                      </m:r>
                      <m:sSup>
                        <m:sSupPr>
                          <m:ctrlPr>
                            <a:rPr lang="en-US" sz="36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latin typeface="Cambria Math"/>
                            </a:rPr>
                            <m:t>𝒂</m:t>
                          </m:r>
                        </m:e>
                        <m:sup>
                          <m:r>
                            <a:rPr lang="en-US" sz="36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3600" b="1" i="1" smtClean="0">
                          <a:latin typeface="Cambria Math"/>
                        </a:rPr>
                        <m:t>𝒃</m:t>
                      </m:r>
                      <m:r>
                        <a:rPr lang="en-US" sz="3600" b="1" i="1" smtClean="0">
                          <a:latin typeface="Cambria Math"/>
                        </a:rPr>
                        <m:t>+</m:t>
                      </m:r>
                      <m:r>
                        <a:rPr lang="en-US" sz="3600" b="1" i="1" smtClean="0">
                          <a:latin typeface="Cambria Math"/>
                        </a:rPr>
                        <m:t>𝟑</m:t>
                      </m:r>
                      <m:r>
                        <a:rPr lang="en-US" sz="3600" b="1" i="1" smtClean="0">
                          <a:latin typeface="Cambria Math"/>
                        </a:rPr>
                        <m:t>𝒂</m:t>
                      </m:r>
                      <m:sSup>
                        <m:sSupPr>
                          <m:ctrlPr>
                            <a:rPr lang="en-US" sz="36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latin typeface="Cambria Math"/>
                            </a:rPr>
                            <m:t>𝒃</m:t>
                          </m:r>
                        </m:e>
                        <m:sup>
                          <m:r>
                            <a:rPr lang="en-US" sz="36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3600" b="1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US" sz="36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latin typeface="Cambria Math"/>
                            </a:rPr>
                            <m:t>𝒃</m:t>
                          </m:r>
                        </m:e>
                        <m:sup>
                          <m:r>
                            <a:rPr lang="en-US" sz="3600" b="1" i="1" smtClean="0">
                              <a:latin typeface="Cambria Math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5548156"/>
                <a:ext cx="7776864" cy="658898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2557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rgbClr val="7030A0"/>
                </a:solidFill>
              </a:rPr>
              <a:t>Формулы сокращённого умножения </a:t>
            </a:r>
            <a:endParaRPr lang="ru-RU" sz="4000" b="1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2411760" y="1772816"/>
                <a:ext cx="4262826" cy="595932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3200" b="1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3200" b="1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ru-RU" sz="3200" b="1" i="1">
                                  <a:latin typeface="Cambria Math"/>
                                </a:rPr>
                                <m:t>𝟒</m:t>
                              </m:r>
                              <m:r>
                                <a:rPr lang="ru-RU" sz="3200" b="1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3200" b="1" i="1">
                                  <a:latin typeface="Cambria Math"/>
                                </a:rPr>
                                <m:t>𝒂</m:t>
                              </m:r>
                            </m:e>
                          </m:d>
                        </m:e>
                        <m:sup>
                          <m:r>
                            <a:rPr lang="ru-RU" sz="32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3200" b="1" i="1" smtClean="0">
                          <a:latin typeface="Cambria Math"/>
                        </a:rPr>
                        <m:t>=</m:t>
                      </m:r>
                      <m:r>
                        <a:rPr lang="ru-RU" sz="3200" b="1" i="1" smtClean="0">
                          <a:latin typeface="Cambria Math"/>
                        </a:rPr>
                        <m:t>    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1772816"/>
                <a:ext cx="4262826" cy="5959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2411760" y="2564904"/>
                <a:ext cx="4262826" cy="584775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sz="3200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ru-RU" sz="3200" b="1" i="1" smtClean="0">
                              <a:latin typeface="Cambria Math"/>
                            </a:rPr>
                            <m:t>𝟑</m:t>
                          </m:r>
                          <m:r>
                            <a:rPr lang="ru-RU" sz="3200" b="1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3200" b="1" i="1" smtClean="0">
                              <a:latin typeface="Cambria Math"/>
                            </a:rPr>
                            <m:t>𝒂</m:t>
                          </m:r>
                        </m:e>
                      </m:d>
                      <m:d>
                        <m:dPr>
                          <m:ctrlPr>
                            <a:rPr lang="en-US" sz="3200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200" b="1" i="1" smtClean="0">
                              <a:latin typeface="Cambria Math"/>
                            </a:rPr>
                            <m:t>𝟑</m:t>
                          </m:r>
                          <m:r>
                            <a:rPr lang="en-US" sz="3200" b="1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3200" b="1" i="1" smtClean="0">
                              <a:latin typeface="Cambria Math"/>
                            </a:rPr>
                            <m:t>𝒂</m:t>
                          </m:r>
                        </m:e>
                      </m:d>
                      <m:r>
                        <a:rPr lang="en-US" sz="3200" b="1" i="1" smtClean="0">
                          <a:latin typeface="Cambria Math"/>
                        </a:rPr>
                        <m:t>=</m:t>
                      </m:r>
                      <m:r>
                        <a:rPr lang="ru-RU" sz="3200" b="1" i="1" smtClean="0">
                          <a:latin typeface="Cambria Math"/>
                        </a:rPr>
                        <m:t>    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2564904"/>
                <a:ext cx="4262826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2411760" y="3356992"/>
                <a:ext cx="4262826" cy="595932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ru-RU" sz="3200" b="1" i="1" smtClean="0"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ru-RU" sz="32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latin typeface="Cambria Math"/>
                            </a:rPr>
                            <m:t>𝒚</m:t>
                          </m:r>
                        </m:e>
                        <m:sup>
                          <m:r>
                            <a:rPr lang="en-US" sz="3200" b="1" i="1" smtClean="0">
                              <a:latin typeface="Cambria Math"/>
                            </a:rPr>
                            <m:t>𝟑</m:t>
                          </m:r>
                        </m:sup>
                      </m:sSup>
                      <m:r>
                        <a:rPr lang="en-US" sz="3200" b="1" i="1" smtClean="0">
                          <a:latin typeface="Cambria Math"/>
                        </a:rPr>
                        <m:t>+</m:t>
                      </m:r>
                      <m:r>
                        <a:rPr lang="en-US" sz="3200" b="1" i="1" smtClean="0">
                          <a:latin typeface="Cambria Math"/>
                        </a:rPr>
                        <m:t>𝟖</m:t>
                      </m:r>
                      <m:r>
                        <a:rPr lang="en-US" sz="3200" b="1" i="1" smtClean="0">
                          <a:latin typeface="Cambria Math"/>
                        </a:rPr>
                        <m:t>=  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3356992"/>
                <a:ext cx="4262826" cy="5959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2411760" y="4149080"/>
                <a:ext cx="4276727" cy="595932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32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3200" b="1" i="1">
                              <a:latin typeface="Cambria Math"/>
                            </a:rPr>
                            <m:t>𝟐𝟓</m:t>
                          </m:r>
                          <m:r>
                            <a:rPr lang="ru-RU" sz="3200" b="1" i="1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ru-RU" sz="32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ru-RU" sz="3200" b="1" i="1">
                          <a:latin typeface="Cambria Math"/>
                        </a:rPr>
                        <m:t>−</m:t>
                      </m:r>
                      <m:r>
                        <a:rPr lang="ru-RU" sz="3200" b="1" i="1">
                          <a:latin typeface="Cambria Math"/>
                        </a:rPr>
                        <m:t>𝟏𝟎</m:t>
                      </m:r>
                      <m:r>
                        <a:rPr lang="ru-RU" sz="3200" b="1" i="1">
                          <a:latin typeface="Cambria Math"/>
                        </a:rPr>
                        <m:t>𝒙𝒚</m:t>
                      </m:r>
                      <m:r>
                        <a:rPr lang="ru-RU" sz="3200" b="1" i="1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ru-RU" sz="32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3200" b="1" i="1">
                              <a:latin typeface="Cambria Math"/>
                            </a:rPr>
                            <m:t>𝒚</m:t>
                          </m:r>
                        </m:e>
                        <m:sup>
                          <m:r>
                            <a:rPr lang="ru-RU" sz="32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3200" b="1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4149080"/>
                <a:ext cx="4276727" cy="5959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2411760" y="4931234"/>
                <a:ext cx="4276727" cy="595932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3200" b="1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3200" b="1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ru-RU" sz="3200" b="1" i="1">
                                  <a:latin typeface="Cambria Math"/>
                                </a:rPr>
                                <m:t>𝟐</m:t>
                              </m:r>
                              <m:r>
                                <a:rPr lang="ru-RU" sz="3200" b="1" i="1">
                                  <a:latin typeface="Cambria Math"/>
                                </a:rPr>
                                <m:t>𝒂</m:t>
                              </m:r>
                              <m:r>
                                <a:rPr lang="ru-RU" sz="3200" b="1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ru-RU" sz="3200" b="1" i="1">
                                  <a:latin typeface="Cambria Math"/>
                                </a:rPr>
                                <m:t>𝟑</m:t>
                              </m:r>
                              <m:r>
                                <a:rPr lang="ru-RU" sz="3200" b="1" i="1">
                                  <a:latin typeface="Cambria Math"/>
                                </a:rPr>
                                <m:t>𝒃</m:t>
                              </m:r>
                            </m:e>
                          </m:d>
                        </m:e>
                        <m:sup>
                          <m:r>
                            <a:rPr lang="ru-RU" sz="32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3200" b="1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4931234"/>
                <a:ext cx="4276727" cy="5959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2397859" y="5774504"/>
                <a:ext cx="4276727" cy="595932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3200" b="1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3200" b="1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ru-RU" sz="3200" b="1" i="1">
                                  <a:latin typeface="Cambria Math"/>
                                </a:rPr>
                                <m:t>𝟐</m:t>
                              </m:r>
                              <m:r>
                                <a:rPr lang="ru-RU" sz="3200" b="1" i="1">
                                  <a:latin typeface="Cambria Math"/>
                                </a:rPr>
                                <m:t>𝒂</m:t>
                              </m:r>
                              <m:r>
                                <a:rPr lang="en-US" sz="3200" b="1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ru-RU" sz="3200" b="1" i="1">
                                  <a:latin typeface="Cambria Math"/>
                                </a:rPr>
                                <m:t>𝒃</m:t>
                              </m:r>
                            </m:e>
                          </m:d>
                        </m:e>
                        <m:sup>
                          <m:r>
                            <a:rPr lang="en-US" sz="3200" b="1" i="1" smtClean="0">
                              <a:latin typeface="Cambria Math"/>
                            </a:rPr>
                            <m:t>𝟑</m:t>
                          </m:r>
                        </m:sup>
                      </m:sSup>
                      <m:r>
                        <a:rPr lang="en-US" sz="3200" b="1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7859" y="5774504"/>
                <a:ext cx="4276727" cy="5959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9788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8" grpId="0" animBg="1"/>
      <p:bldP spid="7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rgbClr val="7030A0"/>
                </a:solidFill>
              </a:rPr>
              <a:t>Формулы сокращённого умножения </a:t>
            </a:r>
            <a:endParaRPr lang="ru-RU" sz="4000" b="1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2411760" y="1772816"/>
                <a:ext cx="4262826" cy="595932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32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3200" b="1" i="1">
                              <a:latin typeface="Cambria Math"/>
                            </a:rPr>
                            <m:t>𝒂</m:t>
                          </m:r>
                        </m:e>
                        <m:sup>
                          <m:r>
                            <a:rPr lang="ru-RU" sz="32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ru-RU" sz="3200" b="1" i="1">
                          <a:latin typeface="Cambria Math"/>
                        </a:rPr>
                        <m:t>−</m:t>
                      </m:r>
                      <m:r>
                        <a:rPr lang="ru-RU" sz="3200" b="1" i="1">
                          <a:latin typeface="Cambria Math"/>
                        </a:rPr>
                        <m:t>𝟖</m:t>
                      </m:r>
                      <m:r>
                        <a:rPr lang="ru-RU" sz="3200" b="1" i="1">
                          <a:latin typeface="Cambria Math"/>
                        </a:rPr>
                        <m:t>𝒂𝒃</m:t>
                      </m:r>
                      <m:r>
                        <a:rPr lang="ru-RU" sz="3200" b="1" i="1">
                          <a:latin typeface="Cambria Math"/>
                        </a:rPr>
                        <m:t>+</m:t>
                      </m:r>
                      <m:r>
                        <a:rPr lang="ru-RU" sz="3200" b="1" i="1">
                          <a:latin typeface="Cambria Math"/>
                        </a:rPr>
                        <m:t>𝟏𝟔</m:t>
                      </m:r>
                      <m:sSup>
                        <m:sSupPr>
                          <m:ctrlPr>
                            <a:rPr lang="ru-RU" sz="32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3200" b="1" i="1">
                              <a:latin typeface="Cambria Math"/>
                            </a:rPr>
                            <m:t>𝒃</m:t>
                          </m:r>
                        </m:e>
                        <m:sup>
                          <m:r>
                            <a:rPr lang="ru-RU" sz="32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ru-RU" sz="3200" b="1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1772816"/>
                <a:ext cx="4262826" cy="5959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2411760" y="2564904"/>
                <a:ext cx="4262826" cy="776238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ru-RU" sz="3200" b="1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sz="3200" b="1" i="1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ru-RU" sz="3200" b="1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ru-RU" sz="3200" b="1" i="1">
                                    <a:latin typeface="Cambria Math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en-US" sz="3200" b="1" i="1" smtClean="0"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US" sz="3200" b="1" i="1" smtClean="0">
                                <a:latin typeface="Cambria Math"/>
                              </a:rPr>
                              <m:t>+</m:t>
                            </m:r>
                            <m:r>
                              <a:rPr lang="en-US" sz="3200" b="1" i="1">
                                <a:latin typeface="Cambria Math"/>
                              </a:rPr>
                              <m:t>𝟑</m:t>
                            </m:r>
                          </m:e>
                        </m:d>
                      </m:e>
                      <m:sup>
                        <m:r>
                          <a:rPr lang="en-US" sz="3200" b="1" i="1" smtClean="0">
                            <a:latin typeface="Cambria Math"/>
                          </a:rPr>
                          <m:t>𝟑</m:t>
                        </m:r>
                      </m:sup>
                    </m:sSup>
                    <m:r>
                      <a:rPr lang="ru-RU" sz="3200" b="1" i="1">
                        <a:latin typeface="Cambria Math"/>
                      </a:rPr>
                      <m:t>=</m:t>
                    </m:r>
                  </m:oMath>
                </a14:m>
                <a:r>
                  <a:rPr lang="ru-RU" sz="3200" dirty="0" smtClean="0"/>
                  <a:t>    </a:t>
                </a:r>
                <a:endParaRPr lang="ru-RU" sz="3200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2564904"/>
                <a:ext cx="4262826" cy="77623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2411760" y="3573016"/>
                <a:ext cx="4262826" cy="595932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ru-RU" sz="3200" b="1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sz="3200" b="1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ru-RU" sz="3200" b="1" i="1">
                                <a:latin typeface="Cambria Math"/>
                              </a:rPr>
                              <m:t>𝟓</m:t>
                            </m:r>
                            <m:r>
                              <a:rPr lang="ru-RU" sz="3200" b="1" i="1">
                                <a:latin typeface="Cambria Math"/>
                              </a:rPr>
                              <m:t>+</m:t>
                            </m:r>
                            <m:r>
                              <a:rPr lang="ru-RU" sz="3200" b="1" i="1">
                                <a:latin typeface="Cambria Math"/>
                              </a:rPr>
                              <m:t>𝒙</m:t>
                            </m:r>
                          </m:e>
                        </m:d>
                      </m:e>
                      <m:sup>
                        <m:r>
                          <a:rPr lang="ru-RU" sz="3200" b="1" i="1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ru-RU" sz="3200" b="1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ru-RU" sz="3200" dirty="0" smtClean="0"/>
                  <a:t>      </a:t>
                </a:r>
                <a:endParaRPr lang="ru-RU" sz="3200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3573016"/>
                <a:ext cx="4262826" cy="5959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2411760" y="4437112"/>
                <a:ext cx="4262826" cy="595932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ru-RU" sz="3200" b="1" i="1">
                          <a:latin typeface="Cambria Math"/>
                        </a:rPr>
                        <m:t>𝟒</m:t>
                      </m:r>
                      <m:r>
                        <a:rPr lang="ru-RU" sz="3200" b="1" i="1">
                          <a:latin typeface="Cambria Math"/>
                        </a:rPr>
                        <m:t>+</m:t>
                      </m:r>
                      <m:r>
                        <a:rPr lang="ru-RU" sz="3200" b="1" i="1">
                          <a:latin typeface="Cambria Math"/>
                        </a:rPr>
                        <m:t>𝟒</m:t>
                      </m:r>
                      <m:r>
                        <a:rPr lang="ru-RU" sz="3200" b="1" i="1">
                          <a:latin typeface="Cambria Math"/>
                        </a:rPr>
                        <m:t>𝒂</m:t>
                      </m:r>
                      <m:r>
                        <a:rPr lang="ru-RU" sz="3200" b="1" i="1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ru-RU" sz="32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3200" b="1" i="1">
                              <a:latin typeface="Cambria Math"/>
                            </a:rPr>
                            <m:t>𝒂</m:t>
                          </m:r>
                        </m:e>
                        <m:sup>
                          <m:r>
                            <a:rPr lang="ru-RU" sz="32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ru-RU" sz="3200" b="1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4437112"/>
                <a:ext cx="4262826" cy="5959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2411760" y="5271406"/>
                <a:ext cx="4262826" cy="595932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32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3200" b="1" i="1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ru-RU" sz="32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ru-RU" sz="3200" b="1" i="1">
                          <a:latin typeface="Cambria Math"/>
                        </a:rPr>
                        <m:t>+</m:t>
                      </m:r>
                      <m:r>
                        <a:rPr lang="ru-RU" sz="3200" b="1" i="1">
                          <a:latin typeface="Cambria Math"/>
                        </a:rPr>
                        <m:t>𝟒𝟗</m:t>
                      </m:r>
                      <m:r>
                        <a:rPr lang="ru-RU" sz="3200" b="1" i="1">
                          <a:latin typeface="Cambria Math"/>
                        </a:rPr>
                        <m:t>−</m:t>
                      </m:r>
                      <m:r>
                        <a:rPr lang="ru-RU" sz="3200" b="1" i="1">
                          <a:latin typeface="Cambria Math"/>
                        </a:rPr>
                        <m:t>𝟏𝟒</m:t>
                      </m:r>
                      <m:r>
                        <a:rPr lang="ru-RU" sz="3200" b="1" i="1">
                          <a:latin typeface="Cambria Math"/>
                        </a:rPr>
                        <m:t>𝒙</m:t>
                      </m:r>
                      <m:r>
                        <a:rPr lang="ru-RU" sz="3200" b="1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5271406"/>
                <a:ext cx="4262826" cy="5959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8428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rgbClr val="7030A0"/>
                </a:solidFill>
              </a:rPr>
              <a:t>Какого одночлена не хватает до полного квадрата?</a:t>
            </a:r>
            <a:endParaRPr lang="ru-RU" sz="4000" b="1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226234" y="1844824"/>
                <a:ext cx="5123582" cy="721801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0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latin typeface="Cambria Math"/>
                        </a:rPr>
                        <m:t>+</m:t>
                      </m:r>
                      <m:r>
                        <a:rPr lang="en-US" sz="4000" b="1" i="1" smtClean="0">
                          <a:latin typeface="Cambria Math"/>
                        </a:rPr>
                        <m:t>𝟒</m:t>
                      </m:r>
                      <m:r>
                        <a:rPr lang="en-US" sz="4000" b="1" i="1" smtClean="0">
                          <a:latin typeface="Cambria Math"/>
                        </a:rPr>
                        <m:t>𝒙</m:t>
                      </m:r>
                      <m:r>
                        <a:rPr lang="en-US" sz="4000" b="1" i="1" smtClean="0">
                          <a:latin typeface="Cambria Math"/>
                        </a:rPr>
                        <m:t>+∗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6234" y="1844824"/>
                <a:ext cx="5123582" cy="72180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6928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rgbClr val="7030A0"/>
                </a:solidFill>
              </a:rPr>
              <a:t>Какого одночлена не хватает до полного квадрата?</a:t>
            </a:r>
            <a:endParaRPr lang="ru-RU" sz="4000" b="1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226234" y="1844824"/>
                <a:ext cx="5123582" cy="721801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0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latin typeface="Cambria Math"/>
                        </a:rPr>
                        <m:t>+</m:t>
                      </m:r>
                      <m:r>
                        <a:rPr lang="en-US" sz="4000" b="1" i="1" smtClean="0">
                          <a:latin typeface="Cambria Math"/>
                        </a:rPr>
                        <m:t>𝟒</m:t>
                      </m:r>
                      <m:r>
                        <a:rPr lang="en-US" sz="4000" b="1" i="1" smtClean="0">
                          <a:latin typeface="Cambria Math"/>
                        </a:rPr>
                        <m:t>𝒙</m:t>
                      </m:r>
                      <m:r>
                        <a:rPr lang="en-US" sz="4000" b="1" i="1" smtClean="0">
                          <a:latin typeface="Cambria Math"/>
                        </a:rPr>
                        <m:t>+</m:t>
                      </m:r>
                      <m:r>
                        <a:rPr lang="ru-RU" sz="4000" b="1" i="1" smtClean="0">
                          <a:latin typeface="Cambria Math"/>
                        </a:rPr>
                        <m:t>𝟒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6234" y="1844824"/>
                <a:ext cx="5123582" cy="72180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17329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rgbClr val="7030A0"/>
                </a:solidFill>
              </a:rPr>
              <a:t>Какого одночлена не хватает до полного квадрата?</a:t>
            </a:r>
            <a:endParaRPr lang="ru-RU" sz="4000" b="1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226234" y="2996950"/>
                <a:ext cx="5123582" cy="721801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0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/>
                            </a:rPr>
                            <m:t>𝟒</m:t>
                          </m:r>
                          <m:r>
                            <a:rPr lang="en-US" sz="4000" b="1" i="1" smtClean="0">
                              <a:latin typeface="Cambria Math"/>
                            </a:rPr>
                            <m:t>𝒂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latin typeface="Cambria Math"/>
                        </a:rPr>
                        <m:t>+∗+</m:t>
                      </m:r>
                      <m:r>
                        <a:rPr lang="en-US" sz="4000" b="1" i="1" smtClean="0">
                          <a:latin typeface="Cambria Math"/>
                        </a:rPr>
                        <m:t>𝟗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6234" y="2996950"/>
                <a:ext cx="5123582" cy="72180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226234" y="1844824"/>
                <a:ext cx="5123582" cy="721801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0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latin typeface="Cambria Math"/>
                        </a:rPr>
                        <m:t>+</m:t>
                      </m:r>
                      <m:r>
                        <a:rPr lang="en-US" sz="4000" b="1" i="1" smtClean="0">
                          <a:latin typeface="Cambria Math"/>
                        </a:rPr>
                        <m:t>𝟒</m:t>
                      </m:r>
                      <m:r>
                        <a:rPr lang="en-US" sz="4000" b="1" i="1" smtClean="0">
                          <a:latin typeface="Cambria Math"/>
                        </a:rPr>
                        <m:t>𝒙</m:t>
                      </m:r>
                      <m:r>
                        <a:rPr lang="en-US" sz="4000" b="1" i="1" smtClean="0">
                          <a:latin typeface="Cambria Math"/>
                        </a:rPr>
                        <m:t>+</m:t>
                      </m:r>
                      <m:r>
                        <a:rPr lang="ru-RU" sz="4000" b="1" i="1" smtClean="0">
                          <a:latin typeface="Cambria Math"/>
                        </a:rPr>
                        <m:t>𝟒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6234" y="1844824"/>
                <a:ext cx="5123582" cy="72180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60617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rgbClr val="7030A0"/>
                </a:solidFill>
              </a:rPr>
              <a:t>Какого одночлена не хватает до полного квадрата?</a:t>
            </a:r>
            <a:endParaRPr lang="ru-RU" sz="4000" b="1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226234" y="2996950"/>
                <a:ext cx="5123582" cy="721801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0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/>
                            </a:rPr>
                            <m:t>𝟒</m:t>
                          </m:r>
                          <m:r>
                            <a:rPr lang="en-US" sz="4000" b="1" i="1" smtClean="0">
                              <a:latin typeface="Cambria Math"/>
                            </a:rPr>
                            <m:t>𝒂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latin typeface="Cambria Math"/>
                        </a:rPr>
                        <m:t>+</m:t>
                      </m:r>
                      <m:r>
                        <a:rPr lang="ru-RU" sz="4000" b="1" i="1" smtClean="0">
                          <a:latin typeface="Cambria Math"/>
                        </a:rPr>
                        <m:t>𝟏𝟐</m:t>
                      </m:r>
                      <m:r>
                        <a:rPr lang="en-US" sz="4000" b="1" i="1" smtClean="0">
                          <a:latin typeface="Cambria Math"/>
                        </a:rPr>
                        <m:t>𝒂</m:t>
                      </m:r>
                      <m:r>
                        <a:rPr lang="en-US" sz="4000" b="1" i="1" smtClean="0">
                          <a:latin typeface="Cambria Math"/>
                        </a:rPr>
                        <m:t>+</m:t>
                      </m:r>
                      <m:r>
                        <a:rPr lang="en-US" sz="4000" b="1" i="1" smtClean="0">
                          <a:latin typeface="Cambria Math"/>
                        </a:rPr>
                        <m:t>𝟗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6234" y="2996950"/>
                <a:ext cx="5123582" cy="72180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226234" y="1844824"/>
                <a:ext cx="5123582" cy="721801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0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latin typeface="Cambria Math"/>
                        </a:rPr>
                        <m:t>+</m:t>
                      </m:r>
                      <m:r>
                        <a:rPr lang="en-US" sz="4000" b="1" i="1" smtClean="0">
                          <a:latin typeface="Cambria Math"/>
                        </a:rPr>
                        <m:t>𝟒</m:t>
                      </m:r>
                      <m:r>
                        <a:rPr lang="en-US" sz="4000" b="1" i="1" smtClean="0">
                          <a:latin typeface="Cambria Math"/>
                        </a:rPr>
                        <m:t>𝒙</m:t>
                      </m:r>
                      <m:r>
                        <a:rPr lang="en-US" sz="4000" b="1" i="1" smtClean="0">
                          <a:latin typeface="Cambria Math"/>
                        </a:rPr>
                        <m:t>+</m:t>
                      </m:r>
                      <m:r>
                        <a:rPr lang="ru-RU" sz="4000" b="1" i="1" smtClean="0">
                          <a:latin typeface="Cambria Math"/>
                        </a:rPr>
                        <m:t>𝟒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6234" y="1844824"/>
                <a:ext cx="5123582" cy="72180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0244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rgbClr val="7030A0"/>
                </a:solidFill>
              </a:rPr>
              <a:t>Какого одночлена не хватает до полного квадрата?</a:t>
            </a:r>
            <a:endParaRPr lang="ru-RU" sz="4000" b="1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226235" y="4077071"/>
                <a:ext cx="5123582" cy="721801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0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/>
                            </a:rPr>
                            <m:t>𝟒</m:t>
                          </m:r>
                          <m:r>
                            <a:rPr lang="en-US" sz="4000" b="1" i="1" smtClean="0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latin typeface="Cambria Math"/>
                        </a:rPr>
                        <m:t>−</m:t>
                      </m:r>
                      <m:r>
                        <a:rPr lang="en-US" sz="4000" b="1" i="1" smtClean="0">
                          <a:latin typeface="Cambria Math"/>
                        </a:rPr>
                        <m:t>𝟏𝟐</m:t>
                      </m:r>
                      <m:r>
                        <a:rPr lang="en-US" sz="4000" b="1" i="1" smtClean="0">
                          <a:latin typeface="Cambria Math"/>
                        </a:rPr>
                        <m:t>𝒙𝒚</m:t>
                      </m:r>
                      <m:r>
                        <a:rPr lang="en-US" sz="4000" b="1" i="0" smtClean="0">
                          <a:latin typeface="Cambria Math"/>
                        </a:rPr>
                        <m:t>+∗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6235" y="4077071"/>
                <a:ext cx="5123582" cy="72180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226234" y="1844824"/>
                <a:ext cx="5123582" cy="721801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0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latin typeface="Cambria Math"/>
                        </a:rPr>
                        <m:t>+</m:t>
                      </m:r>
                      <m:r>
                        <a:rPr lang="en-US" sz="4000" b="1" i="1" smtClean="0">
                          <a:latin typeface="Cambria Math"/>
                        </a:rPr>
                        <m:t>𝟒</m:t>
                      </m:r>
                      <m:r>
                        <a:rPr lang="en-US" sz="4000" b="1" i="1" smtClean="0">
                          <a:latin typeface="Cambria Math"/>
                        </a:rPr>
                        <m:t>𝒙</m:t>
                      </m:r>
                      <m:r>
                        <a:rPr lang="en-US" sz="4000" b="1" i="1" smtClean="0">
                          <a:latin typeface="Cambria Math"/>
                        </a:rPr>
                        <m:t>+</m:t>
                      </m:r>
                      <m:r>
                        <a:rPr lang="ru-RU" sz="4000" b="1" i="1" smtClean="0">
                          <a:latin typeface="Cambria Math"/>
                        </a:rPr>
                        <m:t>𝟒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6234" y="1844824"/>
                <a:ext cx="5123582" cy="72180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226234" y="2996950"/>
                <a:ext cx="5123582" cy="721801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0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/>
                            </a:rPr>
                            <m:t>𝟒</m:t>
                          </m:r>
                          <m:r>
                            <a:rPr lang="en-US" sz="4000" b="1" i="1" smtClean="0">
                              <a:latin typeface="Cambria Math"/>
                            </a:rPr>
                            <m:t>𝒂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latin typeface="Cambria Math"/>
                        </a:rPr>
                        <m:t>+</m:t>
                      </m:r>
                      <m:r>
                        <a:rPr lang="ru-RU" sz="4000" b="1" i="1" smtClean="0">
                          <a:latin typeface="Cambria Math"/>
                        </a:rPr>
                        <m:t>𝟏𝟐</m:t>
                      </m:r>
                      <m:r>
                        <a:rPr lang="en-US" sz="4000" b="1" i="1" smtClean="0">
                          <a:latin typeface="Cambria Math"/>
                        </a:rPr>
                        <m:t>𝒂</m:t>
                      </m:r>
                      <m:r>
                        <a:rPr lang="en-US" sz="4000" b="1" i="1" smtClean="0">
                          <a:latin typeface="Cambria Math"/>
                        </a:rPr>
                        <m:t>+</m:t>
                      </m:r>
                      <m:r>
                        <a:rPr lang="en-US" sz="4000" b="1" i="1" smtClean="0">
                          <a:latin typeface="Cambria Math"/>
                        </a:rPr>
                        <m:t>𝟗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6234" y="2996950"/>
                <a:ext cx="5123582" cy="72180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17656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342</TotalTime>
  <Words>623</Words>
  <Application>Microsoft Office PowerPoint</Application>
  <PresentationFormat>Экран (4:3)</PresentationFormat>
  <Paragraphs>61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Исполнительная</vt:lpstr>
      <vt:lpstr>Презентация к уроку алгебры в 7 классе по теме ”Метод выделения полного квадрата”</vt:lpstr>
      <vt:lpstr>Формулы сокращённого умножения </vt:lpstr>
      <vt:lpstr>Формулы сокращённого умножения </vt:lpstr>
      <vt:lpstr>Формулы сокращённого умножения </vt:lpstr>
      <vt:lpstr>Какого одночлена не хватает до полного квадрата?</vt:lpstr>
      <vt:lpstr>Какого одночлена не хватает до полного квадрата?</vt:lpstr>
      <vt:lpstr>Какого одночлена не хватает до полного квадрата?</vt:lpstr>
      <vt:lpstr>Какого одночлена не хватает до полного квадрата?</vt:lpstr>
      <vt:lpstr>Какого одночлена не хватает до полного квадрата?</vt:lpstr>
      <vt:lpstr>Какого одночлена не хватает до полного квадрата?</vt:lpstr>
      <vt:lpstr>Какого одночлена не хватает до полного квадрата?</vt:lpstr>
      <vt:lpstr>Какого одночлена не хватает до полного квадрата?</vt:lpstr>
      <vt:lpstr>Источники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Тася</dc:creator>
  <cp:lastModifiedBy>Тася</cp:lastModifiedBy>
  <cp:revision>23</cp:revision>
  <dcterms:created xsi:type="dcterms:W3CDTF">2016-02-09T12:11:44Z</dcterms:created>
  <dcterms:modified xsi:type="dcterms:W3CDTF">2016-02-16T13:37:14Z</dcterms:modified>
</cp:coreProperties>
</file>