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70" r:id="rId11"/>
    <p:sldId id="271" r:id="rId12"/>
    <p:sldId id="272" r:id="rId13"/>
    <p:sldId id="274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87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loveishate.ru/comics/pic325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173739"/>
            <a:ext cx="4643259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Love is…</a:t>
            </a:r>
            <a:endParaRPr lang="ru-RU" sz="7200" b="1" dirty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464" y="3573016"/>
            <a:ext cx="8856685" cy="31547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Светлана Тихонова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9а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класс</a:t>
            </a:r>
          </a:p>
          <a:p>
            <a:pPr algn="r">
              <a:defRPr/>
            </a:pPr>
            <a:endParaRPr lang="ru-RU" sz="11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Руководитель: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014" y="1794756"/>
            <a:ext cx="883882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Исследовательская работа</a:t>
            </a:r>
          </a:p>
          <a:p>
            <a:pPr algn="ctr"/>
            <a:r>
              <a:rPr lang="ru-RU" sz="2800" b="1" spc="50" dirty="0" err="1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Love</a:t>
            </a:r>
            <a:r>
              <a:rPr lang="ru-RU" sz="2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is</a:t>
            </a:r>
            <a:r>
              <a:rPr lang="ru-RU" sz="2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</a:p>
          <a:p>
            <a:pPr algn="ctr"/>
            <a:r>
              <a:rPr lang="ru-RU" sz="2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Сладкая помощь твоему английскому</a:t>
            </a:r>
            <a:endParaRPr lang="en-US" sz="2800" b="1" spc="50" dirty="0" smtClean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000" b="1" spc="50" dirty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ru-RU" sz="2000" b="1" spc="50" dirty="0" smtClean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по обзорам вкладышей  </a:t>
            </a:r>
            <a:r>
              <a:rPr lang="ru-RU" sz="2000" b="1" spc="50" dirty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жвачек  </a:t>
            </a:r>
            <a:r>
              <a:rPr lang="ru-RU" sz="2000" b="1" spc="50" dirty="0" smtClean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серии </a:t>
            </a:r>
            <a:r>
              <a:rPr lang="en-US" sz="2000" b="1" spc="50" dirty="0" smtClean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“Love is … “)</a:t>
            </a:r>
            <a:endParaRPr lang="ru-RU" sz="2000" b="1" spc="50" dirty="0" smtClean="0">
              <a:ln w="11430"/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656184" cy="14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710447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ходе исследования надписей выявлен богатый языковой колорит.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 именно: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5865"/>
            <a:ext cx="3199038" cy="450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06814"/>
            <a:ext cx="3042789" cy="436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8" name="Picture 1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05" b="8351"/>
          <a:stretch/>
        </p:blipFill>
        <p:spPr bwMode="auto">
          <a:xfrm>
            <a:off x="3583414" y="3025969"/>
            <a:ext cx="3184303" cy="369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65"/>
          <a:stretch/>
        </p:blipFill>
        <p:spPr bwMode="auto">
          <a:xfrm>
            <a:off x="5859874" y="-10035"/>
            <a:ext cx="361966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52"/>
          <a:stretch/>
        </p:blipFill>
        <p:spPr bwMode="auto">
          <a:xfrm>
            <a:off x="197587" y="377861"/>
            <a:ext cx="5898413" cy="593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99"/>
          <a:stretch/>
        </p:blipFill>
        <p:spPr bwMode="auto">
          <a:xfrm>
            <a:off x="899592" y="358417"/>
            <a:ext cx="7056784" cy="642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/>
          <a:stretch/>
        </p:blipFill>
        <p:spPr bwMode="auto">
          <a:xfrm>
            <a:off x="5373822" y="1916832"/>
            <a:ext cx="3528977" cy="478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312368" cy="475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88640"/>
            <a:ext cx="53168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Like</a:t>
            </a:r>
            <a:r>
              <a:rPr lang="en-US" b="1" dirty="0" smtClean="0"/>
              <a:t> </a:t>
            </a:r>
            <a:r>
              <a:rPr lang="ru-RU" b="1" dirty="0" smtClean="0"/>
              <a:t> не всегда переводится как </a:t>
            </a:r>
            <a:r>
              <a:rPr lang="ru-RU" b="1" dirty="0" smtClean="0">
                <a:solidFill>
                  <a:srgbClr val="0070C0"/>
                </a:solidFill>
              </a:rPr>
              <a:t>нравиться, любить.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Love is …</a:t>
            </a:r>
            <a:r>
              <a:rPr lang="en-US" b="1" dirty="0" smtClean="0">
                <a:solidFill>
                  <a:srgbClr val="FF0000"/>
                </a:solidFill>
              </a:rPr>
              <a:t>feeling like </a:t>
            </a:r>
            <a:r>
              <a:rPr lang="en-US" b="1" dirty="0" smtClean="0">
                <a:solidFill>
                  <a:srgbClr val="0070C0"/>
                </a:solidFill>
              </a:rPr>
              <a:t>a couple of kids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ru-RU" b="1" dirty="0" smtClean="0"/>
              <a:t>Чувствовать себя как дети.</a:t>
            </a:r>
            <a:endParaRPr lang="en-US" b="1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Love is … </a:t>
            </a:r>
            <a:r>
              <a:rPr lang="en-US" b="1" dirty="0" smtClean="0">
                <a:solidFill>
                  <a:srgbClr val="FF0000"/>
                </a:solidFill>
              </a:rPr>
              <a:t>like</a:t>
            </a:r>
            <a:r>
              <a:rPr lang="en-US" b="1" dirty="0" smtClean="0">
                <a:solidFill>
                  <a:srgbClr val="0070C0"/>
                </a:solidFill>
              </a:rPr>
              <a:t> discovering hidden treasure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/>
              <a:t>Словно найти спрятанное сокровище.</a:t>
            </a:r>
            <a:endParaRPr lang="en-US" b="1" dirty="0" smtClean="0"/>
          </a:p>
          <a:p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1"/>
            <a:ext cx="3793604" cy="581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528374"/>
            <a:ext cx="3024336" cy="3713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Тренировка в использовании структуры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3200" b="1" i="1" dirty="0">
                <a:solidFill>
                  <a:srgbClr val="002060"/>
                </a:solidFill>
                <a:ea typeface="Calibri"/>
                <a:cs typeface="Times New Roman"/>
              </a:rPr>
              <a:t>feel like </a:t>
            </a:r>
            <a:endParaRPr lang="ru-RU" sz="3200" b="1" i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(</a:t>
            </a:r>
            <a:r>
              <a:rPr lang="en-US" sz="3200" b="1" i="1" dirty="0">
                <a:solidFill>
                  <a:srgbClr val="002060"/>
                </a:solidFill>
                <a:ea typeface="Calibri"/>
                <a:cs typeface="Times New Roman"/>
              </a:rPr>
              <a:t>feeling like) +</a:t>
            </a:r>
            <a:r>
              <a:rPr lang="en-US" sz="3200" b="1" i="1" dirty="0" err="1">
                <a:solidFill>
                  <a:srgbClr val="002060"/>
                </a:solidFill>
                <a:ea typeface="Calibri"/>
                <a:cs typeface="Times New Roman"/>
              </a:rPr>
              <a:t>Ving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28141"/>
            <a:ext cx="705872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  <a:t>Смело </a:t>
            </a:r>
            <a:r>
              <a:rPr lang="ru-RU" sz="2800" b="1" dirty="0">
                <a:solidFill>
                  <a:srgbClr val="002060"/>
                </a:solidFill>
                <a:ea typeface="Calibri"/>
                <a:cs typeface="Times New Roman"/>
              </a:rPr>
              <a:t>использовать конструкцию  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allow</a:t>
            </a:r>
            <a:r>
              <a:rPr lang="ru-RU" sz="2800" b="1" dirty="0">
                <a:solidFill>
                  <a:srgbClr val="FF0000"/>
                </a:solidFill>
                <a:ea typeface="Calibri"/>
                <a:cs typeface="Times New Roman"/>
              </a:rPr>
              <a:t> +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Times New Roman"/>
              </a:rPr>
              <a:t>V 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854" y="1412776"/>
            <a:ext cx="453650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916832"/>
            <a:ext cx="40324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Love is... </a:t>
            </a:r>
            <a:r>
              <a:rPr lang="en-US" sz="2800" dirty="0">
                <a:solidFill>
                  <a:srgbClr val="FF0000"/>
                </a:solidFill>
              </a:rPr>
              <a:t>allowing her drive </a:t>
            </a:r>
            <a:r>
              <a:rPr lang="en-US" sz="2800" dirty="0"/>
              <a:t>the car before taking out the insurance.</a:t>
            </a:r>
            <a:br>
              <a:rPr lang="en-US" sz="2800" dirty="0"/>
            </a:br>
            <a:endParaRPr lang="ru-RU" sz="2800" dirty="0" smtClean="0"/>
          </a:p>
          <a:p>
            <a:r>
              <a:rPr lang="ru-RU" sz="2800" i="1" dirty="0" smtClean="0"/>
              <a:t>позволить </a:t>
            </a:r>
            <a:r>
              <a:rPr lang="ru-RU" sz="2800" i="1" dirty="0"/>
              <a:t>ей вести незастрахованную машину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04165"/>
            <a:ext cx="615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Прослеживаем использование </a:t>
            </a:r>
            <a:r>
              <a:rPr lang="en-US" sz="2400" b="1" dirty="0">
                <a:solidFill>
                  <a:srgbClr val="FF0000"/>
                </a:solidFill>
              </a:rPr>
              <a:t>Passive Voice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472657" cy="447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67185" y="1618359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800" b="1" dirty="0"/>
              <a:t>Love is... giving her the towel when her eyes </a:t>
            </a:r>
            <a:r>
              <a:rPr lang="en-US" sz="2800" b="1" dirty="0">
                <a:solidFill>
                  <a:srgbClr val="C00000"/>
                </a:solidFill>
              </a:rPr>
              <a:t>are filled </a:t>
            </a:r>
            <a:r>
              <a:rPr lang="en-US" sz="2800" b="1" dirty="0"/>
              <a:t>with shampoo</a:t>
            </a:r>
            <a:r>
              <a:rPr lang="en-US" sz="2800" b="1" dirty="0" smtClean="0"/>
              <a:t>.</a:t>
            </a:r>
            <a:endParaRPr lang="ru-RU" sz="2800" b="1" dirty="0" smtClean="0"/>
          </a:p>
          <a:p>
            <a:pPr algn="r"/>
            <a:endParaRPr lang="en-US" sz="2800" b="1" dirty="0"/>
          </a:p>
          <a:p>
            <a:pPr algn="r"/>
            <a:r>
              <a:rPr lang="ru-RU" sz="2800" b="1" dirty="0"/>
              <a:t>дать ей полотенце, когда ее глаза закрыты шампунем</a:t>
            </a:r>
          </a:p>
        </p:txBody>
      </p:sp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23917"/>
            <a:ext cx="765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Наблюдается частое использование фразовых глаголов </a:t>
            </a:r>
            <a:r>
              <a:rPr lang="ru-RU" sz="2000" b="1" dirty="0"/>
              <a:t>как </a:t>
            </a:r>
            <a:r>
              <a:rPr lang="ru-RU" sz="2000" b="1" dirty="0" err="1">
                <a:solidFill>
                  <a:srgbClr val="C00000"/>
                </a:solidFill>
              </a:rPr>
              <a:t>get</a:t>
            </a:r>
            <a:r>
              <a:rPr lang="ru-RU" sz="2000" b="1" dirty="0">
                <a:solidFill>
                  <a:srgbClr val="C00000"/>
                </a:solidFill>
              </a:rPr>
              <a:t>, </a:t>
            </a:r>
            <a:r>
              <a:rPr lang="ru-RU" sz="2000" b="1" dirty="0" err="1">
                <a:solidFill>
                  <a:srgbClr val="C00000"/>
                </a:solidFill>
              </a:rPr>
              <a:t>go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2725543" cy="272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937" y="3922295"/>
            <a:ext cx="32859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Love is... when you can’t </a:t>
            </a:r>
            <a:r>
              <a:rPr lang="en-US" sz="2800" b="1" dirty="0">
                <a:solidFill>
                  <a:srgbClr val="C00000"/>
                </a:solidFill>
              </a:rPr>
              <a:t>get him out </a:t>
            </a:r>
            <a:r>
              <a:rPr lang="en-US" sz="2800" b="1" dirty="0"/>
              <a:t>of your mind.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когда он не выходит у вас из головы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2941567" cy="294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3922294"/>
            <a:ext cx="3563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/>
              <a:t>Love is... </a:t>
            </a:r>
            <a:r>
              <a:rPr lang="en-US" sz="2400" b="1" dirty="0">
                <a:solidFill>
                  <a:srgbClr val="C00000"/>
                </a:solidFill>
              </a:rPr>
              <a:t>going out for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r"/>
            <a:r>
              <a:rPr lang="en-US" sz="2400" b="1" dirty="0" smtClean="0"/>
              <a:t>a </a:t>
            </a:r>
            <a:r>
              <a:rPr lang="en-US" sz="2400" b="1" dirty="0"/>
              <a:t>pizza when she is too tired to cook.</a:t>
            </a:r>
          </a:p>
          <a:p>
            <a:pPr algn="r"/>
            <a:r>
              <a:rPr lang="en-US" sz="2400" b="1" dirty="0" err="1">
                <a:solidFill>
                  <a:srgbClr val="002060"/>
                </a:solidFill>
              </a:rPr>
              <a:t>пойти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за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пиццей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когда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она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слишком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устала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для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готовки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Т</a:t>
            </a:r>
            <a:r>
              <a:rPr lang="ru-RU" sz="2000" b="1" i="1" dirty="0" smtClean="0"/>
              <a:t>ренировка </a:t>
            </a:r>
            <a:r>
              <a:rPr lang="ru-RU" sz="2000" b="1" i="1" dirty="0"/>
              <a:t>в использовании правильных предлогов с </a:t>
            </a:r>
            <a:r>
              <a:rPr lang="ru-RU" sz="2000" b="1" i="1" dirty="0" smtClean="0"/>
              <a:t>глаголами или </a:t>
            </a:r>
            <a:r>
              <a:rPr lang="en-US" sz="2000" b="1" i="1" dirty="0" smtClean="0">
                <a:solidFill>
                  <a:srgbClr val="FF0000"/>
                </a:solidFill>
              </a:rPr>
              <a:t>dependent 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prepositions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52" y="1040542"/>
            <a:ext cx="3056274" cy="305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8058" y="3999093"/>
            <a:ext cx="37701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Love</a:t>
            </a:r>
            <a:r>
              <a:rPr lang="ru-RU" sz="2800" b="1" dirty="0"/>
              <a:t> </a:t>
            </a:r>
            <a:r>
              <a:rPr lang="ru-RU" sz="2800" b="1" dirty="0" err="1"/>
              <a:t>is</a:t>
            </a:r>
            <a:r>
              <a:rPr lang="ru-RU" sz="2800" b="1" dirty="0"/>
              <a:t>... </a:t>
            </a:r>
            <a:r>
              <a:rPr lang="ru-RU" sz="2800" b="1" dirty="0" err="1">
                <a:solidFill>
                  <a:srgbClr val="C00000"/>
                </a:solidFill>
              </a:rPr>
              <a:t>thanking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/>
              <a:t>her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for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coming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into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/>
              <a:t>your</a:t>
            </a:r>
            <a:r>
              <a:rPr lang="ru-RU" sz="2800" b="1" dirty="0"/>
              <a:t> </a:t>
            </a:r>
            <a:r>
              <a:rPr lang="ru-RU" sz="2800" b="1" dirty="0" err="1"/>
              <a:t>life</a:t>
            </a:r>
            <a:r>
              <a:rPr lang="ru-RU" sz="2800" b="1" dirty="0"/>
              <a:t>.</a:t>
            </a:r>
          </a:p>
          <a:p>
            <a:r>
              <a:rPr lang="ru-RU" sz="2800" b="1" dirty="0"/>
              <a:t>благодарить его за то, что он есть в вашей жизни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30579"/>
            <a:ext cx="2664296" cy="397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7" y="5517232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FF0000"/>
                </a:solidFill>
              </a:rPr>
              <a:t>w</a:t>
            </a:r>
            <a:r>
              <a:rPr lang="en-US" sz="2800" b="1" dirty="0" smtClean="0">
                <a:solidFill>
                  <a:srgbClr val="FF0000"/>
                </a:solidFill>
              </a:rPr>
              <a:t>orrying about </a:t>
            </a:r>
            <a:r>
              <a:rPr lang="en-US" sz="2800" b="1" dirty="0" smtClean="0"/>
              <a:t>her and not the car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8460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Использование </a:t>
            </a:r>
            <a:r>
              <a:rPr lang="ru-RU" sz="2400" b="1" dirty="0">
                <a:solidFill>
                  <a:srgbClr val="FF0000"/>
                </a:solidFill>
              </a:rPr>
              <a:t>притяжательных местоимений </a:t>
            </a:r>
            <a:r>
              <a:rPr lang="ru-RU" sz="2400" b="1" dirty="0"/>
              <a:t>как обязательный элемент в предложениях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0451"/>
            <a:ext cx="3958789" cy="395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96925" y="248646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800" b="1" dirty="0"/>
              <a:t>Love is... pulling </a:t>
            </a:r>
            <a:r>
              <a:rPr lang="en-US" sz="2800" b="1" dirty="0">
                <a:solidFill>
                  <a:srgbClr val="C00000"/>
                </a:solidFill>
              </a:rPr>
              <a:t>her </a:t>
            </a:r>
            <a:r>
              <a:rPr lang="en-US" sz="2800" b="1" dirty="0">
                <a:solidFill>
                  <a:srgbClr val="002060"/>
                </a:solidFill>
              </a:rPr>
              <a:t>hair </a:t>
            </a:r>
            <a:r>
              <a:rPr lang="en-US" sz="2800" b="1" dirty="0"/>
              <a:t>away from </a:t>
            </a:r>
            <a:r>
              <a:rPr lang="en-US" sz="2800" b="1" dirty="0">
                <a:solidFill>
                  <a:srgbClr val="C00000"/>
                </a:solidFill>
              </a:rPr>
              <a:t>her</a:t>
            </a:r>
            <a:r>
              <a:rPr lang="en-US" sz="2800" b="1" dirty="0">
                <a:solidFill>
                  <a:srgbClr val="002060"/>
                </a:solidFill>
              </a:rPr>
              <a:t> eyes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r"/>
            <a:endParaRPr lang="en-US" sz="2800" b="1" dirty="0"/>
          </a:p>
          <a:p>
            <a:pPr algn="r"/>
            <a:r>
              <a:rPr lang="en-US" sz="2800" b="1" dirty="0" err="1"/>
              <a:t>помочь</a:t>
            </a:r>
            <a:r>
              <a:rPr lang="en-US" sz="2800" b="1" dirty="0"/>
              <a:t> </a:t>
            </a:r>
            <a:r>
              <a:rPr lang="en-US" sz="2800" b="1" dirty="0" err="1"/>
              <a:t>убрать</a:t>
            </a:r>
            <a:r>
              <a:rPr lang="en-US" sz="2800" b="1" dirty="0"/>
              <a:t> </a:t>
            </a:r>
            <a:r>
              <a:rPr lang="en-US" sz="2800" b="1" dirty="0" err="1"/>
              <a:t>волосы</a:t>
            </a:r>
            <a:r>
              <a:rPr lang="en-US" sz="2800" b="1" dirty="0"/>
              <a:t> с </a:t>
            </a:r>
            <a:r>
              <a:rPr lang="en-US" sz="2800" b="1" dirty="0" smtClean="0"/>
              <a:t> </a:t>
            </a:r>
            <a:r>
              <a:rPr lang="en-US" sz="2800" b="1" dirty="0" err="1"/>
              <a:t>глаз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6872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globmir.ru/assets/images/ege/321englis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0"/>
          <a:stretch/>
        </p:blipFill>
        <p:spPr bwMode="auto">
          <a:xfrm>
            <a:off x="235374" y="255195"/>
            <a:ext cx="2859124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332656"/>
            <a:ext cx="3600400" cy="58169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темы 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Изучение английского языка  - актуальный факт и методика его изучения разнообразна в сегодняшнее время.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Жевачки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тоже является актуальным лакомством детей и подростков.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Вкладыши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жевачек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содержащие забавные рисунки и богатый колорит надписей на английском языке  - прекрасный материал для совершенствования языка.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20" y="483768"/>
            <a:ext cx="2081136" cy="2081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88" y="2852936"/>
            <a:ext cx="2362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9" y="2562926"/>
            <a:ext cx="24574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Использование </a:t>
            </a:r>
            <a:r>
              <a:rPr lang="ru-RU" sz="2400" b="1" dirty="0"/>
              <a:t>специфического соединительного глагола </a:t>
            </a:r>
            <a:r>
              <a:rPr lang="ru-RU" sz="2400" b="1" dirty="0" err="1">
                <a:solidFill>
                  <a:srgbClr val="C00000"/>
                </a:solidFill>
              </a:rPr>
              <a:t>to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be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4" y="1700808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2085526"/>
            <a:ext cx="51374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/>
              <a:t>Love is... sticking a message on the mirror that reads: “</a:t>
            </a:r>
            <a:r>
              <a:rPr lang="en-US" sz="3200" b="1" dirty="0">
                <a:solidFill>
                  <a:srgbClr val="002060"/>
                </a:solidFill>
              </a:rPr>
              <a:t>you </a:t>
            </a:r>
            <a:r>
              <a:rPr lang="en-US" sz="3200" b="1" dirty="0">
                <a:solidFill>
                  <a:srgbClr val="C00000"/>
                </a:solidFill>
              </a:rPr>
              <a:t>are</a:t>
            </a:r>
            <a:r>
              <a:rPr lang="en-US" sz="3200" b="1" dirty="0">
                <a:solidFill>
                  <a:srgbClr val="002060"/>
                </a:solidFill>
              </a:rPr>
              <a:t> the boss</a:t>
            </a:r>
            <a:r>
              <a:rPr lang="en-US" sz="3200" b="1" dirty="0" smtClean="0"/>
              <a:t>”.</a:t>
            </a:r>
            <a:endParaRPr lang="ru-RU" sz="3200" b="1" dirty="0" smtClean="0"/>
          </a:p>
          <a:p>
            <a:pPr algn="r"/>
            <a:endParaRPr lang="en-US" sz="3200" b="1" dirty="0"/>
          </a:p>
          <a:p>
            <a:pPr algn="r"/>
            <a:r>
              <a:rPr lang="en-US" sz="3200" b="1" dirty="0" err="1"/>
              <a:t>прикрепить</a:t>
            </a:r>
            <a:r>
              <a:rPr lang="en-US" sz="3200" b="1" dirty="0"/>
              <a:t> </a:t>
            </a:r>
            <a:r>
              <a:rPr lang="en-US" sz="3200" b="1" dirty="0" err="1"/>
              <a:t>листок</a:t>
            </a:r>
            <a:r>
              <a:rPr lang="en-US" sz="3200" b="1" dirty="0"/>
              <a:t> с </a:t>
            </a:r>
            <a:r>
              <a:rPr lang="en-US" sz="3200" b="1" dirty="0" err="1"/>
              <a:t>сообщением</a:t>
            </a:r>
            <a:r>
              <a:rPr lang="en-US" sz="3200" b="1" dirty="0"/>
              <a:t> "</a:t>
            </a:r>
            <a:r>
              <a:rPr lang="en-US" sz="3200" b="1" dirty="0" err="1">
                <a:solidFill>
                  <a:srgbClr val="002060"/>
                </a:solidFill>
              </a:rPr>
              <a:t>ты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босс</a:t>
            </a:r>
            <a:r>
              <a:rPr lang="en-US" sz="3200" b="1" dirty="0"/>
              <a:t>!"</a:t>
            </a:r>
          </a:p>
        </p:txBody>
      </p:sp>
    </p:spTree>
    <p:extLst>
      <p:ext uri="{BB962C8B-B14F-4D97-AF65-F5344CB8AC3E}">
        <p14:creationId xmlns:p14="http://schemas.microsoft.com/office/powerpoint/2010/main" val="163099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Повторение </a:t>
            </a:r>
            <a:r>
              <a:rPr lang="ru-RU" sz="2400" b="1" dirty="0"/>
              <a:t>степеней сравнения прилагательных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1216"/>
            <a:ext cx="2953848" cy="295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2053" y="4005064"/>
            <a:ext cx="36698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Love is... reminding him that he is </a:t>
            </a:r>
            <a:r>
              <a:rPr lang="en-US" sz="2400" b="1" dirty="0">
                <a:solidFill>
                  <a:srgbClr val="C00000"/>
                </a:solidFill>
              </a:rPr>
              <a:t>the most interesting </a:t>
            </a:r>
            <a:r>
              <a:rPr lang="en-US" sz="2400" b="1" dirty="0"/>
              <a:t>person at the party.</a:t>
            </a:r>
          </a:p>
          <a:p>
            <a:r>
              <a:rPr lang="en-US" sz="2400" b="1" dirty="0" err="1"/>
              <a:t>напоминать</a:t>
            </a:r>
            <a:r>
              <a:rPr lang="en-US" sz="2400" b="1" dirty="0"/>
              <a:t> </a:t>
            </a:r>
            <a:r>
              <a:rPr lang="en-US" sz="2400" b="1" dirty="0" err="1"/>
              <a:t>ему</a:t>
            </a:r>
            <a:r>
              <a:rPr lang="en-US" sz="2400" b="1" dirty="0"/>
              <a:t>, </a:t>
            </a:r>
            <a:r>
              <a:rPr lang="en-US" sz="2400" b="1" dirty="0" err="1"/>
              <a:t>что</a:t>
            </a:r>
            <a:r>
              <a:rPr lang="en-US" sz="2400" b="1" dirty="0"/>
              <a:t> </a:t>
            </a:r>
            <a:r>
              <a:rPr lang="en-US" sz="2400" b="1" dirty="0" err="1"/>
              <a:t>он</a:t>
            </a:r>
            <a:r>
              <a:rPr lang="en-US" sz="2400" b="1" dirty="0"/>
              <a:t> </a:t>
            </a:r>
            <a:r>
              <a:rPr lang="en-US" sz="2400" b="1" dirty="0" err="1"/>
              <a:t>самый</a:t>
            </a:r>
            <a:r>
              <a:rPr lang="en-US" sz="2400" b="1" dirty="0"/>
              <a:t> </a:t>
            </a:r>
            <a:r>
              <a:rPr lang="en-US" sz="2400" b="1" dirty="0" err="1"/>
              <a:t>клёвый</a:t>
            </a:r>
            <a:r>
              <a:rPr lang="en-US" sz="2400" b="1" dirty="0"/>
              <a:t> </a:t>
            </a:r>
            <a:r>
              <a:rPr lang="en-US" sz="2400" b="1" dirty="0" err="1"/>
              <a:t>на</a:t>
            </a:r>
            <a:r>
              <a:rPr lang="en-US" sz="2400" b="1" dirty="0"/>
              <a:t> </a:t>
            </a:r>
            <a:r>
              <a:rPr lang="en-US" sz="2400" b="1" dirty="0" err="1"/>
              <a:t>вечеринке</a:t>
            </a:r>
            <a:endParaRPr lang="en-US" sz="2400" b="1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51216"/>
            <a:ext cx="2823964" cy="282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4047" y="4149080"/>
            <a:ext cx="37589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rgbClr val="002060"/>
                </a:solidFill>
              </a:rPr>
              <a:t>Love is queuing with her to see </a:t>
            </a:r>
            <a:r>
              <a:rPr lang="en-US" sz="3200" b="1" dirty="0">
                <a:solidFill>
                  <a:srgbClr val="C00000"/>
                </a:solidFill>
              </a:rPr>
              <a:t>the latest </a:t>
            </a:r>
            <a:r>
              <a:rPr lang="en-US" sz="3200" b="1" dirty="0">
                <a:solidFill>
                  <a:srgbClr val="002060"/>
                </a:solidFill>
              </a:rPr>
              <a:t>blockbuster movie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07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Love is … </a:t>
            </a:r>
            <a:r>
              <a:rPr lang="ru-RU" sz="2400" b="1" dirty="0" smtClean="0"/>
              <a:t>помогает </a:t>
            </a:r>
            <a:r>
              <a:rPr lang="ru-RU" sz="2400" b="1" dirty="0"/>
              <a:t>разбираться в сложных предложениях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с </a:t>
            </a:r>
            <a:r>
              <a:rPr lang="ru-RU" sz="2400" b="1" dirty="0"/>
              <a:t>одним,  двумя  или тремя придаточными </a:t>
            </a:r>
          </a:p>
        </p:txBody>
      </p:sp>
      <p:pic>
        <p:nvPicPr>
          <p:cNvPr id="5" name="Рисунок 4" descr="http://loveishate.ru/imgs/comics/loveis-orig-86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02754" y="3687901"/>
            <a:ext cx="2286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Love is... thinking </a:t>
            </a:r>
            <a:r>
              <a:rPr lang="en-US" sz="2000" b="1" dirty="0">
                <a:solidFill>
                  <a:srgbClr val="C00000"/>
                </a:solidFill>
              </a:rPr>
              <a:t>that he believes in you </a:t>
            </a:r>
            <a:r>
              <a:rPr lang="en-US" sz="2000" b="1" dirty="0">
                <a:solidFill>
                  <a:srgbClr val="002060"/>
                </a:solidFill>
              </a:rPr>
              <a:t>even if you nearly know </a:t>
            </a:r>
            <a:r>
              <a:rPr lang="en-US" sz="2000" b="1" dirty="0">
                <a:solidFill>
                  <a:srgbClr val="009900"/>
                </a:solidFill>
              </a:rPr>
              <a:t>that it is not true.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i="1" dirty="0"/>
              <a:t>соглашаться с ней</a:t>
            </a:r>
            <a:r>
              <a:rPr lang="en-US" sz="2000" b="1" i="1" dirty="0"/>
              <a:t>, </a:t>
            </a:r>
            <a:r>
              <a:rPr lang="ru-RU" sz="2000" b="1" i="1" dirty="0"/>
              <a:t>даже если знаете</a:t>
            </a:r>
            <a:r>
              <a:rPr lang="en-US" sz="2000" b="1" i="1" dirty="0"/>
              <a:t>, </a:t>
            </a:r>
            <a:r>
              <a:rPr lang="ru-RU" sz="2000" b="1" i="1" dirty="0"/>
              <a:t>что она не говорит всей правды</a:t>
            </a:r>
            <a:endParaRPr lang="ru-RU" sz="2000" b="1" dirty="0"/>
          </a:p>
        </p:txBody>
      </p:sp>
      <p:pic>
        <p:nvPicPr>
          <p:cNvPr id="7" name="Рисунок 6" descr="http://loveishate.ru/imgs/comics/loveis-orig-05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27726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203848" y="3722018"/>
            <a:ext cx="23812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Love is... telling </a:t>
            </a:r>
            <a:r>
              <a:rPr lang="en-US" sz="2000" b="1" dirty="0">
                <a:solidFill>
                  <a:srgbClr val="FF0000"/>
                </a:solidFill>
              </a:rPr>
              <a:t>that her new dish is really delicious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009900"/>
                </a:solidFill>
              </a:rPr>
              <a:t>even if it’s not so.</a:t>
            </a:r>
          </a:p>
          <a:p>
            <a:pPr algn="ctr"/>
            <a:r>
              <a:rPr lang="ru-RU" sz="2000" b="1" dirty="0"/>
              <a:t>похвалить ее новое блюдо, даже если не нравится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729" y="1091645"/>
            <a:ext cx="23844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300192" y="3722018"/>
            <a:ext cx="25629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/>
              <a:t>Love is... being able to keep cool </a:t>
            </a:r>
            <a:r>
              <a:rPr lang="en-US" sz="2000" b="1" dirty="0">
                <a:solidFill>
                  <a:srgbClr val="C00000"/>
                </a:solidFill>
              </a:rPr>
              <a:t>when he makes the floors dirty </a:t>
            </a:r>
            <a:r>
              <a:rPr lang="en-US" sz="2000" b="1" dirty="0">
                <a:solidFill>
                  <a:srgbClr val="002060"/>
                </a:solidFill>
              </a:rPr>
              <a:t>just after you have cleaned them</a:t>
            </a:r>
            <a:r>
              <a:rPr lang="en-US" sz="2000" b="1" dirty="0"/>
              <a:t>.</a:t>
            </a:r>
          </a:p>
          <a:p>
            <a:pPr algn="r"/>
            <a:r>
              <a:rPr lang="ru-RU" sz="2000" b="1" dirty="0"/>
              <a:t>стараться быть клевой, даже если он испачкал только что вымытый пол</a:t>
            </a:r>
          </a:p>
        </p:txBody>
      </p:sp>
    </p:spTree>
    <p:extLst>
      <p:ext uri="{BB962C8B-B14F-4D97-AF65-F5344CB8AC3E}">
        <p14:creationId xmlns:p14="http://schemas.microsoft.com/office/powerpoint/2010/main" val="468683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260648"/>
            <a:ext cx="6087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Тренировка в использовании </a:t>
            </a:r>
          </a:p>
          <a:p>
            <a:pPr algn="ctr"/>
            <a:r>
              <a:rPr lang="ru-RU" sz="2000" b="1" dirty="0" smtClean="0"/>
              <a:t>идиоматических или фразеологических выражений </a:t>
            </a:r>
            <a:endParaRPr lang="ru-RU" sz="2000" b="1" dirty="0"/>
          </a:p>
        </p:txBody>
      </p:sp>
      <p:pic>
        <p:nvPicPr>
          <p:cNvPr id="5" name="Рисунок 4" descr="http://loveishate.ru/imgs/comics/loveis-orig-32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951" y="1124744"/>
            <a:ext cx="2206295" cy="27484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187951" y="4077072"/>
            <a:ext cx="26642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Love is... accepting</a:t>
            </a:r>
            <a:r>
              <a:rPr lang="en-US" sz="2400" b="1" dirty="0">
                <a:solidFill>
                  <a:srgbClr val="009900"/>
                </a:solidFill>
              </a:rPr>
              <a:t> to be the guinea pig for </a:t>
            </a:r>
            <a:r>
              <a:rPr lang="en-US" sz="2400" b="1" dirty="0"/>
              <a:t>her new dishes</a:t>
            </a:r>
            <a:r>
              <a:rPr lang="en-US" dirty="0"/>
              <a:t>.</a:t>
            </a:r>
            <a:br>
              <a:rPr lang="en-US" dirty="0"/>
            </a:br>
            <a:r>
              <a:rPr lang="ru-RU" sz="2000" b="1" i="1" dirty="0"/>
              <a:t>без страха пробовать её новые блюда</a:t>
            </a:r>
            <a:endParaRPr lang="ru-RU" sz="20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7" y="986418"/>
            <a:ext cx="2420720" cy="344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403" y="968534"/>
            <a:ext cx="2292420" cy="343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668" y="4492570"/>
            <a:ext cx="25801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… falling head-over-heels for each other.</a:t>
            </a:r>
          </a:p>
          <a:p>
            <a:r>
              <a:rPr lang="en-US" sz="2000" b="1" i="1" dirty="0" smtClean="0"/>
              <a:t>… </a:t>
            </a:r>
            <a:r>
              <a:rPr lang="ru-RU" sz="2000" b="1" i="1" dirty="0" smtClean="0"/>
              <a:t>когда влюбляешься без оглядки</a:t>
            </a:r>
            <a:endParaRPr lang="ru-RU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3720" y="4457347"/>
            <a:ext cx="24197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2060"/>
                </a:solidFill>
              </a:rPr>
              <a:t>… finding you’re  both I hot water.</a:t>
            </a:r>
          </a:p>
          <a:p>
            <a:pPr algn="r"/>
            <a:r>
              <a:rPr lang="en-US" b="1" i="1" dirty="0" smtClean="0"/>
              <a:t>… </a:t>
            </a:r>
            <a:r>
              <a:rPr lang="ru-RU" b="1" i="1" dirty="0" smtClean="0"/>
              <a:t>когда </a:t>
            </a:r>
            <a:r>
              <a:rPr lang="ru-RU" b="1" i="1" dirty="0" smtClean="0"/>
              <a:t>выясняется , что вы вдвоём попали в затруднительное положение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004344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667" y="332656"/>
            <a:ext cx="3744416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исследования 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уклет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содержащий  лексико-грамматические клише для работы над совершенствованием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английского языка, как для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урока и на досуг, так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для дополнительных занятий по английскому языку.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r="12740"/>
          <a:stretch/>
        </p:blipFill>
        <p:spPr bwMode="auto">
          <a:xfrm>
            <a:off x="4427984" y="1947233"/>
            <a:ext cx="415490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globmir.ru/assets/images/ege/321englis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100000" l="14250" r="91500">
                        <a14:foregroundMark x1="61500" y1="18333" x2="38750" y2="25000"/>
                        <a14:foregroundMark x1="55250" y1="26667" x2="41250" y2="48667"/>
                        <a14:foregroundMark x1="48750" y1="20000" x2="71750" y2="33667"/>
                        <a14:foregroundMark x1="48750" y1="20000" x2="28500" y2="32000"/>
                        <a14:foregroundMark x1="24750" y1="30000" x2="24750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0"/>
          <a:stretch/>
        </p:blipFill>
        <p:spPr bwMode="auto">
          <a:xfrm>
            <a:off x="5796136" y="3045884"/>
            <a:ext cx="1245410" cy="110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5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45884"/>
            <a:ext cx="860499" cy="75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269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3600400" cy="61247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</a:t>
            </a:r>
          </a:p>
          <a:p>
            <a:endParaRPr lang="ru-RU" sz="28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научить </a:t>
            </a:r>
            <a:r>
              <a:rPr lang="ru-RU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учащихся использовать подобного рода надписей на английском языке на всевозможных вкладышах как дополнительный, к тому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 и  </a:t>
            </a:r>
            <a:r>
              <a:rPr lang="ru-RU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веселый  прием при </a:t>
            </a:r>
            <a:r>
              <a:rPr lang="ru-RU" sz="28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овладевании</a:t>
            </a:r>
            <a:r>
              <a:rPr lang="ru-RU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английским языком.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06" y="332656"/>
            <a:ext cx="429924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897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3456384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Значимость </a:t>
            </a:r>
            <a:endParaRPr lang="ru-RU" sz="32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исследования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надписи на английском языке помогут запоминать английские реалии непринужденно и весело, 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ненавязчиво  </a:t>
            </a:r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реально.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257650" cy="597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398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184691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 работы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авторская коллекция вкладышей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жевачек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Love is … .</a:t>
            </a:r>
            <a:endParaRPr lang="ru-RU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55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4572000" cy="600164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исследовательской работы </a:t>
            </a:r>
            <a:endParaRPr lang="ru-RU" sz="3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3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Показать  </a:t>
            </a: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разнообразный  колорит лексики и грамматики английского языка </a:t>
            </a:r>
            <a:endParaRPr lang="ru-RU" sz="3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</a:t>
            </a: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вкладышах.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96" y="630446"/>
            <a:ext cx="3882022" cy="555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4572000" cy="48320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Гипотеза </a:t>
            </a:r>
          </a:p>
          <a:p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Love 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 -  Вкусная помощь твоему английскому.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64" y="548680"/>
            <a:ext cx="376422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572000" cy="612475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исследовательской работы </a:t>
            </a:r>
          </a:p>
          <a:p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реально просмотреть энное количество вкладышей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изучить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грамматические и лексические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явления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систематизировать всё изученное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оформить результаты исследования в виде небольшого буклета.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913220" cy="540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4572000" cy="507831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Методика исследования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просмотр и изучение надписей на реальных вкладышах из коллекции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вкладышей.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85" y="332656"/>
            <a:ext cx="4150957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7992888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из себя представляет жевательная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резинка? Это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кулинарное изделие, которое состоит из несъедобной эластичной основы и различных вкусовых и ароматических добавок.</a:t>
            </a:r>
          </a:p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процессе жевания, все вкусовые качества исчезают и резинка становится совершенно безвкусной и как правило выкидывается. </a:t>
            </a:r>
          </a:p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то, что привлекает в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жевачках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конечно же вкладыши! Их темы представляют абсолютно  все жизненные стороны – и спорт, и цветы, и машины!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6064"/>
            <a:ext cx="8568952" cy="644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2" y="21178"/>
            <a:ext cx="887150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776</Words>
  <Application>Microsoft Office PowerPoint</Application>
  <PresentationFormat>Экран (4:3)</PresentationFormat>
  <Paragraphs>109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30</cp:revision>
  <dcterms:created xsi:type="dcterms:W3CDTF">2016-01-10T12:56:23Z</dcterms:created>
  <dcterms:modified xsi:type="dcterms:W3CDTF">2016-02-17T21:16:31Z</dcterms:modified>
</cp:coreProperties>
</file>