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3" r:id="rId8"/>
    <p:sldId id="266" r:id="rId9"/>
    <p:sldId id="265" r:id="rId10"/>
    <p:sldId id="264" r:id="rId11"/>
    <p:sldId id="267" r:id="rId12"/>
    <p:sldId id="268" r:id="rId13"/>
    <p:sldId id="269" r:id="rId14"/>
    <p:sldId id="27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50" d="100"/>
          <a:sy n="50" d="100"/>
        </p:scale>
        <p:origin x="-163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ardeningknowhow.com/ornamental/flowers/million-bells/calibrachoa-million-bells.ht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45" r="2865"/>
          <a:stretch/>
        </p:blipFill>
        <p:spPr bwMode="auto">
          <a:xfrm>
            <a:off x="0"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942656" y="-16042"/>
            <a:ext cx="5032147" cy="1754326"/>
          </a:xfrm>
          <a:prstGeom prst="rect">
            <a:avLst/>
          </a:prstGeom>
        </p:spPr>
        <p:txBody>
          <a:bodyPr wrap="none">
            <a:spAutoFit/>
          </a:bodyPr>
          <a:lstStyle/>
          <a:p>
            <a:pPr algn="ctr"/>
            <a:r>
              <a:rPr lang="en-US" sz="5400" b="1" dirty="0">
                <a:ln w="17780" cmpd="sng">
                  <a:solidFill>
                    <a:srgbClr val="FFFFFF"/>
                  </a:solidFill>
                  <a:prstDash val="solid"/>
                  <a:miter lim="800000"/>
                </a:ln>
                <a:effectLst>
                  <a:outerShdw blurRad="50800" algn="tl" rotWithShape="0">
                    <a:srgbClr val="000000"/>
                  </a:outerShdw>
                </a:effectLst>
                <a:latin typeface="Arial Black" panose="020B0A04020102020204" pitchFamily="34" charset="0"/>
              </a:rPr>
              <a:t>Million Bells </a:t>
            </a:r>
            <a:endParaRPr lang="ru-RU" sz="5400" b="1" dirty="0" smtClean="0">
              <a:ln w="17780" cmpd="sng">
                <a:solidFill>
                  <a:srgbClr val="FFFFFF"/>
                </a:solidFill>
                <a:prstDash val="solid"/>
                <a:miter lim="800000"/>
              </a:ln>
              <a:effectLst>
                <a:outerShdw blurRad="50800" algn="tl" rotWithShape="0">
                  <a:srgbClr val="000000"/>
                </a:outerShdw>
              </a:effectLst>
              <a:latin typeface="Arial Black" panose="020B0A04020102020204" pitchFamily="34" charset="0"/>
            </a:endParaRPr>
          </a:p>
          <a:p>
            <a:pPr algn="ctr"/>
            <a:r>
              <a:rPr lang="en-US" sz="5400" b="1" dirty="0" err="1" smtClean="0">
                <a:ln w="17780" cmpd="sng">
                  <a:solidFill>
                    <a:srgbClr val="FFFFFF"/>
                  </a:solidFill>
                  <a:prstDash val="solid"/>
                  <a:miter lim="800000"/>
                </a:ln>
                <a:effectLst>
                  <a:outerShdw blurRad="50800" algn="tl" rotWithShape="0">
                    <a:srgbClr val="000000"/>
                  </a:outerShdw>
                </a:effectLst>
                <a:latin typeface="Arial Black" panose="020B0A04020102020204" pitchFamily="34" charset="0"/>
              </a:rPr>
              <a:t>Calibrachoa</a:t>
            </a:r>
            <a:endParaRPr lang="ru-RU" sz="5400" b="1" dirty="0">
              <a:ln w="17780" cmpd="sng">
                <a:solidFill>
                  <a:srgbClr val="FFFFFF"/>
                </a:solidFill>
                <a:prstDash val="solid"/>
                <a:miter lim="800000"/>
              </a:ln>
              <a:effectLst>
                <a:outerShdw blurRad="50800" algn="tl" rotWithShape="0">
                  <a:srgbClr val="000000"/>
                </a:outerShdw>
              </a:effectLst>
              <a:latin typeface="Arial Black" panose="020B0A04020102020204" pitchFamily="34" charset="0"/>
            </a:endParaRPr>
          </a:p>
        </p:txBody>
      </p:sp>
      <p:sp>
        <p:nvSpPr>
          <p:cNvPr id="4" name="Прямоугольник 3"/>
          <p:cNvSpPr/>
          <p:nvPr/>
        </p:nvSpPr>
        <p:spPr>
          <a:xfrm>
            <a:off x="87123" y="4672786"/>
            <a:ext cx="8856685" cy="2185214"/>
          </a:xfrm>
          <a:prstGeom prst="rect">
            <a:avLst/>
          </a:prstGeom>
        </p:spPr>
        <p:txBody>
          <a:bodyPr wrap="square">
            <a:spAutoFit/>
          </a:bodyPr>
          <a:lstStyle/>
          <a:p>
            <a:pPr algn="ctr">
              <a:defRPr/>
            </a:pP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Автор:</a:t>
            </a:r>
          </a:p>
          <a:p>
            <a:pPr algn="ctr">
              <a:defRPr/>
            </a:pP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Ольга Михайловна Степанова</a:t>
            </a:r>
          </a:p>
          <a:p>
            <a:pPr algn="ctr">
              <a:defRPr/>
            </a:pP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учитель английского языка </a:t>
            </a:r>
          </a:p>
          <a:p>
            <a:pPr algn="ctr">
              <a:defRPr/>
            </a:pP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МБОУ «</a:t>
            </a:r>
            <a:r>
              <a:rPr lang="ru-RU" sz="1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Цивильская</a:t>
            </a: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 СОШ</a:t>
            </a: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 </a:t>
            </a:r>
            <a:r>
              <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1 </a:t>
            </a:r>
            <a:endPar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algn="ctr">
              <a:defRPr/>
            </a:pPr>
            <a:r>
              <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имени Героя Советского Союза </a:t>
            </a: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М.В. Силантьева</a:t>
            </a:r>
            <a:r>
              <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p>
          <a:p>
            <a:pPr algn="ctr">
              <a:defRPr/>
            </a:pPr>
            <a:r>
              <a:rPr lang="ru-RU"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города </a:t>
            </a:r>
            <a:r>
              <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Цивильск Чувашской Республики</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algn="ctr">
              <a:defRPr/>
            </a:pPr>
            <a:endParaRPr lang="ru-RU"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algn="ctr">
              <a:defRPr/>
            </a:pP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201</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6</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5" name="Прямоугольник 4"/>
          <p:cNvSpPr/>
          <p:nvPr/>
        </p:nvSpPr>
        <p:spPr>
          <a:xfrm>
            <a:off x="166150" y="3283292"/>
            <a:ext cx="8838828"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Tips for  young gardeners, the 8-11 Formers</a:t>
            </a:r>
          </a:p>
          <a:p>
            <a:pPr algn="ctr"/>
            <a:r>
              <a:rPr lang="en-US"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fallen in love with flowers</a:t>
            </a:r>
            <a:endParaRPr lang="ru-RU"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95" t="16950" r="13053" b="8128"/>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1596" y="243512"/>
            <a:ext cx="4144380" cy="6370975"/>
          </a:xfrm>
          <a:prstGeom prst="rect">
            <a:avLst/>
          </a:prstGeom>
        </p:spPr>
        <p:txBody>
          <a:bodyPr wrap="square">
            <a:spAutoFit/>
          </a:bodyPr>
          <a:lstStyle/>
          <a:p>
            <a:r>
              <a:rPr lang="en-US" sz="2400" b="1" dirty="0">
                <a:ln w="12700">
                  <a:solidFill>
                    <a:schemeClr val="tx2">
                      <a:satMod val="155000"/>
                    </a:schemeClr>
                  </a:solidFill>
                  <a:prstDash val="solid"/>
                </a:ln>
                <a:solidFill>
                  <a:srgbClr val="FF0000"/>
                </a:solidFill>
                <a:effectLst>
                  <a:glow rad="228600">
                    <a:schemeClr val="accent1">
                      <a:satMod val="175000"/>
                      <a:alpha val="40000"/>
                    </a:schemeClr>
                  </a:glow>
                  <a:outerShdw blurRad="41275" dist="20320" dir="1800000" algn="tl" rotWithShape="0">
                    <a:srgbClr val="000000">
                      <a:alpha val="40000"/>
                    </a:srgbClr>
                  </a:outerShdw>
                </a:effectLst>
                <a:latin typeface="Arial Black" panose="020B0A04020102020204" pitchFamily="34" charset="0"/>
              </a:rPr>
              <a:t>Would you like an annual flower that blooms nonstop without the need for deadheading? How about one that spills gracefully over the sides of your containers and hanging baskets, but has a dense trailing habit rather than a spindly one? Million bells plants fit this description, and they attract hummingbirds and butterflies to boot.</a:t>
            </a:r>
            <a:endParaRPr lang="ru-RU" sz="2400" b="1" dirty="0">
              <a:ln w="12700">
                <a:solidFill>
                  <a:schemeClr val="tx2">
                    <a:satMod val="155000"/>
                  </a:schemeClr>
                </a:solidFill>
                <a:prstDash val="solid"/>
              </a:ln>
              <a:solidFill>
                <a:srgbClr val="FF0000"/>
              </a:solidFill>
              <a:effectLst>
                <a:glow rad="228600">
                  <a:schemeClr val="accent1">
                    <a:satMod val="175000"/>
                    <a:alpha val="40000"/>
                  </a:schemeClr>
                </a:glow>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 y="-31159"/>
            <a:ext cx="9185545" cy="688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9512" y="-95233"/>
            <a:ext cx="4592772" cy="7017306"/>
          </a:xfrm>
          <a:prstGeom prst="rect">
            <a:avLst/>
          </a:prstGeom>
        </p:spPr>
        <p:txBody>
          <a:bodyPr wrap="square">
            <a:spAutoFit/>
          </a:bodyPr>
          <a:lstStyle/>
          <a:p>
            <a:r>
              <a:rPr lang="en-US" sz="3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Plants produce little seed, if any, and must be </a:t>
            </a:r>
            <a:r>
              <a:rPr lang="en-US" sz="3000" b="1" dirty="0" err="1">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vegetatively</a:t>
            </a:r>
            <a:r>
              <a:rPr lang="en-US" sz="3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propagated. However, most of these hybrid cultivars are patented (trademark of the Suntory company), which prohibits </a:t>
            </a:r>
            <a:r>
              <a:rPr lang="en-US" sz="3000" b="1" dirty="0" err="1">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Calibrachoa</a:t>
            </a:r>
            <a:r>
              <a:rPr lang="en-US" sz="3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propagation in commercial markets. </a:t>
            </a:r>
            <a:endParaRPr lang="ru-RU" dirty="0">
              <a:solidFill>
                <a:srgbClr val="FFFF00"/>
              </a:solidFill>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436" t="15495" b="9389"/>
          <a:stretch/>
        </p:blipFill>
        <p:spPr bwMode="auto">
          <a:xfrm>
            <a:off x="0" y="0"/>
            <a:ext cx="92955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9072" y="5013176"/>
            <a:ext cx="9036496" cy="1477328"/>
          </a:xfrm>
          <a:prstGeom prst="rect">
            <a:avLst/>
          </a:prstGeom>
        </p:spPr>
        <p:txBody>
          <a:bodyPr wrap="square">
            <a:spAutoFit/>
          </a:bodyPr>
          <a:lstStyle/>
          <a:p>
            <a:r>
              <a:rPr lang="en-US" sz="3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rial Black" panose="020B0A04020102020204" pitchFamily="34" charset="0"/>
              </a:rPr>
              <a:t>You can, however, propagate your own plants for personal use through cuttings that are overwintered indoors.</a:t>
            </a:r>
            <a:endParaRPr lang="ru-RU" dirty="0"/>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48"/>
          <a:stretch/>
        </p:blipFill>
        <p:spPr bwMode="auto">
          <a:xfrm>
            <a:off x="-25334" y="10580"/>
            <a:ext cx="9169334" cy="723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07505" y="20370"/>
            <a:ext cx="8856984" cy="3323987"/>
          </a:xfrm>
          <a:prstGeom prst="rect">
            <a:avLst/>
          </a:prstGeom>
        </p:spPr>
        <p:txBody>
          <a:bodyPr wrap="square">
            <a:spAutoFit/>
          </a:bodyPr>
          <a:lstStyle/>
          <a:p>
            <a:pPr algn="ctr"/>
            <a:r>
              <a:rPr lang="en-US" sz="3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Try to find a stem that has small buds but no flowers on it. Cut this stem off at least 6 inches from the tip, removing any lower leaves. Place your cuttings in an equal mix of half potting soil and half peat moss. Water well.</a:t>
            </a:r>
          </a:p>
          <a:p>
            <a:pPr algn="ctr"/>
            <a:r>
              <a:rPr lang="en-US" sz="3000" b="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a:t>
            </a:r>
            <a:endParaRPr lang="ru-RU" dirty="0">
              <a:solidFill>
                <a:srgbClr val="FFFF00"/>
              </a:solidFill>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78"/>
            <a:ext cx="9276362" cy="68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43563" y="4365104"/>
            <a:ext cx="8748464" cy="2400657"/>
          </a:xfrm>
          <a:prstGeom prst="rect">
            <a:avLst/>
          </a:prstGeom>
        </p:spPr>
        <p:txBody>
          <a:bodyPr wrap="square">
            <a:spAutoFit/>
          </a:bodyPr>
          <a:lstStyle/>
          <a:p>
            <a:pPr algn="ctr"/>
            <a:r>
              <a:rPr lang="en-US" sz="3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Keep the cuttings moist and warm (about 70 F. (21 C.), placing your future million bells flower in bright light. Roots should begin to develop </a:t>
            </a:r>
            <a:endParaRPr lang="en-US" sz="3000" b="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a:p>
            <a:pPr algn="ctr"/>
            <a:r>
              <a:rPr lang="en-US" sz="3000" b="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within </a:t>
            </a:r>
            <a:r>
              <a:rPr lang="en-US" sz="3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a couple weeks.</a:t>
            </a:r>
          </a:p>
        </p:txBody>
      </p:sp>
    </p:spTree>
    <p:extLst>
      <p:ext uri="{BB962C8B-B14F-4D97-AF65-F5344CB8AC3E}">
        <p14:creationId xmlns:p14="http://schemas.microsoft.com/office/powerpoint/2010/main" val="27406682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333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2446456"/>
            <a:ext cx="8154605" cy="1323439"/>
          </a:xfrm>
          <a:prstGeom prst="rect">
            <a:avLst/>
          </a:prstGeom>
        </p:spPr>
        <p:txBody>
          <a:bodyPr wrap="none">
            <a:spAutoFit/>
          </a:bodyPr>
          <a:lstStyle/>
          <a:p>
            <a:pPr algn="ctr"/>
            <a:r>
              <a:rPr lang="en-US" sz="4000" b="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Enjoy Gardening!</a:t>
            </a:r>
          </a:p>
          <a:p>
            <a:pPr algn="ctr"/>
            <a:r>
              <a:rPr lang="en-US" sz="4000" b="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Enjoy  Growing Million Bells!</a:t>
            </a:r>
            <a:endParaRPr lang="ru-RU" sz="2800" dirty="0"/>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5736" b="9727"/>
          <a:stretch/>
        </p:blipFill>
        <p:spPr bwMode="auto">
          <a:xfrm>
            <a:off x="0" y="-10052"/>
            <a:ext cx="9200712" cy="68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23528" y="522749"/>
            <a:ext cx="6912768" cy="923330"/>
          </a:xfrm>
          <a:prstGeom prst="rect">
            <a:avLst/>
          </a:prstGeom>
        </p:spPr>
        <p:txBody>
          <a:bodyPr wrap="square">
            <a:spAutoFit/>
          </a:bodyPr>
          <a:lstStyle/>
          <a:p>
            <a:r>
              <a:rPr lang="en-US" dirty="0">
                <a:solidFill>
                  <a:schemeClr val="accent1">
                    <a:lumMod val="20000"/>
                    <a:lumOff val="80000"/>
                  </a:schemeClr>
                </a:solidFill>
                <a:hlinkClick r:id="rId3"/>
              </a:rPr>
              <a:t>http://</a:t>
            </a:r>
            <a:r>
              <a:rPr lang="en-US" dirty="0" smtClean="0">
                <a:solidFill>
                  <a:schemeClr val="accent1">
                    <a:lumMod val="20000"/>
                    <a:lumOff val="80000"/>
                  </a:schemeClr>
                </a:solidFill>
                <a:hlinkClick r:id="rId3"/>
              </a:rPr>
              <a:t>www.gardeningknowhow.com/ornamental/flowers/million-bells/calibrachoa-million-bells.htm</a:t>
            </a:r>
            <a:endParaRPr lang="en-US" dirty="0" smtClean="0">
              <a:solidFill>
                <a:schemeClr val="accent1">
                  <a:lumMod val="20000"/>
                  <a:lumOff val="80000"/>
                </a:schemeClr>
              </a:solidFill>
            </a:endParaRPr>
          </a:p>
          <a:p>
            <a:endParaRPr lang="ru-RU" dirty="0">
              <a:solidFill>
                <a:schemeClr val="accent1">
                  <a:lumMod val="20000"/>
                  <a:lumOff val="80000"/>
                </a:schemeClr>
              </a:solidFill>
            </a:endParaRPr>
          </a:p>
        </p:txBody>
      </p:sp>
      <p:sp>
        <p:nvSpPr>
          <p:cNvPr id="3" name="TextBox 2"/>
          <p:cNvSpPr txBox="1"/>
          <p:nvPr/>
        </p:nvSpPr>
        <p:spPr>
          <a:xfrm>
            <a:off x="323528" y="116632"/>
            <a:ext cx="824072" cy="369332"/>
          </a:xfrm>
          <a:prstGeom prst="rect">
            <a:avLst/>
          </a:prstGeom>
          <a:noFill/>
        </p:spPr>
        <p:txBody>
          <a:bodyPr wrap="none" rtlCol="0">
            <a:spAutoFit/>
          </a:bodyPr>
          <a:lstStyle/>
          <a:p>
            <a:r>
              <a:rPr lang="en-US" dirty="0" smtClean="0">
                <a:solidFill>
                  <a:schemeClr val="bg1"/>
                </a:solidFill>
              </a:rPr>
              <a:t>Source</a:t>
            </a:r>
            <a:endParaRPr lang="ru-RU" dirty="0">
              <a:solidFill>
                <a:schemeClr val="bg1"/>
              </a:solidFill>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6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1596" y="151179"/>
            <a:ext cx="4392486" cy="6555641"/>
          </a:xfrm>
          <a:prstGeom prst="rect">
            <a:avLst/>
          </a:prstGeom>
        </p:spPr>
        <p:txBody>
          <a:bodyPr wrap="square">
            <a:spAutoFit/>
          </a:bodyPr>
          <a:lstStyle/>
          <a:p>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While </a:t>
            </a:r>
            <a:r>
              <a:rPr lang="en-US" sz="3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Calibrachoa</a:t>
            </a:r>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million bells may be a fairly new species, this dazzling little plant is a must-have in the garden. Its name comes from the fact that it features hundreds of small, bell-like flowers that resemble miniature petunias. </a:t>
            </a:r>
            <a:endParaRPr lang="ru-RU"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14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1596" y="-9242"/>
            <a:ext cx="4576428" cy="7017306"/>
          </a:xfrm>
          <a:prstGeom prst="rect">
            <a:avLst/>
          </a:prstGeom>
        </p:spPr>
        <p:txBody>
          <a:bodyPr wrap="square">
            <a:spAutoFit/>
          </a:bodyPr>
          <a:lstStyle/>
          <a:p>
            <a:r>
              <a:rPr lang="en-US" sz="3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Calibrachoa</a:t>
            </a:r>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commonly called million bells or trailing petunia, is a tender perennial that produces mounds of foliage, growing only 3 to 9 inches tall, along trailing stems and flowers in shades of violet, blue, pink, red, magenta, yellow, bronze and white.</a:t>
            </a:r>
            <a:endParaRPr lang="ru-RU"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51"/>
          <a:stretch/>
        </p:blipFill>
        <p:spPr bwMode="auto">
          <a:xfrm>
            <a:off x="0" y="0"/>
            <a:ext cx="91511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1596" y="0"/>
            <a:ext cx="3496308" cy="6986528"/>
          </a:xfrm>
          <a:prstGeom prst="rect">
            <a:avLst/>
          </a:prstGeom>
        </p:spPr>
        <p:txBody>
          <a:bodyPr wrap="square">
            <a:spAutoFit/>
          </a:bodyPr>
          <a:lstStyle/>
          <a:p>
            <a:r>
              <a:rPr 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rPr>
              <a:t>Introduced in the early 1990s, all cultivars of </a:t>
            </a:r>
            <a:r>
              <a:rPr lang="en-US" sz="3200" b="1" dirty="0" err="1">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rPr>
              <a:t>Calibrachoa</a:t>
            </a:r>
            <a:r>
              <a:rPr 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rPr>
              <a:t> are hybrids with the original species native to South America. They are prolific bloomers from spring to frost.</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6" y="12948"/>
            <a:ext cx="9151948" cy="684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1596" y="151179"/>
            <a:ext cx="4392486" cy="6555641"/>
          </a:xfrm>
          <a:prstGeom prst="rect">
            <a:avLst/>
          </a:prstGeom>
        </p:spPr>
        <p:txBody>
          <a:bodyPr wrap="square">
            <a:spAutoFit/>
          </a:bodyPr>
          <a:lstStyle/>
          <a:p>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Growing </a:t>
            </a:r>
            <a:r>
              <a:rPr lang="en-US" sz="3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Calibrachoa</a:t>
            </a:r>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million bells is easy. They prefer to be grown in moist but well-drained, organically rich soil in full sun. They do not tolerate high pH soils, though the plants will take very light shade and may tolerate some </a:t>
            </a:r>
            <a:r>
              <a:rPr lang="en-US" sz="3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drought.</a:t>
            </a:r>
            <a:endParaRPr lang="ru-RU"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533"/>
          <a:stretch/>
        </p:blipFill>
        <p:spPr bwMode="auto">
          <a:xfrm>
            <a:off x="0" y="0"/>
            <a:ext cx="9753600" cy="698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1596" y="0"/>
            <a:ext cx="4072372" cy="6986528"/>
          </a:xfrm>
          <a:prstGeom prst="rect">
            <a:avLst/>
          </a:prstGeom>
        </p:spPr>
        <p:txBody>
          <a:bodyPr wrap="square">
            <a:spAutoFit/>
          </a:bodyPr>
          <a:lstStyle/>
          <a:p>
            <a:r>
              <a:rPr 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rPr>
              <a:t>In fact, plants with some shade will survive longer into the summer months, especially in warmer regions</a:t>
            </a:r>
            <a: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rPr>
              <a:t>.</a:t>
            </a:r>
            <a:endParaRPr 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endParaRPr>
          </a:p>
          <a:p>
            <a:r>
              <a:rPr 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rPr>
              <a:t>Purchase or plant your seedlings in spring and set out after the last frost in your area.</a:t>
            </a:r>
            <a:endParaRPr lang="ru-RU"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79"/>
          <a:stretch/>
        </p:blipFill>
        <p:spPr bwMode="auto">
          <a:xfrm>
            <a:off x="-1" y="0"/>
            <a:ext cx="91660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1596" y="151179"/>
            <a:ext cx="4000364" cy="6555641"/>
          </a:xfrm>
          <a:prstGeom prst="rect">
            <a:avLst/>
          </a:prstGeom>
        </p:spPr>
        <p:txBody>
          <a:bodyPr wrap="square">
            <a:spAutoFit/>
          </a:bodyPr>
          <a:lstStyle/>
          <a:p>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Caring for million bells flower is minimal. The soil should be kept fairly moist but not soggy, especially in full sun areas as they may succumb to the intense heat of summer. Container plants require more watering.</a:t>
            </a:r>
            <a:endParaRPr lang="ru-RU"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79"/>
            <a:ext cx="91748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11596" y="151179"/>
            <a:ext cx="3640324" cy="6494085"/>
          </a:xfrm>
          <a:prstGeom prst="rect">
            <a:avLst/>
          </a:prstGeom>
        </p:spPr>
        <p:txBody>
          <a:bodyPr wrap="square">
            <a:spAutoFit/>
          </a:bodyPr>
          <a:lstStyle/>
          <a:p>
            <a:r>
              <a:rPr lang="en-US" sz="3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Calibrachoa</a:t>
            </a:r>
            <a:r>
              <a:rPr 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care includes periodic fertilizer applications in the garden, though you may need to fertilize more regularly when in a container or hanging basket.</a:t>
            </a:r>
            <a:endParaRPr lang="ru-RU"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4539" cy="688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1596" y="151179"/>
            <a:ext cx="4392486" cy="6555641"/>
          </a:xfrm>
          <a:prstGeom prst="rect">
            <a:avLst/>
          </a:prstGeom>
        </p:spPr>
        <p:txBody>
          <a:bodyPr wrap="square">
            <a:spAutoFit/>
          </a:bodyPr>
          <a:lstStyle/>
          <a:p>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Deadheading this plant is not required, as it is considered to be self-cleaning, meaning the spent flowers readily drop following bloom. You can, however, pinch </a:t>
            </a:r>
            <a:r>
              <a:rPr lang="en-US" sz="3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Calibrachoa</a:t>
            </a:r>
            <a:r>
              <a:rPr lang="en-US"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 back regularly to encourage a more compact growth habit.</a:t>
            </a:r>
            <a:endParaRPr lang="ru-RU" sz="3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576</Words>
  <Application>Microsoft Office PowerPoint</Application>
  <PresentationFormat>Экран (4:3)</PresentationFormat>
  <Paragraphs>32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24</cp:revision>
  <dcterms:created xsi:type="dcterms:W3CDTF">2016-01-10T12:56:23Z</dcterms:created>
  <dcterms:modified xsi:type="dcterms:W3CDTF">2016-02-20T13:21:10Z</dcterms:modified>
</cp:coreProperties>
</file>