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4" r:id="rId3"/>
    <p:sldId id="283" r:id="rId4"/>
    <p:sldId id="257" r:id="rId5"/>
    <p:sldId id="266" r:id="rId6"/>
    <p:sldId id="279" r:id="rId7"/>
    <p:sldId id="280" r:id="rId8"/>
    <p:sldId id="260" r:id="rId9"/>
    <p:sldId id="281" r:id="rId10"/>
    <p:sldId id="282" r:id="rId11"/>
    <p:sldId id="261" r:id="rId12"/>
    <p:sldId id="262" r:id="rId13"/>
    <p:sldId id="263" r:id="rId14"/>
    <p:sldId id="264" r:id="rId15"/>
    <p:sldId id="265" r:id="rId16"/>
    <p:sldId id="268" r:id="rId17"/>
    <p:sldId id="269" r:id="rId18"/>
    <p:sldId id="26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BA39A-4D2B-438A-A67B-B9F850DB5BD7}" type="datetimeFigureOut">
              <a:rPr lang="ru-RU" smtClean="0"/>
              <a:t>20.02.2016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EF959-9C50-4EEE-91DA-8D39C11D1B4A}" type="slidenum">
              <a:rPr lang="ru-RU" smtClean="0"/>
              <a:t>‹#›</a:t>
            </a:fld>
            <a:endParaRPr lang="ru-RU"/>
          </a:p>
        </p:txBody>
      </p:sp>
    </p:spTree>
    <p:extLst>
      <p:ext uri="{BB962C8B-B14F-4D97-AF65-F5344CB8AC3E}">
        <p14:creationId xmlns:p14="http://schemas.microsoft.com/office/powerpoint/2010/main" val="45177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elegraph.co.uk/gardening/gardens-to-visit/snowdrop-day-the-best-events-this-year/" TargetMode="External"/><Relationship Id="rId2" Type="http://schemas.openxmlformats.org/officeDocument/2006/relationships/hyperlink" Target="http://www.theflowerexpert.com/content/aboutflowers/wildflowers/snow-drop" TargetMode="External"/><Relationship Id="rId1" Type="http://schemas.openxmlformats.org/officeDocument/2006/relationships/slideLayout" Target="../slideLayouts/slideLayout1.xml"/><Relationship Id="rId6" Type="http://schemas.openxmlformats.org/officeDocument/2006/relationships/hyperlink" Target="http://azecology.az/en/news/intheworld/1678-19-april-snowdrop-day.html" TargetMode="External"/><Relationship Id="rId5" Type="http://schemas.openxmlformats.org/officeDocument/2006/relationships/hyperlink" Target="http://www.countryfile.com/countryside/nine-things-you-might-not-know-about-snowdrops" TargetMode="External"/><Relationship Id="rId4" Type="http://schemas.openxmlformats.org/officeDocument/2006/relationships/hyperlink" Target="http://relax.com.ua/holidays/the-day-of-snowdro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7527" y="357118"/>
            <a:ext cx="8950444" cy="707886"/>
          </a:xfrm>
          <a:prstGeom prst="rect">
            <a:avLst/>
          </a:prstGeom>
        </p:spPr>
        <p:txBody>
          <a:bodyPr wrap="square">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Magical Carpets of Snowdrops</a:t>
            </a:r>
            <a:endParaRPr lang="ru-RU" sz="4000" b="1" dirty="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endParaRPr>
          </a:p>
        </p:txBody>
      </p:sp>
      <p:sp>
        <p:nvSpPr>
          <p:cNvPr id="4" name="Прямоугольник 3"/>
          <p:cNvSpPr/>
          <p:nvPr/>
        </p:nvSpPr>
        <p:spPr>
          <a:xfrm>
            <a:off x="204407" y="4944809"/>
            <a:ext cx="8856685" cy="187743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ct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ct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ct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305172" y="1079316"/>
            <a:ext cx="8838828" cy="156966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Excursion  to </a:t>
            </a:r>
            <a:r>
              <a:rPr lang="en-US" sz="3200" b="1" spc="50" dirty="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the snowdrops </a:t>
            </a:r>
            <a:r>
              <a:rPr lang="en-US" sz="32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fields for the </a:t>
            </a:r>
            <a:r>
              <a:rPr lang="en-US" sz="3200" b="1" spc="50" dirty="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7-11 Grades</a:t>
            </a:r>
          </a:p>
          <a:p>
            <a:pPr algn="ctr"/>
            <a:endParaRPr lang="ru-RU" sz="32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9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45980"/>
            <a:ext cx="3960440" cy="6555641"/>
          </a:xfrm>
          <a:prstGeom prst="rect">
            <a:avLst/>
          </a:prstGeom>
        </p:spPr>
        <p:txBody>
          <a:bodyPr wrap="square">
            <a:spAutoFit/>
          </a:bodyPr>
          <a:lstStyle/>
          <a:p>
            <a:r>
              <a:rPr lang="en-US"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rPr>
              <a:t>Look carefully at the snowdrops to see their green markings on the inside. Did you know that soldiers were so enchanted by snowdrops that they brought them back from the Crimean War battlefields to plant in their gardens (1853 - 1856).</a:t>
            </a:r>
            <a:endParaRPr lang="ru-RU" sz="28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118737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09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004048" y="260648"/>
            <a:ext cx="3888432" cy="65556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8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 </a:t>
            </a:r>
            <a:r>
              <a:rPr lang="en-US" sz="2800" dirty="0">
                <a:solidFill>
                  <a:srgbClr val="0000FF"/>
                </a:solidFill>
                <a:latin typeface="Arial Black" panose="020B0A04020102020204" pitchFamily="34" charset="0"/>
              </a:rPr>
              <a:t>Snowdrops and other plants from the </a:t>
            </a:r>
            <a:r>
              <a:rPr lang="en-US" sz="2800" dirty="0" err="1">
                <a:solidFill>
                  <a:srgbClr val="0000FF"/>
                </a:solidFill>
                <a:latin typeface="Arial Black" panose="020B0A04020102020204" pitchFamily="34" charset="0"/>
              </a:rPr>
              <a:t>Amaryllidaceae</a:t>
            </a:r>
            <a:r>
              <a:rPr lang="en-US" sz="2800" dirty="0">
                <a:solidFill>
                  <a:srgbClr val="0000FF"/>
                </a:solidFill>
                <a:latin typeface="Arial Black" panose="020B0A04020102020204" pitchFamily="34" charset="0"/>
              </a:rPr>
              <a:t> family have a naturally occurring substance in them called </a:t>
            </a:r>
            <a:r>
              <a:rPr lang="en-US" sz="2800" dirty="0" err="1">
                <a:solidFill>
                  <a:srgbClr val="0000FF"/>
                </a:solidFill>
                <a:latin typeface="Arial Black" panose="020B0A04020102020204" pitchFamily="34" charset="0"/>
              </a:rPr>
              <a:t>galantamine</a:t>
            </a:r>
            <a:r>
              <a:rPr lang="en-US" sz="2800" dirty="0">
                <a:solidFill>
                  <a:srgbClr val="0000FF"/>
                </a:solidFill>
                <a:latin typeface="Arial Black" panose="020B0A04020102020204" pitchFamily="34" charset="0"/>
              </a:rPr>
              <a:t>. This is sold as a medication for Alzheimer’s disease under the name of </a:t>
            </a:r>
            <a:r>
              <a:rPr lang="en-US" sz="2800" dirty="0" err="1">
                <a:solidFill>
                  <a:srgbClr val="0000FF"/>
                </a:solidFill>
                <a:latin typeface="Arial Black" panose="020B0A04020102020204" pitchFamily="34" charset="0"/>
              </a:rPr>
              <a:t>Reminyl</a:t>
            </a:r>
            <a:r>
              <a:rPr lang="en-US" sz="2800" dirty="0">
                <a:solidFill>
                  <a:srgbClr val="0000FF"/>
                </a:solidFill>
                <a:latin typeface="Arial Black" panose="020B0A04020102020204" pitchFamily="34" charset="0"/>
              </a:rPr>
              <a:t>.</a:t>
            </a:r>
            <a:endParaRPr lang="en-US" sz="28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423999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6" y="0"/>
            <a:ext cx="91057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427984" y="116632"/>
            <a:ext cx="4572000" cy="5262979"/>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8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 </a:t>
            </a:r>
            <a:r>
              <a:rPr lang="en-US" sz="2800" dirty="0" err="1">
                <a:solidFill>
                  <a:srgbClr val="0000FF"/>
                </a:solidFill>
                <a:latin typeface="Arial Black" panose="020B0A04020102020204" pitchFamily="34" charset="0"/>
              </a:rPr>
              <a:t>Galantamine</a:t>
            </a:r>
            <a:r>
              <a:rPr lang="en-US" sz="2800" dirty="0">
                <a:solidFill>
                  <a:srgbClr val="0000FF"/>
                </a:solidFill>
                <a:latin typeface="Arial Black" panose="020B0A04020102020204" pitchFamily="34" charset="0"/>
              </a:rPr>
              <a:t> was first used, in eastern Europe in the 1950s to treat memory problems but it wasn’t until 2010 that it became widely used in the UK when the National Institute for Clinical Excellence (NICE) </a:t>
            </a:r>
            <a:r>
              <a:rPr lang="en-US" sz="2800" dirty="0" err="1">
                <a:solidFill>
                  <a:srgbClr val="0000FF"/>
                </a:solidFill>
                <a:latin typeface="Arial Black" panose="020B0A04020102020204" pitchFamily="34" charset="0"/>
              </a:rPr>
              <a:t>authorised</a:t>
            </a:r>
            <a:r>
              <a:rPr lang="en-US" sz="2800" dirty="0">
                <a:solidFill>
                  <a:srgbClr val="0000FF"/>
                </a:solidFill>
                <a:latin typeface="Arial Black" panose="020B0A04020102020204" pitchFamily="34" charset="0"/>
              </a:rPr>
              <a:t> </a:t>
            </a:r>
            <a:endParaRPr lang="ru-RU" sz="2800" dirty="0" smtClean="0">
              <a:solidFill>
                <a:srgbClr val="0000FF"/>
              </a:solidFill>
              <a:latin typeface="Arial Black" panose="020B0A04020102020204" pitchFamily="34" charset="0"/>
            </a:endParaRPr>
          </a:p>
          <a:p>
            <a:pPr algn="r"/>
            <a:r>
              <a:rPr lang="en-US" sz="2800" dirty="0" smtClean="0">
                <a:solidFill>
                  <a:srgbClr val="0000FF"/>
                </a:solidFill>
                <a:latin typeface="Arial Black" panose="020B0A04020102020204" pitchFamily="34" charset="0"/>
              </a:rPr>
              <a:t>its </a:t>
            </a:r>
            <a:r>
              <a:rPr lang="en-US" sz="2800" dirty="0">
                <a:solidFill>
                  <a:srgbClr val="0000FF"/>
                </a:solidFill>
                <a:latin typeface="Arial Black" panose="020B0A04020102020204" pitchFamily="34" charset="0"/>
              </a:rPr>
              <a:t>use.</a:t>
            </a:r>
            <a:endParaRPr lang="en-US" sz="28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263289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8" y="0"/>
            <a:ext cx="91545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5516" y="12680"/>
            <a:ext cx="8712968" cy="304698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solidFill>
                  <a:srgbClr val="0000FF"/>
                </a:solidFill>
                <a:effectLst>
                  <a:glow rad="228600">
                    <a:schemeClr val="accent4">
                      <a:satMod val="175000"/>
                      <a:alpha val="40000"/>
                    </a:schemeClr>
                  </a:glow>
                  <a:outerShdw blurRad="76200" dist="50800" dir="5400000" algn="tl" rotWithShape="0">
                    <a:srgbClr val="000000">
                      <a:alpha val="65000"/>
                    </a:srgbClr>
                  </a:outerShdw>
                </a:effectLst>
              </a:rPr>
              <a:t> The flower, perhaps unsurprisingly given its status as one of the first signs of new spring life, has come to symbolize hope and consolation as well as purity. White is classically a </a:t>
            </a:r>
            <a:r>
              <a:rPr lang="en-US" sz="3200" b="1" spc="50" dirty="0" err="1">
                <a:ln w="11430"/>
                <a:solidFill>
                  <a:srgbClr val="0000FF"/>
                </a:solidFill>
                <a:effectLst>
                  <a:glow rad="228600">
                    <a:schemeClr val="accent4">
                      <a:satMod val="175000"/>
                      <a:alpha val="40000"/>
                    </a:schemeClr>
                  </a:glow>
                  <a:outerShdw blurRad="76200" dist="50800" dir="5400000" algn="tl" rotWithShape="0">
                    <a:srgbClr val="000000">
                      <a:alpha val="65000"/>
                    </a:srgbClr>
                  </a:outerShdw>
                </a:effectLst>
              </a:rPr>
              <a:t>colour</a:t>
            </a:r>
            <a:r>
              <a:rPr lang="en-US" sz="3200" b="1" spc="50" dirty="0">
                <a:ln w="11430"/>
                <a:solidFill>
                  <a:srgbClr val="0000FF"/>
                </a:solidFill>
                <a:effectLst>
                  <a:glow rad="228600">
                    <a:schemeClr val="accent4">
                      <a:satMod val="175000"/>
                      <a:alpha val="40000"/>
                    </a:schemeClr>
                  </a:glow>
                  <a:outerShdw blurRad="76200" dist="50800" dir="5400000" algn="tl" rotWithShape="0">
                    <a:srgbClr val="000000">
                      <a:alpha val="65000"/>
                    </a:srgbClr>
                  </a:outerShdw>
                </a:effectLst>
              </a:rPr>
              <a:t> associated with these traits, </a:t>
            </a:r>
            <a:endParaRPr lang="ru-RU" sz="3200" b="1" spc="50" dirty="0" smtClean="0">
              <a:ln w="11430"/>
              <a:solidFill>
                <a:srgbClr val="0000FF"/>
              </a:solidFill>
              <a:effectLst>
                <a:glow rad="228600">
                  <a:schemeClr val="accent4">
                    <a:satMod val="175000"/>
                    <a:alpha val="40000"/>
                  </a:schemeClr>
                </a:glow>
                <a:outerShdw blurRad="76200" dist="50800" dir="5400000" algn="tl" rotWithShape="0">
                  <a:srgbClr val="000000">
                    <a:alpha val="65000"/>
                  </a:srgbClr>
                </a:outerShdw>
              </a:effectLst>
            </a:endParaRPr>
          </a:p>
          <a:p>
            <a:pPr algn="ctr"/>
            <a:r>
              <a:rPr lang="en-US" sz="3200" b="1" spc="50" dirty="0" smtClean="0">
                <a:ln w="11430"/>
                <a:solidFill>
                  <a:srgbClr val="0000FF"/>
                </a:solidFill>
                <a:effectLst>
                  <a:glow rad="228600">
                    <a:schemeClr val="accent4">
                      <a:satMod val="175000"/>
                      <a:alpha val="40000"/>
                    </a:schemeClr>
                  </a:glow>
                  <a:outerShdw blurRad="76200" dist="50800" dir="5400000" algn="tl" rotWithShape="0">
                    <a:srgbClr val="000000">
                      <a:alpha val="65000"/>
                    </a:srgbClr>
                  </a:outerShdw>
                </a:effectLst>
              </a:rPr>
              <a:t>but </a:t>
            </a:r>
            <a:r>
              <a:rPr lang="en-US" sz="3200" b="1" spc="50" dirty="0">
                <a:ln w="11430"/>
                <a:solidFill>
                  <a:srgbClr val="0000FF"/>
                </a:solidFill>
                <a:effectLst>
                  <a:glow rad="228600">
                    <a:schemeClr val="accent4">
                      <a:satMod val="175000"/>
                      <a:alpha val="40000"/>
                    </a:schemeClr>
                  </a:glow>
                  <a:outerShdw blurRad="76200" dist="50800" dir="5400000" algn="tl" rotWithShape="0">
                    <a:srgbClr val="000000">
                      <a:alpha val="65000"/>
                    </a:srgbClr>
                  </a:outerShdw>
                </a:effectLst>
              </a:rPr>
              <a:t>appearances can be deceptive…</a:t>
            </a:r>
          </a:p>
        </p:txBody>
      </p:sp>
    </p:spTree>
    <p:extLst>
      <p:ext uri="{BB962C8B-B14F-4D97-AF65-F5344CB8AC3E}">
        <p14:creationId xmlns:p14="http://schemas.microsoft.com/office/powerpoint/2010/main" val="96661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4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9512" y="12680"/>
            <a:ext cx="8784976" cy="267765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 A superstition has developed around snowdrops. Although very pretty, a single flower indicates impending death and it should never be brought into the house. This is possibly as a result of the poisonous qualities it possesses.</a:t>
            </a:r>
          </a:p>
        </p:txBody>
      </p:sp>
    </p:spTree>
    <p:extLst>
      <p:ext uri="{BB962C8B-B14F-4D97-AF65-F5344CB8AC3E}">
        <p14:creationId xmlns:p14="http://schemas.microsoft.com/office/powerpoint/2010/main" val="45314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9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247531"/>
            <a:ext cx="8568952"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Since the 1950s Kew Gardens have been monitoring the growth of snowdrops. </a:t>
            </a:r>
            <a:endParaRPr lang="ru-RU" sz="24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a:p>
            <a:pPr algn="ctr"/>
            <a:r>
              <a:rPr lang="en-US" sz="24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In </a:t>
            </a:r>
            <a:r>
              <a:rPr lang="en-US" sz="24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the mid-part of the 20th century they would generally appear in February, </a:t>
            </a:r>
            <a:endParaRPr lang="ru-RU" sz="24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a:p>
            <a:pPr algn="ctr"/>
            <a:r>
              <a:rPr lang="en-US" sz="24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since </a:t>
            </a:r>
            <a:r>
              <a:rPr lang="en-US" sz="24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the 1990’s they have been arriving increasingly quickly. </a:t>
            </a:r>
            <a:endParaRPr lang="ru-RU" sz="24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a:p>
            <a:pPr algn="ctr"/>
            <a:r>
              <a:rPr lang="en-US" sz="24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These </a:t>
            </a:r>
            <a:r>
              <a:rPr lang="en-US" sz="24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days they are sometimes found as early in the year as January, </a:t>
            </a:r>
            <a:endParaRPr lang="ru-RU" sz="24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a:p>
            <a:pPr algn="ctr"/>
            <a:r>
              <a:rPr lang="en-US" sz="24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an </a:t>
            </a:r>
            <a:r>
              <a:rPr lang="en-US" sz="24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indication of the UK’s changing climate.</a:t>
            </a:r>
          </a:p>
        </p:txBody>
      </p:sp>
    </p:spTree>
    <p:extLst>
      <p:ext uri="{BB962C8B-B14F-4D97-AF65-F5344CB8AC3E}">
        <p14:creationId xmlns:p14="http://schemas.microsoft.com/office/powerpoint/2010/main" val="2729236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29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779912" y="188640"/>
            <a:ext cx="5267835" cy="4832092"/>
          </a:xfrm>
          <a:prstGeom prst="rect">
            <a:avLst/>
          </a:prstGeom>
        </p:spPr>
        <p:txBody>
          <a:bodyPr wrap="square">
            <a:spAutoFit/>
          </a:bodyPr>
          <a:lstStyle/>
          <a:p>
            <a:pPr algn="r"/>
            <a:r>
              <a:rPr lang="en-US" sz="2800" b="1" dirty="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April 19 is the Day of snowdrop in England. </a:t>
            </a:r>
            <a:endParaRPr lang="en-US"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endParaRPr>
          </a:p>
          <a:p>
            <a:pPr algn="r"/>
            <a:r>
              <a:rPr lang="en-US"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The </a:t>
            </a:r>
            <a:r>
              <a:rPr lang="en-US" sz="2800" b="1" dirty="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holiday is celebrated from April 18, 1984. </a:t>
            </a:r>
            <a:endParaRPr lang="en-US"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endParaRPr>
          </a:p>
          <a:p>
            <a:pPr algn="r"/>
            <a:r>
              <a:rPr lang="en-US"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The </a:t>
            </a:r>
            <a:r>
              <a:rPr lang="en-US" sz="2800" b="1" dirty="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British are very fond of this snow-white flower, bred and planted flower beds in city, </a:t>
            </a:r>
            <a:endParaRPr lang="en-US"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endParaRPr>
          </a:p>
          <a:p>
            <a:pPr algn="r"/>
            <a:r>
              <a:rPr lang="en-US"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it </a:t>
            </a:r>
            <a:r>
              <a:rPr lang="en-US" sz="2800" b="1" dirty="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as successfully </a:t>
            </a:r>
            <a:endParaRPr lang="en-US"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endParaRPr>
          </a:p>
          <a:p>
            <a:pPr algn="r"/>
            <a:r>
              <a:rPr lang="en-US"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as </a:t>
            </a:r>
            <a:r>
              <a:rPr lang="en-US" sz="2800" b="1" dirty="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hyacinths and tulips </a:t>
            </a:r>
            <a:endParaRPr lang="en-US"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endParaRPr>
          </a:p>
          <a:p>
            <a:pPr algn="r"/>
            <a:r>
              <a:rPr lang="en-US"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in </a:t>
            </a:r>
            <a:r>
              <a:rPr lang="en-US" sz="2800" b="1" dirty="0">
                <a:ln w="900" cmpd="sng">
                  <a:solidFill>
                    <a:schemeClr val="accent1">
                      <a:satMod val="190000"/>
                      <a:alpha val="55000"/>
                    </a:schemeClr>
                  </a:solidFill>
                  <a:prstDash val="solid"/>
                </a:ln>
                <a:solidFill>
                  <a:schemeClr val="accent1">
                    <a:satMod val="200000"/>
                    <a:tint val="3000"/>
                  </a:schemeClr>
                </a:solidFill>
                <a:effectLst>
                  <a:glow rad="228600">
                    <a:schemeClr val="accent4">
                      <a:satMod val="175000"/>
                      <a:alpha val="40000"/>
                    </a:schemeClr>
                  </a:glow>
                  <a:innerShdw blurRad="101600" dist="76200" dir="5400000">
                    <a:schemeClr val="accent1">
                      <a:satMod val="190000"/>
                      <a:tint val="100000"/>
                      <a:alpha val="74000"/>
                    </a:schemeClr>
                  </a:innerShdw>
                </a:effectLst>
                <a:latin typeface="Arial Black" panose="020B0A04020102020204" pitchFamily="34" charset="0"/>
              </a:rPr>
              <a:t>Holland.</a:t>
            </a:r>
          </a:p>
        </p:txBody>
      </p:sp>
    </p:spTree>
    <p:extLst>
      <p:ext uri="{BB962C8B-B14F-4D97-AF65-F5344CB8AC3E}">
        <p14:creationId xmlns:p14="http://schemas.microsoft.com/office/powerpoint/2010/main" val="395514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4454" b="13450"/>
          <a:stretch/>
        </p:blipFill>
        <p:spPr bwMode="auto">
          <a:xfrm>
            <a:off x="-1" y="1"/>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56176" y="188640"/>
            <a:ext cx="2772308" cy="67403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400" b="1" spc="50" dirty="0" smtClean="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When </a:t>
            </a:r>
            <a:r>
              <a:rPr lang="en-US" sz="24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Eve was about to give up hope that the cold winters would never end, an angel appeared. She transformed some of the snowflakes into snowdrop flowers, proving that the winters do eventually give way to the spring.</a:t>
            </a:r>
            <a:endParaRPr lang="ru-RU" sz="24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3" name="Прямоугольник 2"/>
          <p:cNvSpPr/>
          <p:nvPr/>
        </p:nvSpPr>
        <p:spPr>
          <a:xfrm>
            <a:off x="244116" y="188640"/>
            <a:ext cx="2095636" cy="67403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The flower is a symbol of hope. According to legend, the snowdrop became the symbol of hope when Adam and Eve were expelled from the Garden of Eden. </a:t>
            </a:r>
            <a:endParaRPr lang="ru-RU" b="1" spc="50" dirty="0">
              <a:ln w="11430"/>
              <a:solidFill>
                <a:srgbClr val="0000FF"/>
              </a:solidFill>
              <a:effectLst>
                <a:outerShdw blurRad="76200" dist="50800" dir="5400000" algn="tl" rotWithShape="0">
                  <a:srgbClr val="000000">
                    <a:alpha val="65000"/>
                  </a:srgbClr>
                </a:outerShdw>
              </a:effectLst>
            </a:endParaRPr>
          </a:p>
        </p:txBody>
      </p:sp>
      <p:sp>
        <p:nvSpPr>
          <p:cNvPr id="4" name="Прямоугольник 3"/>
          <p:cNvSpPr/>
          <p:nvPr/>
        </p:nvSpPr>
        <p:spPr>
          <a:xfrm>
            <a:off x="2364723" y="5661248"/>
            <a:ext cx="4104456" cy="10772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Let Hope Always Be with You! </a:t>
            </a:r>
            <a:endParaRPr lang="ru-R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092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268760"/>
            <a:ext cx="8208912" cy="2308324"/>
          </a:xfrm>
          <a:prstGeom prst="rect">
            <a:avLst/>
          </a:prstGeom>
        </p:spPr>
        <p:txBody>
          <a:bodyPr wrap="square">
            <a:spAutoFit/>
          </a:bodyPr>
          <a:lstStyle/>
          <a:p>
            <a:r>
              <a:rPr lang="en-US" dirty="0">
                <a:hlinkClick r:id="rId2"/>
              </a:rPr>
              <a:t>http://</a:t>
            </a:r>
            <a:r>
              <a:rPr lang="en-US" dirty="0" smtClean="0">
                <a:hlinkClick r:id="rId2"/>
              </a:rPr>
              <a:t>www.theflowerexpert.com/content/aboutflowers/wildflowers/snow-drop</a:t>
            </a:r>
            <a:endParaRPr lang="ru-RU" dirty="0" smtClean="0"/>
          </a:p>
          <a:p>
            <a:r>
              <a:rPr lang="en-US" dirty="0">
                <a:hlinkClick r:id="rId3"/>
              </a:rPr>
              <a:t>http://www.telegraph.co.uk/gardening/gardens-to-visit/snowdrop-day-the-best-events-this-year</a:t>
            </a:r>
            <a:r>
              <a:rPr lang="en-US" dirty="0" smtClean="0">
                <a:hlinkClick r:id="rId3"/>
              </a:rPr>
              <a:t>/</a:t>
            </a:r>
            <a:endParaRPr lang="ru-RU" dirty="0" smtClean="0"/>
          </a:p>
          <a:p>
            <a:r>
              <a:rPr lang="en-US" dirty="0">
                <a:hlinkClick r:id="rId4"/>
              </a:rPr>
              <a:t>http://relax.com.ua/holidays/the-day-of-snowdrop</a:t>
            </a:r>
            <a:r>
              <a:rPr lang="en-US" dirty="0" smtClean="0">
                <a:hlinkClick r:id="rId4"/>
              </a:rPr>
              <a:t>/</a:t>
            </a:r>
            <a:r>
              <a:rPr lang="ru-RU" dirty="0" smtClean="0"/>
              <a:t> </a:t>
            </a:r>
          </a:p>
          <a:p>
            <a:r>
              <a:rPr lang="en-US" dirty="0">
                <a:hlinkClick r:id="rId5"/>
              </a:rPr>
              <a:t>http://</a:t>
            </a:r>
            <a:r>
              <a:rPr lang="en-US" dirty="0" smtClean="0">
                <a:hlinkClick r:id="rId5"/>
              </a:rPr>
              <a:t>www.countryfile.com/countryside/nine-things-you-might-not-know-about-snowdrops</a:t>
            </a:r>
            <a:endParaRPr lang="ru-RU" dirty="0" smtClean="0"/>
          </a:p>
          <a:p>
            <a:r>
              <a:rPr lang="en-US" dirty="0">
                <a:hlinkClick r:id="rId6"/>
              </a:rPr>
              <a:t>http://</a:t>
            </a:r>
            <a:r>
              <a:rPr lang="en-US" dirty="0" smtClean="0">
                <a:hlinkClick r:id="rId6"/>
              </a:rPr>
              <a:t>azecology.az/en/news/intheworld/1678-19-april-snowdrop-day.html</a:t>
            </a:r>
            <a:endParaRPr lang="en-US" dirty="0" smtClean="0"/>
          </a:p>
          <a:p>
            <a:endParaRPr lang="ru-RU" dirty="0"/>
          </a:p>
        </p:txBody>
      </p:sp>
    </p:spTree>
    <p:extLst>
      <p:ext uri="{BB962C8B-B14F-4D97-AF65-F5344CB8AC3E}">
        <p14:creationId xmlns:p14="http://schemas.microsoft.com/office/powerpoint/2010/main" val="135488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476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259632" y="179693"/>
            <a:ext cx="6840760" cy="1077218"/>
          </a:xfrm>
          <a:prstGeom prst="rect">
            <a:avLst/>
          </a:prstGeom>
        </p:spPr>
        <p:txBody>
          <a:bodyPr wrap="square">
            <a:spAutoFit/>
          </a:bodyPr>
          <a:lstStyle/>
          <a:p>
            <a:pPr algn="ctr"/>
            <a:r>
              <a:rPr lang="en-US" sz="3200" b="1" spc="50" dirty="0" smtClean="0">
                <a:ln w="11430"/>
                <a:solidFill>
                  <a:srgbClr val="FFFF00"/>
                </a:solidFill>
                <a:effectLst>
                  <a:glow rad="228600">
                    <a:srgbClr val="4BACC6">
                      <a:satMod val="175000"/>
                      <a:alpha val="40000"/>
                    </a:srgbClr>
                  </a:glow>
                  <a:outerShdw blurRad="76200" dist="50800" dir="5400000" algn="tl" rotWithShape="0">
                    <a:srgbClr val="000000">
                      <a:alpha val="65000"/>
                    </a:srgbClr>
                  </a:outerShdw>
                </a:effectLst>
                <a:latin typeface="Arial Black" panose="020B0A04020102020204" pitchFamily="34" charset="0"/>
              </a:rPr>
              <a:t>Keep an eye out for the first signs of spring</a:t>
            </a:r>
            <a:endParaRPr lang="ru-RU" dirty="0">
              <a:solidFill>
                <a:srgbClr val="FFFF00"/>
              </a:solidFill>
            </a:endParaRPr>
          </a:p>
        </p:txBody>
      </p:sp>
    </p:spTree>
    <p:extLst>
      <p:ext uri="{BB962C8B-B14F-4D97-AF65-F5344CB8AC3E}">
        <p14:creationId xmlns:p14="http://schemas.microsoft.com/office/powerpoint/2010/main" val="392224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175"/>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 y="188640"/>
            <a:ext cx="9252519" cy="304698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a:ln w="11430"/>
                <a:solidFill>
                  <a:srgbClr val="FF3399"/>
                </a:solidFill>
                <a:effectLst>
                  <a:outerShdw blurRad="80000" dist="40000" dir="5040000" algn="tl">
                    <a:srgbClr val="000000">
                      <a:alpha val="30000"/>
                    </a:srgbClr>
                  </a:outerShdw>
                </a:effectLst>
                <a:latin typeface="Arial Black" panose="020B0A04020102020204" pitchFamily="34" charset="0"/>
              </a:rPr>
              <a:t>Snowdrops peeping through the </a:t>
            </a:r>
            <a:r>
              <a:rPr lang="en-US" sz="3200" b="1" dirty="0" smtClean="0">
                <a:ln w="11430"/>
                <a:solidFill>
                  <a:srgbClr val="FF3399"/>
                </a:solidFill>
                <a:effectLst>
                  <a:outerShdw blurRad="80000" dist="40000" dir="5040000" algn="tl">
                    <a:srgbClr val="000000">
                      <a:alpha val="30000"/>
                    </a:srgbClr>
                  </a:outerShdw>
                </a:effectLst>
                <a:latin typeface="Arial Black" panose="020B0A04020102020204" pitchFamily="34" charset="0"/>
              </a:rPr>
              <a:t>snow</a:t>
            </a:r>
            <a:endParaRPr lang="en-US" sz="3200" b="1" dirty="0">
              <a:ln w="11430"/>
              <a:solidFill>
                <a:srgbClr val="FF3399"/>
              </a:solidFill>
              <a:effectLst>
                <a:outerShdw blurRad="80000" dist="40000" dir="5040000" algn="tl">
                  <a:srgbClr val="000000">
                    <a:alpha val="30000"/>
                  </a:srgbClr>
                </a:outerShdw>
              </a:effectLst>
              <a:latin typeface="Arial Black" panose="020B0A04020102020204" pitchFamily="34" charset="0"/>
            </a:endParaRPr>
          </a:p>
          <a:p>
            <a:r>
              <a:rPr lang="en-US" sz="3200" b="1" dirty="0">
                <a:ln w="11430"/>
                <a:solidFill>
                  <a:srgbClr val="FF3399"/>
                </a:solidFill>
                <a:effectLst>
                  <a:outerShdw blurRad="80000" dist="40000" dir="5040000" algn="tl">
                    <a:srgbClr val="000000">
                      <a:alpha val="30000"/>
                    </a:srgbClr>
                  </a:outerShdw>
                </a:effectLst>
                <a:latin typeface="Arial Black" panose="020B0A04020102020204" pitchFamily="34" charset="0"/>
              </a:rPr>
              <a:t>Heads bowed in silent prayer</a:t>
            </a:r>
          </a:p>
          <a:p>
            <a:r>
              <a:rPr lang="en-US" sz="3200" b="1" dirty="0">
                <a:ln w="11430"/>
                <a:solidFill>
                  <a:srgbClr val="FF3399"/>
                </a:solidFill>
                <a:effectLst>
                  <a:outerShdw blurRad="80000" dist="40000" dir="5040000" algn="tl">
                    <a:srgbClr val="000000">
                      <a:alpha val="30000"/>
                    </a:srgbClr>
                  </a:outerShdw>
                </a:effectLst>
                <a:latin typeface="Arial Black" panose="020B0A04020102020204" pitchFamily="34" charset="0"/>
              </a:rPr>
              <a:t>Giving thanks for warm sunshine</a:t>
            </a:r>
          </a:p>
          <a:p>
            <a:r>
              <a:rPr lang="en-US" sz="3200" b="1" dirty="0">
                <a:ln w="11430"/>
                <a:solidFill>
                  <a:srgbClr val="FF3399"/>
                </a:solidFill>
                <a:effectLst>
                  <a:outerShdw blurRad="80000" dist="40000" dir="5040000" algn="tl">
                    <a:srgbClr val="000000">
                      <a:alpha val="30000"/>
                    </a:srgbClr>
                  </a:outerShdw>
                </a:effectLst>
                <a:latin typeface="Arial Black" panose="020B0A04020102020204" pitchFamily="34" charset="0"/>
              </a:rPr>
              <a:t>While new born lambs skip </a:t>
            </a:r>
            <a:endParaRPr lang="en-US" sz="3200" b="1" dirty="0" smtClean="0">
              <a:ln w="11430"/>
              <a:solidFill>
                <a:srgbClr val="FF3399"/>
              </a:solidFill>
              <a:effectLst>
                <a:outerShdw blurRad="80000" dist="40000" dir="5040000" algn="tl">
                  <a:srgbClr val="000000">
                    <a:alpha val="30000"/>
                  </a:srgbClr>
                </a:outerShdw>
              </a:effectLst>
              <a:latin typeface="Arial Black" panose="020B0A04020102020204" pitchFamily="34" charset="0"/>
            </a:endParaRPr>
          </a:p>
          <a:p>
            <a:r>
              <a:rPr lang="en-US" sz="3200" b="1" dirty="0" smtClean="0">
                <a:ln w="11430"/>
                <a:solidFill>
                  <a:srgbClr val="FF3399"/>
                </a:solidFill>
                <a:effectLst>
                  <a:outerShdw blurRad="80000" dist="40000" dir="5040000" algn="tl">
                    <a:srgbClr val="000000">
                      <a:alpha val="30000"/>
                    </a:srgbClr>
                  </a:outerShdw>
                </a:effectLst>
                <a:latin typeface="Arial Black" panose="020B0A04020102020204" pitchFamily="34" charset="0"/>
              </a:rPr>
              <a:t>without </a:t>
            </a:r>
            <a:r>
              <a:rPr lang="en-US" sz="3200" b="1" dirty="0">
                <a:ln w="11430"/>
                <a:solidFill>
                  <a:srgbClr val="FF3399"/>
                </a:solidFill>
                <a:effectLst>
                  <a:outerShdw blurRad="80000" dist="40000" dir="5040000" algn="tl">
                    <a:srgbClr val="000000">
                      <a:alpha val="30000"/>
                    </a:srgbClr>
                  </a:outerShdw>
                </a:effectLst>
                <a:latin typeface="Arial Black" panose="020B0A04020102020204" pitchFamily="34" charset="0"/>
              </a:rPr>
              <a:t>a </a:t>
            </a:r>
            <a:r>
              <a:rPr lang="en-US" sz="3200" b="1" dirty="0" smtClean="0">
                <a:ln w="11430"/>
                <a:solidFill>
                  <a:srgbClr val="FF3399"/>
                </a:solidFill>
                <a:effectLst>
                  <a:outerShdw blurRad="80000" dist="40000" dir="5040000" algn="tl">
                    <a:srgbClr val="000000">
                      <a:alpha val="30000"/>
                    </a:srgbClr>
                  </a:outerShdw>
                </a:effectLst>
                <a:latin typeface="Arial Black" panose="020B0A04020102020204" pitchFamily="34" charset="0"/>
              </a:rPr>
              <a:t>care… </a:t>
            </a:r>
          </a:p>
          <a:p>
            <a:r>
              <a:rPr lang="en-US" sz="3200" b="1" dirty="0" smtClean="0">
                <a:ln w="11430"/>
                <a:solidFill>
                  <a:srgbClr val="FF3399"/>
                </a:solidFill>
                <a:effectLst>
                  <a:outerShdw blurRad="80000" dist="40000" dir="5040000" algn="tl">
                    <a:srgbClr val="000000">
                      <a:alpha val="30000"/>
                    </a:srgbClr>
                  </a:outerShdw>
                </a:effectLst>
                <a:latin typeface="Arial Black" panose="020B0A04020102020204" pitchFamily="34" charset="0"/>
              </a:rPr>
              <a:t>by </a:t>
            </a:r>
            <a:r>
              <a:rPr lang="en-US" sz="3200" b="1" dirty="0">
                <a:ln w="11430"/>
                <a:solidFill>
                  <a:srgbClr val="FF3399"/>
                </a:solidFill>
                <a:effectLst>
                  <a:outerShdw blurRad="80000" dist="40000" dir="5040000" algn="tl">
                    <a:srgbClr val="000000">
                      <a:alpha val="30000"/>
                    </a:srgbClr>
                  </a:outerShdw>
                </a:effectLst>
                <a:latin typeface="Arial Black" panose="020B0A04020102020204" pitchFamily="34" charset="0"/>
              </a:rPr>
              <a:t>Mandy Berry</a:t>
            </a:r>
            <a:endParaRPr lang="ru-RU" sz="3200" b="1" dirty="0">
              <a:ln w="11430"/>
              <a:solidFill>
                <a:srgbClr val="FF3399"/>
              </a:solidFill>
              <a:effectLst>
                <a:outerShdw blurRad="80000" dist="40000" dir="5040000" algn="tl">
                  <a:srgbClr val="000000">
                    <a:alpha val="30000"/>
                  </a:srgbClr>
                </a:outerShdw>
              </a:effectLst>
              <a:latin typeface="Arial Black" panose="020B0A04020102020204" pitchFamily="34" charset="0"/>
            </a:endParaRPr>
          </a:p>
        </p:txBody>
      </p:sp>
    </p:spTree>
    <p:extLst>
      <p:ext uri="{BB962C8B-B14F-4D97-AF65-F5344CB8AC3E}">
        <p14:creationId xmlns:p14="http://schemas.microsoft.com/office/powerpoint/2010/main" val="364004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166"/>
            <a:ext cx="9144135" cy="688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260648"/>
            <a:ext cx="4572000" cy="6186309"/>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solidFill>
                  <a:srgbClr val="0000FF"/>
                </a:solidFill>
                <a:effectLst>
                  <a:outerShdw blurRad="76200" dist="50800" dir="5400000" algn="tl" rotWithShape="0">
                    <a:srgbClr val="000000">
                      <a:alpha val="65000"/>
                    </a:srgbClr>
                  </a:outerShdw>
                </a:effectLst>
              </a:rPr>
              <a:t> Snowdrop plant looks like three drops of milk hanging from a stem. This accounts for the Latin name </a:t>
            </a:r>
            <a:r>
              <a:rPr lang="en-US" sz="3600" b="1" spc="50" dirty="0" err="1">
                <a:ln w="11430"/>
                <a:solidFill>
                  <a:srgbClr val="0000FF"/>
                </a:solidFill>
                <a:effectLst>
                  <a:outerShdw blurRad="76200" dist="50800" dir="5400000" algn="tl" rotWithShape="0">
                    <a:srgbClr val="000000">
                      <a:alpha val="65000"/>
                    </a:srgbClr>
                  </a:outerShdw>
                </a:effectLst>
              </a:rPr>
              <a:t>Galanthus</a:t>
            </a:r>
            <a:r>
              <a:rPr lang="en-US" sz="3600" b="1" spc="50" dirty="0">
                <a:ln w="11430"/>
                <a:solidFill>
                  <a:srgbClr val="0000FF"/>
                </a:solidFill>
                <a:effectLst>
                  <a:outerShdw blurRad="76200" dist="50800" dir="5400000" algn="tl" rotWithShape="0">
                    <a:srgbClr val="000000">
                      <a:alpha val="65000"/>
                    </a:srgbClr>
                  </a:outerShdw>
                </a:effectLst>
              </a:rPr>
              <a:t> which means milk-white flowers. These Snowdrop bulbs, are originally from Europe and Asia Minor.</a:t>
            </a:r>
          </a:p>
        </p:txBody>
      </p:sp>
    </p:spTree>
    <p:extLst>
      <p:ext uri="{BB962C8B-B14F-4D97-AF65-F5344CB8AC3E}">
        <p14:creationId xmlns:p14="http://schemas.microsoft.com/office/powerpoint/2010/main" val="136550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279"/>
          <a:stretch/>
        </p:blipFill>
        <p:spPr bwMode="auto">
          <a:xfrm>
            <a:off x="0" y="0"/>
            <a:ext cx="914679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7180" y="4283402"/>
            <a:ext cx="9119610" cy="255454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solidFill>
                  <a:srgbClr val="0000FF"/>
                </a:solidFill>
                <a:effectLst>
                  <a:outerShdw blurRad="76200" dist="50800" dir="5400000" algn="tl" rotWithShape="0">
                    <a:srgbClr val="000000">
                      <a:alpha val="65000"/>
                    </a:srgbClr>
                  </a:outerShdw>
                </a:effectLst>
              </a:rPr>
              <a:t>The </a:t>
            </a:r>
            <a:r>
              <a:rPr lang="en-US" sz="3200" b="1" spc="50" dirty="0">
                <a:ln w="11430"/>
                <a:solidFill>
                  <a:srgbClr val="0000FF"/>
                </a:solidFill>
                <a:effectLst>
                  <a:outerShdw blurRad="76200" dist="50800" dir="5400000" algn="tl" rotWithShape="0">
                    <a:srgbClr val="000000">
                      <a:alpha val="65000"/>
                    </a:srgbClr>
                  </a:outerShdw>
                </a:effectLst>
              </a:rPr>
              <a:t>white flowers are usually borne singly, mostly in early spring but sometimes in mid to late winter, which makes them the earliest flowering bulb. </a:t>
            </a:r>
            <a:endParaRPr lang="ru-RU" sz="3200" b="1" spc="50" dirty="0" smtClean="0">
              <a:ln w="11430"/>
              <a:solidFill>
                <a:srgbClr val="0000FF"/>
              </a:solidFill>
              <a:effectLst>
                <a:outerShdw blurRad="76200" dist="50800" dir="5400000" algn="tl" rotWithShape="0">
                  <a:srgbClr val="000000">
                    <a:alpha val="65000"/>
                  </a:srgbClr>
                </a:outerShdw>
              </a:effectLst>
            </a:endParaRPr>
          </a:p>
          <a:p>
            <a:pPr algn="ctr"/>
            <a:r>
              <a:rPr lang="en-US" sz="3200" b="1" spc="50" dirty="0" smtClean="0">
                <a:ln w="11430"/>
                <a:solidFill>
                  <a:srgbClr val="0000FF"/>
                </a:solidFill>
                <a:effectLst>
                  <a:outerShdw blurRad="76200" dist="50800" dir="5400000" algn="tl" rotWithShape="0">
                    <a:srgbClr val="000000">
                      <a:alpha val="65000"/>
                    </a:srgbClr>
                  </a:outerShdw>
                </a:effectLst>
              </a:rPr>
              <a:t>The </a:t>
            </a:r>
            <a:r>
              <a:rPr lang="en-US" sz="3200" b="1" spc="50" dirty="0">
                <a:ln w="11430"/>
                <a:solidFill>
                  <a:srgbClr val="0000FF"/>
                </a:solidFill>
                <a:effectLst>
                  <a:outerShdw blurRad="76200" dist="50800" dir="5400000" algn="tl" rotWithShape="0">
                    <a:srgbClr val="000000">
                      <a:alpha val="65000"/>
                    </a:srgbClr>
                  </a:outerShdw>
                </a:effectLst>
              </a:rPr>
              <a:t>three inner petals have green tips and overlap the outer petals to form a tube.</a:t>
            </a:r>
          </a:p>
        </p:txBody>
      </p:sp>
      <p:sp>
        <p:nvSpPr>
          <p:cNvPr id="3" name="Прямоугольник 2"/>
          <p:cNvSpPr/>
          <p:nvPr/>
        </p:nvSpPr>
        <p:spPr>
          <a:xfrm>
            <a:off x="251520" y="0"/>
            <a:ext cx="8640960" cy="1754326"/>
          </a:xfrm>
          <a:prstGeom prst="rect">
            <a:avLst/>
          </a:prstGeom>
        </p:spPr>
        <p:txBody>
          <a:bodyPr wrap="square">
            <a:spAutoFit/>
          </a:bodyPr>
          <a:lstStyle/>
          <a:p>
            <a:pPr algn="ctr"/>
            <a:r>
              <a:rPr lang="en-US" sz="3600" b="1" spc="50" dirty="0">
                <a:ln w="11430"/>
                <a:solidFill>
                  <a:srgbClr val="FF0000"/>
                </a:solidFill>
                <a:effectLst>
                  <a:outerShdw blurRad="76200" dist="50800" dir="5400000" algn="tl" rotWithShape="0">
                    <a:srgbClr val="000000">
                      <a:alpha val="65000"/>
                    </a:srgbClr>
                  </a:outerShdw>
                </a:effectLst>
              </a:rPr>
              <a:t>Snowdrops are the early spring flowering bulbs. Two or three </a:t>
            </a:r>
            <a:r>
              <a:rPr lang="en-US" sz="3600" b="1" spc="50" dirty="0" err="1">
                <a:ln w="11430"/>
                <a:solidFill>
                  <a:srgbClr val="FF0000"/>
                </a:solidFill>
                <a:effectLst>
                  <a:outerShdw blurRad="76200" dist="50800" dir="5400000" algn="tl" rotWithShape="0">
                    <a:srgbClr val="000000">
                      <a:alpha val="65000"/>
                    </a:srgbClr>
                  </a:outerShdw>
                </a:effectLst>
              </a:rPr>
              <a:t>straplike</a:t>
            </a:r>
            <a:r>
              <a:rPr lang="en-US" sz="3600" b="1" spc="50" dirty="0">
                <a:ln w="11430"/>
                <a:solidFill>
                  <a:srgbClr val="FF0000"/>
                </a:solidFill>
                <a:effectLst>
                  <a:outerShdw blurRad="76200" dist="50800" dir="5400000" algn="tl" rotWithShape="0">
                    <a:srgbClr val="000000">
                      <a:alpha val="65000"/>
                    </a:srgbClr>
                  </a:outerShdw>
                </a:effectLst>
              </a:rPr>
              <a:t> leaves, dark green in color, grow from each bulb. </a:t>
            </a:r>
            <a:endParaRPr lang="ru-RU" dirty="0">
              <a:solidFill>
                <a:srgbClr val="FF0000"/>
              </a:solidFill>
            </a:endParaRPr>
          </a:p>
        </p:txBody>
      </p:sp>
    </p:spTree>
    <p:extLst>
      <p:ext uri="{BB962C8B-B14F-4D97-AF65-F5344CB8AC3E}">
        <p14:creationId xmlns:p14="http://schemas.microsoft.com/office/powerpoint/2010/main" val="118767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51520" y="0"/>
            <a:ext cx="8640960" cy="35394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solidFill>
                  <a:srgbClr val="0000FF"/>
                </a:solidFill>
                <a:effectLst>
                  <a:outerShdw blurRad="76200" dist="50800" dir="5400000" algn="tl" rotWithShape="0">
                    <a:srgbClr val="000000">
                      <a:alpha val="65000"/>
                    </a:srgbClr>
                  </a:outerShdw>
                </a:effectLst>
              </a:rPr>
              <a:t> Three thousand years ago, in Homer's epic poem Odyssey, the god Mercury (Hermes) gave Ulysses an herb called Moly. Moly herb (</a:t>
            </a:r>
            <a:r>
              <a:rPr lang="en-US" sz="3200" b="1" spc="50" dirty="0" err="1">
                <a:ln w="11430"/>
                <a:solidFill>
                  <a:srgbClr val="0000FF"/>
                </a:solidFill>
                <a:effectLst>
                  <a:outerShdw blurRad="76200" dist="50800" dir="5400000" algn="tl" rotWithShape="0">
                    <a:srgbClr val="000000">
                      <a:alpha val="65000"/>
                    </a:srgbClr>
                  </a:outerShdw>
                </a:effectLst>
              </a:rPr>
              <a:t>Galanthus</a:t>
            </a:r>
            <a:r>
              <a:rPr lang="en-US" sz="3200" b="1" spc="50" dirty="0">
                <a:ln w="11430"/>
                <a:solidFill>
                  <a:srgbClr val="0000FF"/>
                </a:solidFill>
                <a:effectLst>
                  <a:outerShdw blurRad="76200" dist="50800" dir="5400000" algn="tl" rotWithShape="0">
                    <a:srgbClr val="000000">
                      <a:alpha val="65000"/>
                    </a:srgbClr>
                  </a:outerShdw>
                </a:effectLst>
              </a:rPr>
              <a:t> </a:t>
            </a:r>
            <a:r>
              <a:rPr lang="en-US" sz="3200" b="1" spc="50" dirty="0" err="1">
                <a:ln w="11430"/>
                <a:solidFill>
                  <a:srgbClr val="0000FF"/>
                </a:solidFill>
                <a:effectLst>
                  <a:outerShdw blurRad="76200" dist="50800" dir="5400000" algn="tl" rotWithShape="0">
                    <a:srgbClr val="000000">
                      <a:alpha val="65000"/>
                    </a:srgbClr>
                  </a:outerShdw>
                </a:effectLst>
              </a:rPr>
              <a:t>nivalis</a:t>
            </a:r>
            <a:r>
              <a:rPr lang="en-US" sz="3200" b="1" spc="50" dirty="0">
                <a:ln w="11430"/>
                <a:solidFill>
                  <a:srgbClr val="0000FF"/>
                </a:solidFill>
                <a:effectLst>
                  <a:outerShdw blurRad="76200" dist="50800" dir="5400000" algn="tl" rotWithShape="0">
                    <a:srgbClr val="000000">
                      <a:alpha val="65000"/>
                    </a:srgbClr>
                  </a:outerShdw>
                </a:effectLst>
              </a:rPr>
              <a:t>) made Ulysses immune to the forgetfulness poisons of the witch Circe and counteracted the amnesia </a:t>
            </a:r>
            <a:endParaRPr lang="ru-RU" sz="3200" b="1" spc="50" dirty="0" smtClean="0">
              <a:ln w="11430"/>
              <a:solidFill>
                <a:srgbClr val="0000FF"/>
              </a:solidFill>
              <a:effectLst>
                <a:outerShdw blurRad="76200" dist="50800" dir="5400000" algn="tl" rotWithShape="0">
                  <a:srgbClr val="000000">
                    <a:alpha val="65000"/>
                  </a:srgbClr>
                </a:outerShdw>
              </a:effectLst>
            </a:endParaRPr>
          </a:p>
          <a:p>
            <a:pPr algn="ctr"/>
            <a:r>
              <a:rPr lang="en-US" sz="3200" b="1" spc="50" dirty="0" smtClean="0">
                <a:ln w="11430"/>
                <a:solidFill>
                  <a:srgbClr val="0000FF"/>
                </a:solidFill>
                <a:effectLst>
                  <a:outerShdw blurRad="76200" dist="50800" dir="5400000" algn="tl" rotWithShape="0">
                    <a:srgbClr val="000000">
                      <a:alpha val="65000"/>
                    </a:srgbClr>
                  </a:outerShdw>
                </a:effectLst>
              </a:rPr>
              <a:t>that </a:t>
            </a:r>
            <a:r>
              <a:rPr lang="en-US" sz="3200" b="1" spc="50" dirty="0">
                <a:ln w="11430"/>
                <a:solidFill>
                  <a:srgbClr val="0000FF"/>
                </a:solidFill>
                <a:effectLst>
                  <a:outerShdw blurRad="76200" dist="50800" dir="5400000" algn="tl" rotWithShape="0">
                    <a:srgbClr val="000000">
                      <a:alpha val="65000"/>
                    </a:srgbClr>
                  </a:outerShdw>
                </a:effectLst>
              </a:rPr>
              <a:t>Circe had inflicted on his crew.</a:t>
            </a:r>
          </a:p>
        </p:txBody>
      </p:sp>
    </p:spTree>
    <p:extLst>
      <p:ext uri="{BB962C8B-B14F-4D97-AF65-F5344CB8AC3E}">
        <p14:creationId xmlns:p14="http://schemas.microsoft.com/office/powerpoint/2010/main" val="251717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4990"/>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79512" y="260648"/>
            <a:ext cx="4392489" cy="649408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solidFill>
                  <a:srgbClr val="0000FF"/>
                </a:solidFill>
                <a:effectLst>
                  <a:outerShdw blurRad="76200" dist="50800" dir="5400000" algn="tl" rotWithShape="0">
                    <a:srgbClr val="000000">
                      <a:alpha val="65000"/>
                    </a:srgbClr>
                  </a:outerShdw>
                </a:effectLst>
              </a:rPr>
              <a:t> In Greek and Roman mythology, Mercury is known as the Messenger for the Gods and the BRINGER OF DREAMS. By having the Bringer of Dreams give Ulysses this herb, perhaps Homer was also conveying the historically known dream enhancing benefits of this extract.</a:t>
            </a:r>
          </a:p>
        </p:txBody>
      </p:sp>
    </p:spTree>
    <p:extLst>
      <p:ext uri="{BB962C8B-B14F-4D97-AF65-F5344CB8AC3E}">
        <p14:creationId xmlns:p14="http://schemas.microsoft.com/office/powerpoint/2010/main" val="93672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07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6968" y="116632"/>
            <a:ext cx="8712968" cy="267765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solidFill>
                  <a:srgbClr val="0000FF"/>
                </a:solidFill>
                <a:effectLst>
                  <a:outerShdw blurRad="76200" dist="50800" dir="5400000" algn="tl" rotWithShape="0">
                    <a:srgbClr val="000000">
                      <a:alpha val="65000"/>
                    </a:srgbClr>
                  </a:outerShdw>
                </a:effectLst>
                <a:latin typeface="Arial Black" panose="020B0A04020102020204" pitchFamily="34" charset="0"/>
              </a:rPr>
              <a:t> As the snow in their name suggests, Snowdrops may not even wait for the snow to melt before emerging from their winter sleep, instead pushing right up through the snow a delightful sight for the winter-weary.</a:t>
            </a:r>
          </a:p>
        </p:txBody>
      </p:sp>
    </p:spTree>
    <p:extLst>
      <p:ext uri="{BB962C8B-B14F-4D97-AF65-F5344CB8AC3E}">
        <p14:creationId xmlns:p14="http://schemas.microsoft.com/office/powerpoint/2010/main" val="401218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67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4611231"/>
            <a:ext cx="8712968" cy="224676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Did you know the Scientific name for </a:t>
            </a:r>
            <a:r>
              <a:rPr lang="en-US"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Galanthus</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means milk flower. These lovely flowers are among the first to raise their heads in the New Year, when it is warm they release a fragrance.</a:t>
            </a:r>
          </a:p>
        </p:txBody>
      </p:sp>
    </p:spTree>
    <p:extLst>
      <p:ext uri="{BB962C8B-B14F-4D97-AF65-F5344CB8AC3E}">
        <p14:creationId xmlns:p14="http://schemas.microsoft.com/office/powerpoint/2010/main" val="11170979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766</Words>
  <Application>Microsoft Office PowerPoint</Application>
  <PresentationFormat>Экран (4:3)</PresentationFormat>
  <Paragraphs>51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29</cp:revision>
  <dcterms:created xsi:type="dcterms:W3CDTF">2016-01-10T12:56:23Z</dcterms:created>
  <dcterms:modified xsi:type="dcterms:W3CDTF">2016-02-20T15:23:03Z</dcterms:modified>
</cp:coreProperties>
</file>