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0" r:id="rId6"/>
    <p:sldId id="262" r:id="rId7"/>
    <p:sldId id="263" r:id="rId8"/>
    <p:sldId id="264" r:id="rId9"/>
    <p:sldId id="265" r:id="rId10"/>
    <p:sldId id="266" r:id="rId11"/>
    <p:sldId id="267" r:id="rId12"/>
    <p:sldId id="269" r:id="rId13"/>
    <p:sldId id="271" r:id="rId14"/>
    <p:sldId id="27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23" autoAdjust="0"/>
  </p:normalViewPr>
  <p:slideViewPr>
    <p:cSldViewPr>
      <p:cViewPr varScale="1">
        <p:scale>
          <a:sx n="59" d="100"/>
          <a:sy n="59" d="100"/>
        </p:scale>
        <p:origin x="-136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21.02.2016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21.02.2016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21.02.2016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21.02.2016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21.02.2016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21.02.2016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21.02.2016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21.02.2016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21.02.2016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21.02.2016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21.02.2016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21.02.2016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catherinesimpson.com/index.php/gallery?ccm_paging_p_b15=1" TargetMode="External"/><Relationship Id="rId2" Type="http://schemas.openxmlformats.org/officeDocument/2006/relationships/hyperlink" Target="http://catherinesimpson.com/index.php/about-catherin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283"/>
          <a:stretch/>
        </p:blipFill>
        <p:spPr bwMode="auto">
          <a:xfrm>
            <a:off x="-285" y="0"/>
            <a:ext cx="9147189" cy="685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892388" y="0"/>
            <a:ext cx="7377084" cy="1200329"/>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7200" b="1" dirty="0" smtClean="0">
                <a:ln w="11430"/>
                <a:effectLst>
                  <a:glow rad="228600">
                    <a:schemeClr val="accent3">
                      <a:satMod val="175000"/>
                      <a:alpha val="40000"/>
                    </a:schemeClr>
                  </a:glow>
                  <a:outerShdw blurRad="80000" dist="40000" dir="5040000" algn="tl">
                    <a:srgbClr val="000000">
                      <a:alpha val="30000"/>
                    </a:srgbClr>
                  </a:outerShdw>
                </a:effectLst>
                <a:latin typeface="Arial Black" panose="020B0A04020102020204" pitchFamily="34" charset="0"/>
              </a:rPr>
              <a:t>Forever Young</a:t>
            </a:r>
            <a:endParaRPr lang="ru-RU" sz="7200" b="1" dirty="0">
              <a:ln w="11430"/>
              <a:effectLst>
                <a:glow rad="228600">
                  <a:schemeClr val="accent3">
                    <a:satMod val="175000"/>
                    <a:alpha val="40000"/>
                  </a:schemeClr>
                </a:glow>
                <a:outerShdw blurRad="80000" dist="40000" dir="5040000" algn="tl">
                  <a:srgbClr val="000000">
                    <a:alpha val="30000"/>
                  </a:srgbClr>
                </a:outerShdw>
              </a:effectLst>
              <a:latin typeface="Arial Black" panose="020B0A04020102020204" pitchFamily="34" charset="0"/>
            </a:endParaRPr>
          </a:p>
        </p:txBody>
      </p:sp>
      <p:sp>
        <p:nvSpPr>
          <p:cNvPr id="4" name="Прямоугольник 3"/>
          <p:cNvSpPr/>
          <p:nvPr/>
        </p:nvSpPr>
        <p:spPr>
          <a:xfrm>
            <a:off x="144966" y="5017282"/>
            <a:ext cx="8856685" cy="187743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Автор:</a:t>
            </a:r>
          </a:p>
          <a:p>
            <a:pPr>
              <a:defRPr/>
            </a:pP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Ольга Михайловна Степанова</a:t>
            </a:r>
          </a:p>
          <a:p>
            <a:pPr>
              <a:defRPr/>
            </a:pP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учитель английского языка </a:t>
            </a:r>
          </a:p>
          <a:p>
            <a:pPr>
              <a:defRPr/>
            </a:pP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МБОУ «</a:t>
            </a:r>
            <a:r>
              <a:rPr lang="ru-RU" sz="1600" b="1" spc="50" dirty="0" err="1">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Цивильская</a:t>
            </a: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СОШ</a:t>
            </a:r>
            <a:r>
              <a:rPr lang="en-US"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a:t>
            </a: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a:t>
            </a:r>
            <a:r>
              <a:rPr lang="en-US"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1 </a:t>
            </a:r>
            <a:endPar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a:p>
            <a:pPr>
              <a:defRPr/>
            </a:pP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имени Героя Советского Союза </a:t>
            </a: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М.В. Силантьева</a:t>
            </a: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a:t>
            </a:r>
          </a:p>
          <a:p>
            <a:pPr>
              <a:defRPr/>
            </a:pP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города </a:t>
            </a: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Цивильск Чувашской </a:t>
            </a: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Республик</a:t>
            </a:r>
            <a:endPar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a:p>
            <a:pPr>
              <a:defRPr/>
            </a:pPr>
            <a:r>
              <a:rPr lang="ru-RU" sz="20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201</a:t>
            </a:r>
            <a:r>
              <a:rPr lang="en-US" sz="20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6</a:t>
            </a:r>
            <a:endParaRPr lang="ru-RU"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5" name="Прямоугольник 4"/>
          <p:cNvSpPr/>
          <p:nvPr/>
        </p:nvSpPr>
        <p:spPr>
          <a:xfrm>
            <a:off x="171003" y="1233577"/>
            <a:ext cx="8838828" cy="58477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smtClean="0">
                <a:ln w="11430"/>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Art Gallery for 8-11 Grades</a:t>
            </a:r>
            <a:endParaRPr lang="ru-RU" sz="3200" b="1" spc="50" dirty="0" smtClean="0">
              <a:ln w="11430"/>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endParaRPr>
          </a:p>
        </p:txBody>
      </p:sp>
    </p:spTree>
    <p:extLst>
      <p:ext uri="{BB962C8B-B14F-4D97-AF65-F5344CB8AC3E}">
        <p14:creationId xmlns:p14="http://schemas.microsoft.com/office/powerpoint/2010/main" val="197706217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8768" cy="6938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1520" y="80733"/>
            <a:ext cx="5544616" cy="4062651"/>
          </a:xfrm>
          <a:prstGeom prst="rect">
            <a:avLst/>
          </a:prstGeom>
        </p:spPr>
        <p:txBody>
          <a:bodyPr wrap="square">
            <a:spAutoFit/>
          </a:bodyPr>
          <a:lstStyle/>
          <a:p>
            <a:r>
              <a:rPr lang="en-US" sz="2400" b="1" spc="50" dirty="0">
                <a:ln w="11430"/>
                <a:solidFill>
                  <a:srgbClr val="FFFF00"/>
                </a:solidFill>
                <a:effectLst>
                  <a:glow rad="228600">
                    <a:schemeClr val="accent3">
                      <a:satMod val="175000"/>
                      <a:alpha val="40000"/>
                    </a:schemeClr>
                  </a:glow>
                  <a:outerShdw blurRad="76200" dist="50800" dir="5400000" algn="tl" rotWithShape="0">
                    <a:srgbClr val="000000">
                      <a:alpha val="65000"/>
                    </a:srgbClr>
                  </a:outerShdw>
                </a:effectLst>
                <a:latin typeface="Arial Black" panose="020B0A04020102020204" pitchFamily="34" charset="0"/>
              </a:rPr>
              <a:t>"I continue to try and capture those special memories of childhood that we can all share. Hopefully the stories </a:t>
            </a:r>
            <a:endParaRPr lang="en-US" sz="2400" b="1" spc="50" dirty="0" smtClean="0">
              <a:ln w="11430"/>
              <a:solidFill>
                <a:srgbClr val="FFFF00"/>
              </a:solidFill>
              <a:effectLst>
                <a:glow rad="228600">
                  <a:schemeClr val="accent3">
                    <a:satMod val="175000"/>
                    <a:alpha val="40000"/>
                  </a:schemeClr>
                </a:glow>
                <a:outerShdw blurRad="76200" dist="50800" dir="5400000" algn="tl" rotWithShape="0">
                  <a:srgbClr val="000000">
                    <a:alpha val="65000"/>
                  </a:srgbClr>
                </a:outerShdw>
              </a:effectLst>
              <a:latin typeface="Arial Black" panose="020B0A04020102020204" pitchFamily="34" charset="0"/>
            </a:endParaRPr>
          </a:p>
          <a:p>
            <a:r>
              <a:rPr lang="en-US" sz="2400" b="1" spc="50" dirty="0" smtClean="0">
                <a:ln w="11430"/>
                <a:solidFill>
                  <a:srgbClr val="FFFF00"/>
                </a:solidFill>
                <a:effectLst>
                  <a:glow rad="228600">
                    <a:schemeClr val="accent3">
                      <a:satMod val="175000"/>
                      <a:alpha val="40000"/>
                    </a:schemeClr>
                  </a:glow>
                  <a:outerShdw blurRad="76200" dist="50800" dir="5400000" algn="tl" rotWithShape="0">
                    <a:srgbClr val="000000">
                      <a:alpha val="65000"/>
                    </a:srgbClr>
                  </a:outerShdw>
                </a:effectLst>
                <a:latin typeface="Arial Black" panose="020B0A04020102020204" pitchFamily="34" charset="0"/>
              </a:rPr>
              <a:t>I </a:t>
            </a:r>
            <a:r>
              <a:rPr lang="en-US" sz="2400" b="1" spc="50" dirty="0">
                <a:ln w="11430"/>
                <a:solidFill>
                  <a:srgbClr val="FFFF00"/>
                </a:solidFill>
                <a:effectLst>
                  <a:glow rad="228600">
                    <a:schemeClr val="accent3">
                      <a:satMod val="175000"/>
                      <a:alpha val="40000"/>
                    </a:schemeClr>
                  </a:glow>
                  <a:outerShdw blurRad="76200" dist="50800" dir="5400000" algn="tl" rotWithShape="0">
                    <a:srgbClr val="000000">
                      <a:alpha val="65000"/>
                    </a:srgbClr>
                  </a:outerShdw>
                </a:effectLst>
                <a:latin typeface="Arial Black" panose="020B0A04020102020204" pitchFamily="34" charset="0"/>
              </a:rPr>
              <a:t>tell will trigger at least one personal memory for you, of your family or your own childhood days</a:t>
            </a:r>
            <a:r>
              <a:rPr lang="en-US" sz="2400" b="1" spc="50" dirty="0" smtClean="0">
                <a:ln w="11430"/>
                <a:solidFill>
                  <a:srgbClr val="FFFF00"/>
                </a:solidFill>
                <a:effectLst>
                  <a:glow rad="228600">
                    <a:schemeClr val="accent3">
                      <a:satMod val="175000"/>
                      <a:alpha val="40000"/>
                    </a:schemeClr>
                  </a:glow>
                  <a:outerShdw blurRad="76200" dist="50800" dir="5400000" algn="tl" rotWithShape="0">
                    <a:srgbClr val="000000">
                      <a:alpha val="65000"/>
                    </a:srgbClr>
                  </a:outerShdw>
                </a:effectLst>
                <a:latin typeface="Arial Black" panose="020B0A04020102020204" pitchFamily="34" charset="0"/>
              </a:rPr>
              <a:t>.”</a:t>
            </a:r>
          </a:p>
          <a:p>
            <a:r>
              <a:rPr lang="en-US" sz="1600" b="1" i="1" spc="50" dirty="0">
                <a:ln w="11430"/>
                <a:effectLst>
                  <a:glow rad="228600">
                    <a:schemeClr val="accent3">
                      <a:satMod val="175000"/>
                      <a:alpha val="40000"/>
                    </a:schemeClr>
                  </a:glow>
                  <a:outerShdw blurRad="76200" dist="50800" dir="5400000" algn="tl" rotWithShape="0">
                    <a:srgbClr val="000000">
                      <a:alpha val="65000"/>
                    </a:srgbClr>
                  </a:outerShdw>
                </a:effectLst>
                <a:latin typeface="Arial Black" panose="020B0A04020102020204" pitchFamily="34" charset="0"/>
              </a:rPr>
              <a:t>Catherine Simpson</a:t>
            </a:r>
          </a:p>
          <a:p>
            <a:endParaRPr lang="en-US" sz="2400" b="1" spc="50" dirty="0">
              <a:ln w="11430"/>
              <a:solidFill>
                <a:srgbClr val="FFFF00"/>
              </a:solidFill>
              <a:effectLst>
                <a:glow rad="228600">
                  <a:schemeClr val="accent3">
                    <a:satMod val="175000"/>
                    <a:alpha val="40000"/>
                  </a:schemeClr>
                </a:glow>
                <a:outerShdw blurRad="76200" dist="50800" dir="5400000" algn="tl" rotWithShape="0">
                  <a:srgbClr val="000000">
                    <a:alpha val="65000"/>
                  </a:srgbClr>
                </a:outerShdw>
              </a:effectLst>
              <a:latin typeface="Arial Black" panose="020B0A04020102020204" pitchFamily="34" charset="0"/>
            </a:endParaRPr>
          </a:p>
          <a:p>
            <a:endParaRPr lang="ru-RU" dirty="0">
              <a:solidFill>
                <a:srgbClr val="FFFF00"/>
              </a:solidFill>
              <a:effectLst>
                <a:glow rad="228600">
                  <a:schemeClr val="accent3">
                    <a:satMod val="175000"/>
                    <a:alpha val="40000"/>
                  </a:schemeClr>
                </a:glow>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18767896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515" y="-21576"/>
            <a:ext cx="8596485" cy="6879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039"/>
          <a:stretch/>
        </p:blipFill>
        <p:spPr bwMode="auto">
          <a:xfrm>
            <a:off x="21704" y="0"/>
            <a:ext cx="8610442" cy="6887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4969185" y="980728"/>
            <a:ext cx="4164798" cy="3785652"/>
          </a:xfrm>
          <a:prstGeom prst="rect">
            <a:avLst/>
          </a:prstGeom>
        </p:spPr>
        <p:txBody>
          <a:bodyPr wrap="square">
            <a:spAutoFit/>
          </a:bodyPr>
          <a:lstStyle/>
          <a:p>
            <a:pPr lvl="0" algn="r"/>
            <a:r>
              <a:rPr lang="en-US" sz="2400" b="1" spc="50" dirty="0">
                <a:ln w="11430"/>
                <a:effectLst>
                  <a:glow rad="228600">
                    <a:srgbClr val="9BBB59">
                      <a:satMod val="175000"/>
                      <a:alpha val="40000"/>
                    </a:srgbClr>
                  </a:glow>
                  <a:outerShdw blurRad="76200" dist="50800" dir="5400000" algn="tl" rotWithShape="0">
                    <a:srgbClr val="000000">
                      <a:alpha val="65000"/>
                    </a:srgbClr>
                  </a:outerShdw>
                </a:effectLst>
                <a:latin typeface="Arial Black" panose="020B0A04020102020204" pitchFamily="34" charset="0"/>
              </a:rPr>
              <a:t>Rediscovering those special times in our lives should help to brighten up each and every day ahead ~ and remind us to let our hearts ~ Be Forever Young</a:t>
            </a:r>
            <a:r>
              <a:rPr lang="en-US" sz="2400" b="1" spc="50" dirty="0" smtClean="0">
                <a:ln w="11430"/>
                <a:effectLst>
                  <a:glow rad="228600">
                    <a:srgbClr val="9BBB59">
                      <a:satMod val="175000"/>
                      <a:alpha val="40000"/>
                    </a:srgbClr>
                  </a:glow>
                  <a:outerShdw blurRad="76200" dist="50800" dir="5400000" algn="tl" rotWithShape="0">
                    <a:srgbClr val="000000">
                      <a:alpha val="65000"/>
                    </a:srgbClr>
                  </a:outerShdw>
                </a:effectLst>
                <a:latin typeface="Arial Black" panose="020B0A04020102020204" pitchFamily="34" charset="0"/>
              </a:rPr>
              <a:t>!</a:t>
            </a:r>
          </a:p>
          <a:p>
            <a:pPr lvl="0" algn="r"/>
            <a:r>
              <a:rPr lang="en-US" sz="1600" b="1" i="1" spc="50" dirty="0">
                <a:ln w="11430"/>
                <a:effectLst>
                  <a:glow rad="228600">
                    <a:srgbClr val="9BBB59">
                      <a:satMod val="175000"/>
                      <a:alpha val="40000"/>
                    </a:srgbClr>
                  </a:glow>
                  <a:outerShdw blurRad="76200" dist="50800" dir="5400000" algn="tl" rotWithShape="0">
                    <a:srgbClr val="000000">
                      <a:alpha val="65000"/>
                    </a:srgbClr>
                  </a:outerShdw>
                </a:effectLst>
                <a:latin typeface="Arial Black" panose="020B0A04020102020204" pitchFamily="34" charset="0"/>
              </a:rPr>
              <a:t>Catherine Simpson</a:t>
            </a:r>
          </a:p>
          <a:p>
            <a:pPr lvl="0" algn="r"/>
            <a:endParaRPr lang="en-US" sz="2400" b="1" spc="50" dirty="0">
              <a:ln w="11430"/>
              <a:effectLst>
                <a:glow rad="228600">
                  <a:srgbClr val="9BBB59">
                    <a:satMod val="175000"/>
                    <a:alpha val="40000"/>
                  </a:srgbClr>
                </a:glow>
                <a:outerShdw blurRad="76200" dist="50800" dir="5400000" algn="tl" rotWithShape="0">
                  <a:srgbClr val="000000">
                    <a:alpha val="65000"/>
                  </a:srgbClr>
                </a:outerShdw>
              </a:effectLst>
              <a:latin typeface="Arial Black" panose="020B0A04020102020204" pitchFamily="34" charset="0"/>
            </a:endParaRPr>
          </a:p>
        </p:txBody>
      </p:sp>
    </p:spTree>
    <p:extLst>
      <p:ext uri="{BB962C8B-B14F-4D97-AF65-F5344CB8AC3E}">
        <p14:creationId xmlns:p14="http://schemas.microsoft.com/office/powerpoint/2010/main" val="135488418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082"/>
          <a:stretch/>
        </p:blipFill>
        <p:spPr bwMode="auto">
          <a:xfrm>
            <a:off x="-30270" y="-20682"/>
            <a:ext cx="9174270" cy="6878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246763" y="3974"/>
            <a:ext cx="8645717" cy="2123658"/>
          </a:xfrm>
          <a:prstGeom prst="rect">
            <a:avLst/>
          </a:prstGeom>
        </p:spPr>
        <p:txBody>
          <a:bodyPr wrap="square">
            <a:spAutoFit/>
          </a:bodyPr>
          <a:lstStyle/>
          <a:p>
            <a:pPr algn="ctr"/>
            <a:r>
              <a:rPr lang="en-US" sz="2800" b="1" spc="50" dirty="0" smtClean="0">
                <a:ln w="11430"/>
                <a:effectLst>
                  <a:glow rad="228600">
                    <a:srgbClr val="9BBB59">
                      <a:satMod val="175000"/>
                      <a:alpha val="40000"/>
                    </a:srgbClr>
                  </a:glow>
                  <a:outerShdw blurRad="76200" dist="50800" dir="5400000" algn="tl" rotWithShape="0">
                    <a:srgbClr val="000000">
                      <a:alpha val="65000"/>
                    </a:srgbClr>
                  </a:outerShdw>
                </a:effectLst>
                <a:latin typeface="Arial Black" panose="020B0A04020102020204" pitchFamily="34" charset="0"/>
              </a:rPr>
              <a:t>“In </a:t>
            </a:r>
            <a:r>
              <a:rPr lang="en-US" sz="2800" b="1" spc="50" dirty="0">
                <a:ln w="11430"/>
                <a:effectLst>
                  <a:glow rad="228600">
                    <a:srgbClr val="9BBB59">
                      <a:satMod val="175000"/>
                      <a:alpha val="40000"/>
                    </a:srgbClr>
                  </a:glow>
                  <a:outerShdw blurRad="76200" dist="50800" dir="5400000" algn="tl" rotWithShape="0">
                    <a:srgbClr val="000000">
                      <a:alpha val="65000"/>
                    </a:srgbClr>
                  </a:outerShdw>
                </a:effectLst>
                <a:latin typeface="Arial Black" panose="020B0A04020102020204" pitchFamily="34" charset="0"/>
              </a:rPr>
              <a:t>the attic of every grownups head joyful memories of youth are safely tucked away waiting to be rediscovered. </a:t>
            </a:r>
            <a:endParaRPr lang="en-US" sz="2800" b="1" spc="50" dirty="0" smtClean="0">
              <a:ln w="11430"/>
              <a:effectLst>
                <a:glow rad="228600">
                  <a:srgbClr val="9BBB59">
                    <a:satMod val="175000"/>
                    <a:alpha val="40000"/>
                  </a:srgbClr>
                </a:glow>
                <a:outerShdw blurRad="76200" dist="50800" dir="5400000" algn="tl" rotWithShape="0">
                  <a:srgbClr val="000000">
                    <a:alpha val="65000"/>
                  </a:srgbClr>
                </a:outerShdw>
              </a:effectLst>
              <a:latin typeface="Arial Black" panose="020B0A04020102020204" pitchFamily="34" charset="0"/>
            </a:endParaRPr>
          </a:p>
          <a:p>
            <a:pPr algn="ctr"/>
            <a:r>
              <a:rPr lang="en-US" sz="2800" b="1" spc="50" dirty="0" smtClean="0">
                <a:ln w="11430"/>
                <a:effectLst>
                  <a:glow rad="228600">
                    <a:srgbClr val="9BBB59">
                      <a:satMod val="175000"/>
                      <a:alpha val="40000"/>
                    </a:srgbClr>
                  </a:glow>
                  <a:outerShdw blurRad="76200" dist="50800" dir="5400000" algn="tl" rotWithShape="0">
                    <a:srgbClr val="000000">
                      <a:alpha val="65000"/>
                    </a:srgbClr>
                  </a:outerShdw>
                </a:effectLst>
                <a:latin typeface="Arial Black" panose="020B0A04020102020204" pitchFamily="34" charset="0"/>
              </a:rPr>
              <a:t>My </a:t>
            </a:r>
            <a:r>
              <a:rPr lang="en-US" sz="2800" b="1" spc="50" dirty="0">
                <a:ln w="11430"/>
                <a:effectLst>
                  <a:glow rad="228600">
                    <a:srgbClr val="9BBB59">
                      <a:satMod val="175000"/>
                      <a:alpha val="40000"/>
                    </a:srgbClr>
                  </a:glow>
                  <a:outerShdw blurRad="76200" dist="50800" dir="5400000" algn="tl" rotWithShape="0">
                    <a:srgbClr val="000000">
                      <a:alpha val="65000"/>
                    </a:srgbClr>
                  </a:outerShdw>
                </a:effectLst>
                <a:latin typeface="Arial Black" panose="020B0A04020102020204" pitchFamily="34" charset="0"/>
              </a:rPr>
              <a:t>art attempts to light the way</a:t>
            </a:r>
            <a:r>
              <a:rPr lang="en-US" sz="2800" b="1" spc="50" dirty="0" smtClean="0">
                <a:ln w="11430"/>
                <a:effectLst>
                  <a:glow rad="228600">
                    <a:srgbClr val="9BBB59">
                      <a:satMod val="175000"/>
                      <a:alpha val="40000"/>
                    </a:srgbClr>
                  </a:glow>
                  <a:outerShdw blurRad="76200" dist="50800" dir="5400000" algn="tl" rotWithShape="0">
                    <a:srgbClr val="000000">
                      <a:alpha val="65000"/>
                    </a:srgbClr>
                  </a:outerShdw>
                </a:effectLst>
                <a:latin typeface="Arial Black" panose="020B0A04020102020204" pitchFamily="34" charset="0"/>
              </a:rPr>
              <a:t>.“</a:t>
            </a:r>
          </a:p>
          <a:p>
            <a:pPr algn="r"/>
            <a:r>
              <a:rPr lang="en-US" b="1" i="1" spc="50" dirty="0">
                <a:ln w="11430"/>
                <a:effectLst>
                  <a:glow rad="228600">
                    <a:srgbClr val="9BBB59">
                      <a:satMod val="175000"/>
                      <a:alpha val="40000"/>
                    </a:srgbClr>
                  </a:glow>
                  <a:outerShdw blurRad="76200" dist="50800" dir="5400000" algn="tl" rotWithShape="0">
                    <a:srgbClr val="000000">
                      <a:alpha val="65000"/>
                    </a:srgbClr>
                  </a:outerShdw>
                </a:effectLst>
                <a:latin typeface="Arial Black" panose="020B0A04020102020204" pitchFamily="34" charset="0"/>
              </a:rPr>
              <a:t>Catherine Simpson</a:t>
            </a:r>
          </a:p>
        </p:txBody>
      </p:sp>
    </p:spTree>
    <p:extLst>
      <p:ext uri="{BB962C8B-B14F-4D97-AF65-F5344CB8AC3E}">
        <p14:creationId xmlns:p14="http://schemas.microsoft.com/office/powerpoint/2010/main" val="22092573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977" b="4093"/>
          <a:stretch/>
        </p:blipFill>
        <p:spPr bwMode="auto">
          <a:xfrm>
            <a:off x="0" y="-315416"/>
            <a:ext cx="9144000" cy="7439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5868144" y="1382125"/>
            <a:ext cx="3057929" cy="5016758"/>
          </a:xfrm>
          <a:prstGeom prst="rect">
            <a:avLst/>
          </a:prstGeom>
        </p:spPr>
        <p:txBody>
          <a:bodyPr wrap="square">
            <a:spAutoFit/>
          </a:bodyPr>
          <a:lstStyle/>
          <a:p>
            <a:pPr algn="r"/>
            <a:r>
              <a:rPr lang="en-US" sz="2000" b="1" spc="50" dirty="0">
                <a:ln w="11430"/>
                <a:effectLst>
                  <a:glow rad="228600">
                    <a:srgbClr val="9BBB59">
                      <a:satMod val="175000"/>
                      <a:alpha val="40000"/>
                    </a:srgbClr>
                  </a:glow>
                  <a:outerShdw blurRad="76200" dist="50800" dir="5400000" algn="tl" rotWithShape="0">
                    <a:srgbClr val="000000">
                      <a:alpha val="65000"/>
                    </a:srgbClr>
                  </a:outerShdw>
                </a:effectLst>
                <a:latin typeface="Arial Black" panose="020B0A04020102020204" pitchFamily="34" charset="0"/>
              </a:rPr>
              <a:t>Catherine Simpson's </a:t>
            </a:r>
            <a:endParaRPr lang="en-US" sz="2000" b="1" spc="50" dirty="0" smtClean="0">
              <a:ln w="11430"/>
              <a:effectLst>
                <a:glow rad="228600">
                  <a:srgbClr val="9BBB59">
                    <a:satMod val="175000"/>
                    <a:alpha val="40000"/>
                  </a:srgbClr>
                </a:glow>
                <a:outerShdw blurRad="76200" dist="50800" dir="5400000" algn="tl" rotWithShape="0">
                  <a:srgbClr val="000000">
                    <a:alpha val="65000"/>
                  </a:srgbClr>
                </a:outerShdw>
              </a:effectLst>
              <a:latin typeface="Arial Black" panose="020B0A04020102020204" pitchFamily="34" charset="0"/>
            </a:endParaRPr>
          </a:p>
          <a:p>
            <a:pPr algn="r"/>
            <a:r>
              <a:rPr lang="en-US" sz="2000" b="1" spc="50" dirty="0" smtClean="0">
                <a:ln w="11430"/>
                <a:effectLst>
                  <a:glow rad="228600">
                    <a:srgbClr val="9BBB59">
                      <a:satMod val="175000"/>
                      <a:alpha val="40000"/>
                    </a:srgbClr>
                  </a:glow>
                  <a:outerShdw blurRad="76200" dist="50800" dir="5400000" algn="tl" rotWithShape="0">
                    <a:srgbClr val="000000">
                      <a:alpha val="65000"/>
                    </a:srgbClr>
                  </a:outerShdw>
                </a:effectLst>
                <a:latin typeface="Arial Black" panose="020B0A04020102020204" pitchFamily="34" charset="0"/>
              </a:rPr>
              <a:t>Forever Young</a:t>
            </a:r>
            <a:r>
              <a:rPr lang="en-US" sz="2000" b="1" spc="50" dirty="0">
                <a:ln w="11430"/>
                <a:effectLst>
                  <a:glow rad="228600">
                    <a:srgbClr val="9BBB59">
                      <a:satMod val="175000"/>
                      <a:alpha val="40000"/>
                    </a:srgbClr>
                  </a:glow>
                  <a:outerShdw blurRad="76200" dist="50800" dir="5400000" algn="tl" rotWithShape="0">
                    <a:srgbClr val="000000">
                      <a:alpha val="65000"/>
                    </a:srgbClr>
                  </a:outerShdw>
                </a:effectLst>
                <a:latin typeface="Arial Black" panose="020B0A04020102020204" pitchFamily="34" charset="0"/>
              </a:rPr>
              <a:t> </a:t>
            </a:r>
            <a:endParaRPr lang="en-US" sz="2000" b="1" spc="50" dirty="0" smtClean="0">
              <a:ln w="11430"/>
              <a:effectLst>
                <a:glow rad="228600">
                  <a:srgbClr val="9BBB59">
                    <a:satMod val="175000"/>
                    <a:alpha val="40000"/>
                  </a:srgbClr>
                </a:glow>
                <a:outerShdw blurRad="76200" dist="50800" dir="5400000" algn="tl" rotWithShape="0">
                  <a:srgbClr val="000000">
                    <a:alpha val="65000"/>
                  </a:srgbClr>
                </a:outerShdw>
              </a:effectLst>
              <a:latin typeface="Arial Black" panose="020B0A04020102020204" pitchFamily="34" charset="0"/>
            </a:endParaRPr>
          </a:p>
          <a:p>
            <a:pPr algn="r"/>
            <a:r>
              <a:rPr lang="en-US" sz="2000" b="1" spc="50" dirty="0" smtClean="0">
                <a:ln w="11430"/>
                <a:effectLst>
                  <a:glow rad="228600">
                    <a:srgbClr val="9BBB59">
                      <a:satMod val="175000"/>
                      <a:alpha val="40000"/>
                    </a:srgbClr>
                  </a:glow>
                  <a:outerShdw blurRad="76200" dist="50800" dir="5400000" algn="tl" rotWithShape="0">
                    <a:srgbClr val="000000">
                      <a:alpha val="65000"/>
                    </a:srgbClr>
                  </a:outerShdw>
                </a:effectLst>
                <a:latin typeface="Arial Black" panose="020B0A04020102020204" pitchFamily="34" charset="0"/>
              </a:rPr>
              <a:t> </a:t>
            </a:r>
            <a:r>
              <a:rPr lang="en-US" sz="2000" b="1" spc="50" dirty="0">
                <a:ln w="11430"/>
                <a:effectLst>
                  <a:glow rad="228600">
                    <a:srgbClr val="9BBB59">
                      <a:satMod val="175000"/>
                      <a:alpha val="40000"/>
                    </a:srgbClr>
                  </a:glow>
                  <a:outerShdw blurRad="76200" dist="50800" dir="5400000" algn="tl" rotWithShape="0">
                    <a:srgbClr val="000000">
                      <a:alpha val="65000"/>
                    </a:srgbClr>
                  </a:outerShdw>
                </a:effectLst>
                <a:latin typeface="Arial Black" panose="020B0A04020102020204" pitchFamily="34" charset="0"/>
              </a:rPr>
              <a:t>painting feature garden-inspired settings and lovable children that will carry you back to the simplicity of childhood all year long. They provide plenty of happy childhood moments and make us stay young forever.</a:t>
            </a:r>
            <a:endParaRPr lang="ru-RU" sz="2000" dirty="0"/>
          </a:p>
        </p:txBody>
      </p:sp>
    </p:spTree>
    <p:extLst>
      <p:ext uri="{BB962C8B-B14F-4D97-AF65-F5344CB8AC3E}">
        <p14:creationId xmlns:p14="http://schemas.microsoft.com/office/powerpoint/2010/main" val="12003571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2.bp.blogspot.com/_ggWYpkMeZWw/SMRT1coWoxI/AAAAAAAAAfk/p8v3jNMN1ng/S800/bemvindo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340768"/>
            <a:ext cx="4302610" cy="52565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82359" y="232772"/>
            <a:ext cx="3905428" cy="5816977"/>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Rockwell Extra Bold" panose="02060903040505020403" pitchFamily="18" charset="0"/>
              </a:rPr>
              <a:t>The End</a:t>
            </a:r>
          </a:p>
          <a:p>
            <a:endParaRPr lang="en-US" sz="5400" b="1" spc="50" dirty="0" smtClean="0">
              <a:ln w="11430"/>
              <a:solidFill>
                <a:srgbClr val="0000FF"/>
              </a:solidFill>
              <a:effectLst>
                <a:outerShdw blurRad="76200" dist="50800" dir="5400000" algn="tl" rotWithShape="0">
                  <a:srgbClr val="000000">
                    <a:alpha val="65000"/>
                  </a:srgbClr>
                </a:outerShdw>
              </a:effectLst>
              <a:latin typeface="Brush Script MT" panose="03060802040406070304" pitchFamily="66" charset="0"/>
            </a:endParaRPr>
          </a:p>
          <a:p>
            <a:endParaRPr lang="en-US" sz="5400" b="1" spc="50" dirty="0">
              <a:ln w="11430"/>
              <a:solidFill>
                <a:srgbClr val="0000FF"/>
              </a:solidFill>
              <a:effectLst>
                <a:outerShdw blurRad="76200" dist="50800" dir="5400000" algn="tl" rotWithShape="0">
                  <a:srgbClr val="000000">
                    <a:alpha val="65000"/>
                  </a:srgbClr>
                </a:outerShdw>
              </a:effectLst>
              <a:latin typeface="Brush Script MT" panose="03060802040406070304" pitchFamily="66" charset="0"/>
            </a:endParaRPr>
          </a:p>
          <a:p>
            <a:endParaRPr lang="en-US" sz="5400" b="1" spc="50" dirty="0" smtClean="0">
              <a:ln w="11430"/>
              <a:solidFill>
                <a:srgbClr val="0000FF"/>
              </a:solidFill>
              <a:effectLst>
                <a:outerShdw blurRad="76200" dist="50800" dir="5400000" algn="tl" rotWithShape="0">
                  <a:srgbClr val="000000">
                    <a:alpha val="65000"/>
                  </a:srgbClr>
                </a:outerShdw>
              </a:effectLst>
              <a:latin typeface="Brush Script MT" panose="03060802040406070304" pitchFamily="66" charset="0"/>
            </a:endParaRPr>
          </a:p>
          <a:p>
            <a:endParaRPr lang="en-US" sz="5400" b="1" spc="50" dirty="0">
              <a:ln w="11430"/>
              <a:solidFill>
                <a:srgbClr val="0000FF"/>
              </a:solidFill>
              <a:effectLst>
                <a:outerShdw blurRad="76200" dist="50800" dir="5400000" algn="tl" rotWithShape="0">
                  <a:srgbClr val="000000">
                    <a:alpha val="65000"/>
                  </a:srgbClr>
                </a:outerShdw>
              </a:effectLst>
              <a:latin typeface="Brush Script MT" panose="03060802040406070304" pitchFamily="66" charset="0"/>
            </a:endParaRPr>
          </a:p>
          <a:p>
            <a:endParaRPr lang="en-US" sz="5400" b="1" spc="50" dirty="0" smtClean="0">
              <a:ln w="11430"/>
              <a:solidFill>
                <a:srgbClr val="0000FF"/>
              </a:solidFill>
              <a:effectLst>
                <a:outerShdw blurRad="76200" dist="50800" dir="5400000" algn="tl" rotWithShape="0">
                  <a:srgbClr val="000000">
                    <a:alpha val="65000"/>
                  </a:srgbClr>
                </a:outerShdw>
              </a:effectLst>
              <a:latin typeface="Brush Script MT" panose="03060802040406070304" pitchFamily="66" charset="0"/>
            </a:endParaRPr>
          </a:p>
          <a:p>
            <a:r>
              <a:rPr lang="en-US" sz="5400" b="1" spc="50" dirty="0" smtClean="0">
                <a:ln w="11430"/>
                <a:solidFill>
                  <a:schemeClr val="tx2">
                    <a:lumMod val="60000"/>
                    <a:lumOff val="40000"/>
                  </a:schemeClr>
                </a:solidFill>
                <a:effectLst>
                  <a:outerShdw blurRad="76200" dist="50800" dir="5400000" algn="tl" rotWithShape="0">
                    <a:srgbClr val="000000">
                      <a:alpha val="65000"/>
                    </a:srgbClr>
                  </a:outerShdw>
                </a:effectLst>
                <a:latin typeface="Brush Script MT" panose="03060802040406070304" pitchFamily="66" charset="0"/>
              </a:rPr>
              <a:t>You are always </a:t>
            </a:r>
            <a:endParaRPr lang="ru-RU" sz="5400" b="1" spc="50" dirty="0">
              <a:ln w="11430"/>
              <a:solidFill>
                <a:schemeClr val="tx2">
                  <a:lumMod val="60000"/>
                  <a:lumOff val="40000"/>
                </a:schemeClr>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99614675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1556792"/>
            <a:ext cx="7992888" cy="1200329"/>
          </a:xfrm>
          <a:prstGeom prst="rect">
            <a:avLst/>
          </a:prstGeom>
        </p:spPr>
        <p:txBody>
          <a:bodyPr wrap="square">
            <a:spAutoFit/>
          </a:bodyPr>
          <a:lstStyle/>
          <a:p>
            <a:r>
              <a:rPr lang="en-US" dirty="0">
                <a:hlinkClick r:id="rId2"/>
              </a:rPr>
              <a:t>http://catherinesimpson.com/index.php/about-catherine</a:t>
            </a:r>
            <a:r>
              <a:rPr lang="en-US" dirty="0" smtClean="0">
                <a:hlinkClick r:id="rId2"/>
              </a:rPr>
              <a:t>/</a:t>
            </a:r>
            <a:endParaRPr lang="ru-RU" dirty="0" smtClean="0"/>
          </a:p>
          <a:p>
            <a:r>
              <a:rPr lang="en-US" dirty="0">
                <a:hlinkClick r:id="rId3"/>
              </a:rPr>
              <a:t>http://</a:t>
            </a:r>
            <a:r>
              <a:rPr lang="en-US" dirty="0" smtClean="0">
                <a:hlinkClick r:id="rId3"/>
              </a:rPr>
              <a:t>catherinesimpson.com/index.php/gallery?ccm_paging_p_b15=1</a:t>
            </a:r>
            <a:endParaRPr lang="ru-RU" dirty="0" smtClean="0"/>
          </a:p>
          <a:p>
            <a:endParaRPr lang="ru-RU" dirty="0" smtClean="0"/>
          </a:p>
          <a:p>
            <a:endParaRPr lang="ru-RU" dirty="0"/>
          </a:p>
        </p:txBody>
      </p:sp>
      <p:sp>
        <p:nvSpPr>
          <p:cNvPr id="3" name="TextBox 2"/>
          <p:cNvSpPr txBox="1"/>
          <p:nvPr/>
        </p:nvSpPr>
        <p:spPr>
          <a:xfrm>
            <a:off x="755576" y="692696"/>
            <a:ext cx="824072" cy="369332"/>
          </a:xfrm>
          <a:prstGeom prst="rect">
            <a:avLst/>
          </a:prstGeom>
          <a:noFill/>
        </p:spPr>
        <p:txBody>
          <a:bodyPr wrap="none" rtlCol="0">
            <a:spAutoFit/>
          </a:bodyPr>
          <a:lstStyle/>
          <a:p>
            <a:r>
              <a:rPr lang="en-US" dirty="0" smtClean="0"/>
              <a:t>Source</a:t>
            </a:r>
            <a:endParaRPr lang="ru-RU" dirty="0"/>
          </a:p>
        </p:txBody>
      </p:sp>
    </p:spTree>
    <p:extLst>
      <p:ext uri="{BB962C8B-B14F-4D97-AF65-F5344CB8AC3E}">
        <p14:creationId xmlns:p14="http://schemas.microsoft.com/office/powerpoint/2010/main" val="73889766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854"/>
          <a:stretch/>
        </p:blipFill>
        <p:spPr bwMode="auto">
          <a:xfrm>
            <a:off x="-218" y="0"/>
            <a:ext cx="9144218" cy="6899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211161" y="1844824"/>
            <a:ext cx="3960440" cy="489364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a:ln w="11430"/>
                <a:effectLst>
                  <a:glow rad="228600">
                    <a:schemeClr val="accent3">
                      <a:satMod val="175000"/>
                      <a:alpha val="40000"/>
                    </a:schemeClr>
                  </a:glow>
                  <a:outerShdw blurRad="76200" dist="50800" dir="5400000" algn="tl" rotWithShape="0">
                    <a:srgbClr val="000000">
                      <a:alpha val="65000"/>
                    </a:srgbClr>
                  </a:outerShdw>
                </a:effectLst>
                <a:latin typeface="Arial Black" panose="020B0A04020102020204" pitchFamily="34" charset="0"/>
              </a:rPr>
              <a:t>Catherine Simpson</a:t>
            </a:r>
          </a:p>
          <a:p>
            <a:r>
              <a:rPr lang="en-US" sz="2400" b="1" spc="50" dirty="0" smtClean="0">
                <a:ln w="11430"/>
                <a:effectLst>
                  <a:glow rad="228600">
                    <a:schemeClr val="accent3">
                      <a:satMod val="175000"/>
                      <a:alpha val="40000"/>
                    </a:schemeClr>
                  </a:glow>
                  <a:outerShdw blurRad="76200" dist="50800" dir="5400000" algn="tl" rotWithShape="0">
                    <a:srgbClr val="000000">
                      <a:alpha val="65000"/>
                    </a:srgbClr>
                  </a:outerShdw>
                </a:effectLst>
                <a:latin typeface="Arial Black" panose="020B0A04020102020204" pitchFamily="34" charset="0"/>
              </a:rPr>
              <a:t>   </a:t>
            </a:r>
            <a:r>
              <a:rPr lang="en-US" sz="2400" b="1" spc="50" dirty="0" smtClean="0">
                <a:ln w="11430"/>
                <a:solidFill>
                  <a:srgbClr val="FF0000"/>
                </a:solidFill>
                <a:effectLst>
                  <a:glow rad="228600">
                    <a:schemeClr val="accent3">
                      <a:satMod val="175000"/>
                      <a:alpha val="40000"/>
                    </a:schemeClr>
                  </a:glow>
                  <a:outerShdw blurRad="76200" dist="50800" dir="5400000" algn="tl" rotWithShape="0">
                    <a:srgbClr val="000000">
                      <a:alpha val="65000"/>
                    </a:srgbClr>
                  </a:outerShdw>
                </a:effectLst>
                <a:latin typeface="Arial Black" panose="020B0A04020102020204" pitchFamily="34" charset="0"/>
              </a:rPr>
              <a:t>L</a:t>
            </a:r>
            <a:r>
              <a:rPr lang="en-US" sz="2400" b="1" spc="50" dirty="0" smtClean="0">
                <a:ln w="11430"/>
                <a:effectLst>
                  <a:glow rad="228600">
                    <a:schemeClr val="accent3">
                      <a:satMod val="175000"/>
                      <a:alpha val="40000"/>
                    </a:schemeClr>
                  </a:glow>
                  <a:outerShdw blurRad="76200" dist="50800" dir="5400000" algn="tl" rotWithShape="0">
                    <a:srgbClr val="000000">
                      <a:alpha val="65000"/>
                    </a:srgbClr>
                  </a:outerShdw>
                </a:effectLst>
                <a:latin typeface="Arial Black" panose="020B0A04020102020204" pitchFamily="34" charset="0"/>
              </a:rPr>
              <a:t>ives </a:t>
            </a:r>
            <a:r>
              <a:rPr lang="en-US" sz="2400" b="1" spc="50" dirty="0">
                <a:ln w="11430"/>
                <a:effectLst>
                  <a:glow rad="228600">
                    <a:schemeClr val="accent3">
                      <a:satMod val="175000"/>
                      <a:alpha val="40000"/>
                    </a:schemeClr>
                  </a:glow>
                  <a:outerShdw blurRad="76200" dist="50800" dir="5400000" algn="tl" rotWithShape="0">
                    <a:srgbClr val="000000">
                      <a:alpha val="65000"/>
                    </a:srgbClr>
                  </a:outerShdw>
                </a:effectLst>
                <a:latin typeface="Arial Black" panose="020B0A04020102020204" pitchFamily="34" charset="0"/>
              </a:rPr>
              <a:t>in London, </a:t>
            </a:r>
            <a:r>
              <a:rPr lang="en-US" sz="2400" b="1" spc="50" dirty="0" smtClean="0">
                <a:ln w="11430"/>
                <a:effectLst>
                  <a:glow rad="228600">
                    <a:schemeClr val="accent3">
                      <a:satMod val="175000"/>
                      <a:alpha val="40000"/>
                    </a:schemeClr>
                  </a:glow>
                  <a:outerShdw blurRad="76200" dist="50800" dir="5400000" algn="tl" rotWithShape="0">
                    <a:srgbClr val="000000">
                      <a:alpha val="65000"/>
                    </a:srgbClr>
                  </a:outerShdw>
                </a:effectLst>
                <a:latin typeface="Arial Black" panose="020B0A04020102020204" pitchFamily="34" charset="0"/>
              </a:rPr>
              <a:t>Ontario, Canada</a:t>
            </a:r>
            <a:endParaRPr lang="en-US" sz="2400" b="1" spc="50" dirty="0">
              <a:ln w="11430"/>
              <a:effectLst>
                <a:glow rad="228600">
                  <a:schemeClr val="accent3">
                    <a:satMod val="175000"/>
                    <a:alpha val="40000"/>
                  </a:schemeClr>
                </a:glow>
                <a:outerShdw blurRad="76200" dist="50800" dir="5400000" algn="tl" rotWithShape="0">
                  <a:srgbClr val="000000">
                    <a:alpha val="65000"/>
                  </a:srgbClr>
                </a:outerShdw>
              </a:effectLst>
              <a:latin typeface="Arial Black" panose="020B0A04020102020204" pitchFamily="34" charset="0"/>
            </a:endParaRPr>
          </a:p>
          <a:p>
            <a:r>
              <a:rPr lang="en-US" sz="2400" b="1" spc="50" dirty="0" smtClean="0">
                <a:ln w="11430"/>
                <a:effectLst>
                  <a:glow rad="228600">
                    <a:schemeClr val="accent3">
                      <a:satMod val="175000"/>
                      <a:alpha val="40000"/>
                    </a:schemeClr>
                  </a:glow>
                  <a:outerShdw blurRad="76200" dist="50800" dir="5400000" algn="tl" rotWithShape="0">
                    <a:srgbClr val="000000">
                      <a:alpha val="65000"/>
                    </a:srgbClr>
                  </a:outerShdw>
                </a:effectLst>
                <a:latin typeface="Arial Black" panose="020B0A04020102020204" pitchFamily="34" charset="0"/>
              </a:rPr>
              <a:t>   </a:t>
            </a:r>
            <a:r>
              <a:rPr lang="en-US" sz="2400" b="1" spc="50" dirty="0" smtClean="0">
                <a:ln w="11430"/>
                <a:solidFill>
                  <a:srgbClr val="FF0000"/>
                </a:solidFill>
                <a:effectLst>
                  <a:glow rad="228600">
                    <a:schemeClr val="accent3">
                      <a:satMod val="175000"/>
                      <a:alpha val="40000"/>
                    </a:schemeClr>
                  </a:glow>
                  <a:outerShdw blurRad="76200" dist="50800" dir="5400000" algn="tl" rotWithShape="0">
                    <a:srgbClr val="000000">
                      <a:alpha val="65000"/>
                    </a:srgbClr>
                  </a:outerShdw>
                </a:effectLst>
                <a:latin typeface="Arial Black" panose="020B0A04020102020204" pitchFamily="34" charset="0"/>
              </a:rPr>
              <a:t>P</a:t>
            </a:r>
            <a:r>
              <a:rPr lang="en-US" sz="2400" b="1" spc="50" dirty="0" smtClean="0">
                <a:ln w="11430"/>
                <a:effectLst>
                  <a:glow rad="228600">
                    <a:schemeClr val="accent3">
                      <a:satMod val="175000"/>
                      <a:alpha val="40000"/>
                    </a:schemeClr>
                  </a:glow>
                  <a:outerShdw blurRad="76200" dist="50800" dir="5400000" algn="tl" rotWithShape="0">
                    <a:srgbClr val="000000">
                      <a:alpha val="65000"/>
                    </a:srgbClr>
                  </a:outerShdw>
                </a:effectLst>
                <a:latin typeface="Arial Black" panose="020B0A04020102020204" pitchFamily="34" charset="0"/>
              </a:rPr>
              <a:t>ine </a:t>
            </a:r>
            <a:r>
              <a:rPr lang="en-US" sz="2400" b="1" spc="50" dirty="0">
                <a:ln w="11430"/>
                <a:effectLst>
                  <a:glow rad="228600">
                    <a:schemeClr val="accent3">
                      <a:satMod val="175000"/>
                      <a:alpha val="40000"/>
                    </a:schemeClr>
                  </a:glow>
                  <a:outerShdw blurRad="76200" dist="50800" dir="5400000" algn="tl" rotWithShape="0">
                    <a:srgbClr val="000000">
                      <a:alpha val="65000"/>
                    </a:srgbClr>
                  </a:outerShdw>
                </a:effectLst>
                <a:latin typeface="Arial Black" panose="020B0A04020102020204" pitchFamily="34" charset="0"/>
              </a:rPr>
              <a:t>Ridge Art has been producing her calendar since 1995</a:t>
            </a:r>
          </a:p>
          <a:p>
            <a:r>
              <a:rPr lang="en-US" sz="2400" b="1" spc="50" dirty="0" smtClean="0">
                <a:ln w="11430"/>
                <a:effectLst>
                  <a:glow rad="228600">
                    <a:schemeClr val="accent3">
                      <a:satMod val="175000"/>
                      <a:alpha val="40000"/>
                    </a:schemeClr>
                  </a:glow>
                  <a:outerShdw blurRad="76200" dist="50800" dir="5400000" algn="tl" rotWithShape="0">
                    <a:srgbClr val="000000">
                      <a:alpha val="65000"/>
                    </a:srgbClr>
                  </a:outerShdw>
                </a:effectLst>
                <a:latin typeface="Arial Black" panose="020B0A04020102020204" pitchFamily="34" charset="0"/>
              </a:rPr>
              <a:t>   </a:t>
            </a:r>
            <a:r>
              <a:rPr lang="en-US" sz="2400" b="1" spc="50" dirty="0" smtClean="0">
                <a:ln w="11430"/>
                <a:solidFill>
                  <a:srgbClr val="FF0000"/>
                </a:solidFill>
                <a:effectLst>
                  <a:glow rad="228600">
                    <a:schemeClr val="accent3">
                      <a:satMod val="175000"/>
                      <a:alpha val="40000"/>
                    </a:schemeClr>
                  </a:glow>
                  <a:outerShdw blurRad="76200" dist="50800" dir="5400000" algn="tl" rotWithShape="0">
                    <a:srgbClr val="000000">
                      <a:alpha val="65000"/>
                    </a:srgbClr>
                  </a:outerShdw>
                </a:effectLst>
                <a:latin typeface="Arial Black" panose="020B0A04020102020204" pitchFamily="34" charset="0"/>
              </a:rPr>
              <a:t>A</a:t>
            </a:r>
            <a:r>
              <a:rPr lang="en-US" sz="2400" b="1" spc="50" dirty="0" smtClean="0">
                <a:ln w="11430"/>
                <a:effectLst>
                  <a:glow rad="228600">
                    <a:schemeClr val="accent3">
                      <a:satMod val="175000"/>
                      <a:alpha val="40000"/>
                    </a:schemeClr>
                  </a:glow>
                  <a:outerShdw blurRad="76200" dist="50800" dir="5400000" algn="tl" rotWithShape="0">
                    <a:srgbClr val="000000">
                      <a:alpha val="65000"/>
                    </a:srgbClr>
                  </a:outerShdw>
                </a:effectLst>
                <a:latin typeface="Arial Black" panose="020B0A04020102020204" pitchFamily="34" charset="0"/>
              </a:rPr>
              <a:t> </a:t>
            </a:r>
            <a:r>
              <a:rPr lang="en-US" sz="2400" b="1" spc="50" dirty="0">
                <a:ln w="11430"/>
                <a:effectLst>
                  <a:glow rad="228600">
                    <a:schemeClr val="accent3">
                      <a:satMod val="175000"/>
                      <a:alpha val="40000"/>
                    </a:schemeClr>
                  </a:glow>
                  <a:outerShdw blurRad="76200" dist="50800" dir="5400000" algn="tl" rotWithShape="0">
                    <a:srgbClr val="000000">
                      <a:alpha val="65000"/>
                    </a:srgbClr>
                  </a:outerShdw>
                </a:effectLst>
                <a:latin typeface="Arial Black" panose="020B0A04020102020204" pitchFamily="34" charset="0"/>
              </a:rPr>
              <a:t>storyteller with children in the lead roles </a:t>
            </a:r>
          </a:p>
          <a:p>
            <a:r>
              <a:rPr lang="en-US" sz="2400" b="1" spc="50" dirty="0" smtClean="0">
                <a:ln w="11430"/>
                <a:effectLst>
                  <a:glow rad="228600">
                    <a:schemeClr val="accent3">
                      <a:satMod val="175000"/>
                      <a:alpha val="40000"/>
                    </a:schemeClr>
                  </a:glow>
                  <a:outerShdw blurRad="76200" dist="50800" dir="5400000" algn="tl" rotWithShape="0">
                    <a:srgbClr val="000000">
                      <a:alpha val="65000"/>
                    </a:srgbClr>
                  </a:outerShdw>
                </a:effectLst>
                <a:latin typeface="Arial Black" panose="020B0A04020102020204" pitchFamily="34" charset="0"/>
              </a:rPr>
              <a:t>   </a:t>
            </a:r>
            <a:r>
              <a:rPr lang="en-US" sz="2400" b="1" spc="50" dirty="0" smtClean="0">
                <a:ln w="11430"/>
                <a:solidFill>
                  <a:srgbClr val="FF0000"/>
                </a:solidFill>
                <a:effectLst>
                  <a:glow rad="228600">
                    <a:schemeClr val="accent3">
                      <a:satMod val="175000"/>
                      <a:alpha val="40000"/>
                    </a:schemeClr>
                  </a:glow>
                  <a:outerShdw blurRad="76200" dist="50800" dir="5400000" algn="tl" rotWithShape="0">
                    <a:srgbClr val="000000">
                      <a:alpha val="65000"/>
                    </a:srgbClr>
                  </a:outerShdw>
                </a:effectLst>
                <a:latin typeface="Arial Black" panose="020B0A04020102020204" pitchFamily="34" charset="0"/>
              </a:rPr>
              <a:t>S</a:t>
            </a:r>
            <a:r>
              <a:rPr lang="en-US" sz="2400" b="1" spc="50" dirty="0" smtClean="0">
                <a:ln w="11430"/>
                <a:effectLst>
                  <a:glow rad="228600">
                    <a:schemeClr val="accent3">
                      <a:satMod val="175000"/>
                      <a:alpha val="40000"/>
                    </a:schemeClr>
                  </a:glow>
                  <a:outerShdw blurRad="76200" dist="50800" dir="5400000" algn="tl" rotWithShape="0">
                    <a:srgbClr val="000000">
                      <a:alpha val="65000"/>
                    </a:srgbClr>
                  </a:outerShdw>
                </a:effectLst>
                <a:latin typeface="Arial Black" panose="020B0A04020102020204" pitchFamily="34" charset="0"/>
              </a:rPr>
              <a:t>elf-taught </a:t>
            </a:r>
            <a:r>
              <a:rPr lang="en-US" sz="2400" b="1" spc="50" dirty="0">
                <a:ln w="11430"/>
                <a:effectLst>
                  <a:glow rad="228600">
                    <a:schemeClr val="accent3">
                      <a:satMod val="175000"/>
                      <a:alpha val="40000"/>
                    </a:schemeClr>
                  </a:glow>
                  <a:outerShdw blurRad="76200" dist="50800" dir="5400000" algn="tl" rotWithShape="0">
                    <a:srgbClr val="000000">
                      <a:alpha val="65000"/>
                    </a:srgbClr>
                  </a:outerShdw>
                </a:effectLst>
                <a:latin typeface="Arial Black" panose="020B0A04020102020204" pitchFamily="34" charset="0"/>
              </a:rPr>
              <a:t>artist whose predominant medium </a:t>
            </a:r>
            <a:r>
              <a:rPr lang="en-US" sz="2400" b="1" spc="50">
                <a:ln w="11430"/>
                <a:effectLst>
                  <a:glow rad="228600">
                    <a:schemeClr val="accent3">
                      <a:satMod val="175000"/>
                      <a:alpha val="40000"/>
                    </a:schemeClr>
                  </a:glow>
                  <a:outerShdw blurRad="76200" dist="50800" dir="5400000" algn="tl" rotWithShape="0">
                    <a:srgbClr val="000000">
                      <a:alpha val="65000"/>
                    </a:srgbClr>
                  </a:outerShdw>
                </a:effectLst>
                <a:latin typeface="Arial Black" panose="020B0A04020102020204" pitchFamily="34" charset="0"/>
              </a:rPr>
              <a:t>is </a:t>
            </a:r>
            <a:r>
              <a:rPr lang="en-US" sz="2400" b="1" spc="50" smtClean="0">
                <a:ln w="11430"/>
                <a:effectLst>
                  <a:glow rad="228600">
                    <a:schemeClr val="accent3">
                      <a:satMod val="175000"/>
                      <a:alpha val="40000"/>
                    </a:schemeClr>
                  </a:glow>
                  <a:outerShdw blurRad="76200" dist="50800" dir="5400000" algn="tl" rotWithShape="0">
                    <a:srgbClr val="000000">
                      <a:alpha val="65000"/>
                    </a:srgbClr>
                  </a:outerShdw>
                </a:effectLst>
                <a:latin typeface="Arial Black" panose="020B0A04020102020204" pitchFamily="34" charset="0"/>
              </a:rPr>
              <a:t>watercolor</a:t>
            </a:r>
            <a:r>
              <a:rPr lang="en-US" sz="2400" b="1" spc="50" dirty="0" smtClean="0">
                <a:ln w="11430"/>
                <a:effectLst>
                  <a:glow rad="228600">
                    <a:schemeClr val="accent3">
                      <a:satMod val="175000"/>
                      <a:alpha val="40000"/>
                    </a:schemeClr>
                  </a:glow>
                  <a:outerShdw blurRad="76200" dist="50800" dir="5400000" algn="tl" rotWithShape="0">
                    <a:srgbClr val="000000">
                      <a:alpha val="65000"/>
                    </a:srgbClr>
                  </a:outerShdw>
                </a:effectLst>
                <a:latin typeface="Arial Black" panose="020B0A04020102020204" pitchFamily="34" charset="0"/>
              </a:rPr>
              <a:t>. </a:t>
            </a:r>
            <a:endParaRPr lang="en-US" sz="2400" b="1" spc="50" dirty="0">
              <a:ln w="11430"/>
              <a:effectLst>
                <a:glow rad="228600">
                  <a:schemeClr val="accent3">
                    <a:satMod val="175000"/>
                    <a:alpha val="40000"/>
                  </a:schemeClr>
                </a:glow>
                <a:outerShdw blurRad="76200" dist="50800" dir="5400000" algn="tl" rotWithShape="0">
                  <a:srgbClr val="000000">
                    <a:alpha val="65000"/>
                  </a:srgbClr>
                </a:outerShdw>
              </a:effectLst>
              <a:latin typeface="Arial Black" panose="020B0A04020102020204" pitchFamily="34" charset="0"/>
            </a:endParaRPr>
          </a:p>
        </p:txBody>
      </p:sp>
    </p:spTree>
    <p:extLst>
      <p:ext uri="{BB962C8B-B14F-4D97-AF65-F5344CB8AC3E}">
        <p14:creationId xmlns:p14="http://schemas.microsoft.com/office/powerpoint/2010/main" val="136550277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859"/>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6599185" y="612844"/>
            <a:ext cx="2411760" cy="563231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n-US" sz="2400" b="1" spc="50" dirty="0">
                <a:ln w="11430"/>
                <a:effectLst>
                  <a:glow rad="228600">
                    <a:schemeClr val="accent3">
                      <a:satMod val="175000"/>
                      <a:alpha val="40000"/>
                    </a:schemeClr>
                  </a:glow>
                  <a:outerShdw blurRad="76200" dist="50800" dir="5400000" algn="tl" rotWithShape="0">
                    <a:srgbClr val="000000">
                      <a:alpha val="65000"/>
                    </a:srgbClr>
                  </a:outerShdw>
                </a:effectLst>
                <a:latin typeface="Arial Black" panose="020B0A04020102020204" pitchFamily="34" charset="0"/>
              </a:rPr>
              <a:t>Catherine Simpson is emerging as a storyteller with children in the lead roles. Her predominant medium is </a:t>
            </a:r>
            <a:r>
              <a:rPr lang="en-US" sz="2400" b="1" spc="50" dirty="0" err="1">
                <a:ln w="11430"/>
                <a:effectLst>
                  <a:glow rad="228600">
                    <a:schemeClr val="accent3">
                      <a:satMod val="175000"/>
                      <a:alpha val="40000"/>
                    </a:schemeClr>
                  </a:glow>
                  <a:outerShdw blurRad="76200" dist="50800" dir="5400000" algn="tl" rotWithShape="0">
                    <a:srgbClr val="000000">
                      <a:alpha val="65000"/>
                    </a:srgbClr>
                  </a:outerShdw>
                </a:effectLst>
                <a:latin typeface="Arial Black" panose="020B0A04020102020204" pitchFamily="34" charset="0"/>
              </a:rPr>
              <a:t>watercolour</a:t>
            </a:r>
            <a:r>
              <a:rPr lang="en-US" sz="2400" b="1" spc="50" dirty="0">
                <a:ln w="11430"/>
                <a:effectLst>
                  <a:glow rad="228600">
                    <a:schemeClr val="accent3">
                      <a:satMod val="175000"/>
                      <a:alpha val="40000"/>
                    </a:schemeClr>
                  </a:glow>
                  <a:outerShdw blurRad="76200" dist="50800" dir="5400000" algn="tl" rotWithShape="0">
                    <a:srgbClr val="000000">
                      <a:alpha val="65000"/>
                    </a:srgbClr>
                  </a:outerShdw>
                </a:effectLst>
                <a:latin typeface="Arial Black" panose="020B0A04020102020204" pitchFamily="34" charset="0"/>
              </a:rPr>
              <a:t> as well as silverpoint and pencil drawings.</a:t>
            </a:r>
            <a:endParaRPr lang="ru-RU" sz="2400" b="1" spc="50" dirty="0">
              <a:ln w="11430"/>
              <a:effectLst>
                <a:glow rad="228600">
                  <a:schemeClr val="accent3">
                    <a:satMod val="175000"/>
                    <a:alpha val="40000"/>
                  </a:schemeClr>
                </a:glow>
                <a:outerShdw blurRad="76200" dist="50800" dir="5400000" algn="tl" rotWithShape="0">
                  <a:srgbClr val="000000">
                    <a:alpha val="65000"/>
                  </a:srgbClr>
                </a:outerShdw>
              </a:effectLst>
              <a:latin typeface="Arial Black" panose="020B0A04020102020204" pitchFamily="34" charset="0"/>
            </a:endParaRPr>
          </a:p>
        </p:txBody>
      </p:sp>
    </p:spTree>
    <p:extLst>
      <p:ext uri="{BB962C8B-B14F-4D97-AF65-F5344CB8AC3E}">
        <p14:creationId xmlns:p14="http://schemas.microsoft.com/office/powerpoint/2010/main" val="282047119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258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86000" y="3105835"/>
            <a:ext cx="4572000" cy="646331"/>
          </a:xfrm>
          <a:prstGeom prst="rect">
            <a:avLst/>
          </a:prstGeom>
        </p:spPr>
        <p:txBody>
          <a:bodyPr>
            <a:spAutoFit/>
          </a:bodyPr>
          <a:lstStyle/>
          <a:p>
            <a:r>
              <a:rPr lang="en-US" dirty="0"/>
              <a:t>An appreciation for life's lighter side is easily ascertained when viewing her children studies.</a:t>
            </a:r>
            <a:endParaRPr lang="ru-RU" dirty="0"/>
          </a:p>
        </p:txBody>
      </p:sp>
      <p:sp>
        <p:nvSpPr>
          <p:cNvPr id="3" name="Прямоугольник 2"/>
          <p:cNvSpPr/>
          <p:nvPr/>
        </p:nvSpPr>
        <p:spPr>
          <a:xfrm>
            <a:off x="0" y="45713"/>
            <a:ext cx="4139952" cy="1938992"/>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400" b="1" dirty="0">
                <a:ln w="11430"/>
                <a:effectLst>
                  <a:glow rad="228600">
                    <a:schemeClr val="accent3">
                      <a:satMod val="175000"/>
                      <a:alpha val="40000"/>
                    </a:schemeClr>
                  </a:glow>
                  <a:outerShdw blurRad="80000" dist="40000" dir="5040000" algn="tl">
                    <a:srgbClr val="000000">
                      <a:alpha val="30000"/>
                    </a:srgbClr>
                  </a:outerShdw>
                </a:effectLst>
                <a:latin typeface="Arial Black" panose="020B0A04020102020204" pitchFamily="34" charset="0"/>
              </a:rPr>
              <a:t>An appreciation for life's lighter side is easily ascertained when viewing her children studies.</a:t>
            </a:r>
            <a:endParaRPr lang="ru-RU" b="1" dirty="0">
              <a:ln w="11430"/>
              <a:effectLst>
                <a:glow rad="228600">
                  <a:schemeClr val="accent3">
                    <a:satMod val="175000"/>
                    <a:alpha val="40000"/>
                  </a:schemeClr>
                </a:glow>
                <a:outerShdw blurRad="80000" dist="40000" dir="5040000" algn="tl">
                  <a:srgbClr val="000000">
                    <a:alpha val="30000"/>
                  </a:srgbClr>
                </a:outerShdw>
              </a:effectLst>
            </a:endParaRPr>
          </a:p>
        </p:txBody>
      </p:sp>
    </p:spTree>
    <p:extLst>
      <p:ext uri="{BB962C8B-B14F-4D97-AF65-F5344CB8AC3E}">
        <p14:creationId xmlns:p14="http://schemas.microsoft.com/office/powerpoint/2010/main" val="423999475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17" y="0"/>
            <a:ext cx="92401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611560" y="188640"/>
            <a:ext cx="8352928" cy="120032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400" b="1" dirty="0">
                <a:ln w="11430"/>
                <a:effectLst>
                  <a:outerShdw blurRad="80000" dist="40000" dir="5040000" algn="tl">
                    <a:srgbClr val="000000">
                      <a:alpha val="30000"/>
                    </a:srgbClr>
                  </a:outerShdw>
                </a:effectLst>
                <a:latin typeface="Arial Black" panose="020B0A04020102020204" pitchFamily="34" charset="0"/>
              </a:rPr>
              <a:t>It is with true feeling that Catherine portrays the simple message of the children </a:t>
            </a:r>
            <a:endParaRPr lang="ru-RU" sz="2400" b="1" dirty="0" smtClean="0">
              <a:ln w="11430"/>
              <a:effectLst>
                <a:outerShdw blurRad="80000" dist="40000" dir="5040000" algn="tl">
                  <a:srgbClr val="000000">
                    <a:alpha val="30000"/>
                  </a:srgbClr>
                </a:outerShdw>
              </a:effectLst>
              <a:latin typeface="Arial Black" panose="020B0A04020102020204" pitchFamily="34" charset="0"/>
            </a:endParaRPr>
          </a:p>
          <a:p>
            <a:pPr algn="ctr"/>
            <a:r>
              <a:rPr lang="en-US" sz="2400" b="1" dirty="0" smtClean="0">
                <a:ln w="11430"/>
                <a:effectLst>
                  <a:outerShdw blurRad="80000" dist="40000" dir="5040000" algn="tl">
                    <a:srgbClr val="000000">
                      <a:alpha val="30000"/>
                    </a:srgbClr>
                  </a:outerShdw>
                </a:effectLst>
                <a:latin typeface="Arial Black" panose="020B0A04020102020204" pitchFamily="34" charset="0"/>
              </a:rPr>
              <a:t>that </a:t>
            </a:r>
            <a:r>
              <a:rPr lang="en-US" sz="2400" b="1" dirty="0">
                <a:ln w="11430"/>
                <a:effectLst>
                  <a:outerShdw blurRad="80000" dist="40000" dir="5040000" algn="tl">
                    <a:srgbClr val="000000">
                      <a:alpha val="30000"/>
                    </a:srgbClr>
                  </a:outerShdw>
                </a:effectLst>
                <a:latin typeface="Arial Black" panose="020B0A04020102020204" pitchFamily="34" charset="0"/>
              </a:rPr>
              <a:t>are depicted in each composition.</a:t>
            </a:r>
            <a:endParaRPr lang="ru-RU" b="1" dirty="0">
              <a:ln w="11430"/>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401218502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321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4171" y="2492896"/>
            <a:ext cx="2520280" cy="4154984"/>
          </a:xfrm>
          <a:prstGeom prst="rect">
            <a:avLst/>
          </a:prstGeom>
        </p:spPr>
        <p:txBody>
          <a:bodyPr wrap="square">
            <a:spAutoFit/>
          </a:bodyPr>
          <a:lstStyle/>
          <a:p>
            <a:r>
              <a:rPr lang="en-US" sz="2400" b="1" spc="50" dirty="0">
                <a:ln w="11430"/>
                <a:effectLst>
                  <a:glow rad="228600">
                    <a:schemeClr val="accent3">
                      <a:satMod val="175000"/>
                      <a:alpha val="40000"/>
                    </a:schemeClr>
                  </a:glow>
                  <a:outerShdw blurRad="76200" dist="50800" dir="5400000" algn="tl" rotWithShape="0">
                    <a:srgbClr val="000000">
                      <a:alpha val="65000"/>
                    </a:srgbClr>
                  </a:outerShdw>
                </a:effectLst>
                <a:latin typeface="Arial Black" panose="020B0A04020102020204" pitchFamily="34" charset="0"/>
              </a:rPr>
              <a:t>Catherine was born in London, Ontario, Canada, where she produces her "Forever Young" series of paintings. </a:t>
            </a:r>
            <a:endParaRPr lang="ru-RU" dirty="0">
              <a:effectLst>
                <a:glow rad="228600">
                  <a:schemeClr val="accent3">
                    <a:satMod val="175000"/>
                    <a:alpha val="40000"/>
                  </a:schemeClr>
                </a:glow>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63289004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72"/>
            <a:ext cx="9158808" cy="6867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115616" y="332656"/>
            <a:ext cx="7200800" cy="1938992"/>
          </a:xfrm>
          <a:prstGeom prst="rect">
            <a:avLst/>
          </a:prstGeom>
        </p:spPr>
        <p:txBody>
          <a:bodyPr wrap="square">
            <a:spAutoFit/>
          </a:bodyPr>
          <a:lstStyle/>
          <a:p>
            <a:pPr algn="ctr"/>
            <a:r>
              <a:rPr lang="en-US" sz="2400" b="1" spc="50" dirty="0">
                <a:ln w="11430"/>
                <a:solidFill>
                  <a:prstClr val="black"/>
                </a:solidFill>
                <a:effectLst>
                  <a:glow rad="228600">
                    <a:srgbClr val="9BBB59">
                      <a:satMod val="175000"/>
                      <a:alpha val="40000"/>
                    </a:srgbClr>
                  </a:glow>
                  <a:outerShdw blurRad="76200" dist="50800" dir="5400000" algn="tl" rotWithShape="0">
                    <a:srgbClr val="000000">
                      <a:alpha val="65000"/>
                    </a:srgbClr>
                  </a:outerShdw>
                </a:effectLst>
                <a:latin typeface="Arial Black" panose="020B0A04020102020204" pitchFamily="34" charset="0"/>
              </a:rPr>
              <a:t>Her work enjoys a universal appeal, is appreciated by young and old alike and can be found in both corporate and private collections in Canada, the United States and internationally.</a:t>
            </a:r>
          </a:p>
        </p:txBody>
      </p:sp>
    </p:spTree>
    <p:extLst>
      <p:ext uri="{BB962C8B-B14F-4D97-AF65-F5344CB8AC3E}">
        <p14:creationId xmlns:p14="http://schemas.microsoft.com/office/powerpoint/2010/main" val="96661790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287619"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51520" y="188640"/>
            <a:ext cx="3744416" cy="6370975"/>
          </a:xfrm>
          <a:prstGeom prst="rect">
            <a:avLst/>
          </a:prstGeom>
        </p:spPr>
        <p:txBody>
          <a:bodyPr wrap="square">
            <a:spAutoFit/>
          </a:bodyPr>
          <a:lstStyle/>
          <a:p>
            <a:r>
              <a:rPr lang="en-US" sz="2400" b="1" spc="50" dirty="0">
                <a:ln w="11430"/>
                <a:solidFill>
                  <a:srgbClr val="FFFF00"/>
                </a:solidFill>
                <a:effectLst>
                  <a:outerShdw blurRad="76200" dist="50800" dir="5400000" algn="tl" rotWithShape="0">
                    <a:srgbClr val="000000">
                      <a:alpha val="65000"/>
                    </a:srgbClr>
                  </a:outerShdw>
                </a:effectLst>
                <a:latin typeface="Arial Black" panose="020B0A04020102020204" pitchFamily="34" charset="0"/>
              </a:rPr>
              <a:t>Participation in numerous gallery exhibitions and major juried art festivals has created a demand for her work resulting in a selection of limited edition prints, decorator prints and collector plates, figurines and the award winning Pine Ridge Art Catherine Simpson Forever Young Calendar</a:t>
            </a:r>
            <a:endParaRPr lang="ru-RU" dirty="0">
              <a:solidFill>
                <a:srgbClr val="FFFF00"/>
              </a:solidFill>
            </a:endParaRPr>
          </a:p>
        </p:txBody>
      </p:sp>
    </p:spTree>
    <p:extLst>
      <p:ext uri="{BB962C8B-B14F-4D97-AF65-F5344CB8AC3E}">
        <p14:creationId xmlns:p14="http://schemas.microsoft.com/office/powerpoint/2010/main" val="45314979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6" y="-53930"/>
            <a:ext cx="9215907" cy="6911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331640" y="54115"/>
            <a:ext cx="7560840" cy="2308324"/>
          </a:xfrm>
          <a:prstGeom prst="rect">
            <a:avLst/>
          </a:prstGeom>
        </p:spPr>
        <p:txBody>
          <a:bodyPr wrap="square">
            <a:spAutoFit/>
          </a:bodyPr>
          <a:lstStyle/>
          <a:p>
            <a:pPr algn="ctr"/>
            <a:r>
              <a:rPr lang="en-US" sz="2400" b="1" spc="50" dirty="0">
                <a:ln w="11430"/>
                <a:effectLst>
                  <a:glow rad="228600">
                    <a:schemeClr val="accent3">
                      <a:satMod val="175000"/>
                      <a:alpha val="40000"/>
                    </a:schemeClr>
                  </a:glow>
                  <a:outerShdw blurRad="76200" dist="50800" dir="5400000" algn="tl" rotWithShape="0">
                    <a:srgbClr val="000000">
                      <a:alpha val="65000"/>
                    </a:srgbClr>
                  </a:outerShdw>
                </a:effectLst>
                <a:latin typeface="Arial Black" panose="020B0A04020102020204" pitchFamily="34" charset="0"/>
              </a:rPr>
              <a:t>Catherine is a self-taught artist whose artistic gift has been acknowledged during her career with Best in Show, Peoples Choice, and the Canadian Collectable of the Year nominations six times - and awarded twice.</a:t>
            </a:r>
            <a:endParaRPr lang="ru-RU" dirty="0">
              <a:effectLst>
                <a:glow rad="228600">
                  <a:schemeClr val="accent3">
                    <a:satMod val="175000"/>
                    <a:alpha val="40000"/>
                  </a:schemeClr>
                </a:glow>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72923645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TotalTime>
  <Words>411</Words>
  <Application>Microsoft Office PowerPoint</Application>
  <PresentationFormat>Экран (4:3)</PresentationFormat>
  <Paragraphs>44</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26</cp:revision>
  <dcterms:created xsi:type="dcterms:W3CDTF">2016-01-10T12:56:23Z</dcterms:created>
  <dcterms:modified xsi:type="dcterms:W3CDTF">2016-02-21T12:58:03Z</dcterms:modified>
</cp:coreProperties>
</file>