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1" r:id="rId6"/>
    <p:sldId id="259" r:id="rId7"/>
    <p:sldId id="260" r:id="rId8"/>
    <p:sldId id="263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8BCF-9451-45B0-9158-F231AE70BEC0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F381C-1A56-4770-9280-69FA19EE23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heba.ru/vuz/1153/" TargetMode="External"/><Relationship Id="rId2" Type="http://schemas.openxmlformats.org/officeDocument/2006/relationships/hyperlink" Target="http://www.ucheba.ru/vuz/?area=sectionVuz&amp;action=filter&amp;fb=t&amp;ti=1&amp;wv=&amp;sb=%D0%9D%D0%B0%D0%B9%D1%82%D0%B8!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cheba.ru/vuz/12803/" TargetMode="External"/><Relationship Id="rId4" Type="http://schemas.openxmlformats.org/officeDocument/2006/relationships/hyperlink" Target="http://www.ucheba.ru/vuz/5955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p=1&amp;text=%D0%B6%D1%83%D1%80%D0%BD%D0%B0%D0%BB%D0%B8%D1%81%D1%82%20%D0%BA%D0%B0%D1%80%D1%82%D0%B8%D0%BD%D0%BA%D0%B8&amp;img_url=i054.radikal.ru/0908/0d/d1e6355c6658.jpg&amp;pos=52&amp;rpt=simage&amp;nojs=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s9867.userapi.com/v9867452/43/q_pic8ZC5eQ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com2go.com/assets/images/services/web_design.jpg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&#1043;&#1040;&#1047;&#1045;&#1058;&#1040;%202.docx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&#1075;&#1072;&#1079;&#1077;&#1090;&#1072;2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b="1" dirty="0" smtClean="0"/>
              <a:t>Редакция газеты «Колобок»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3429000"/>
            <a:ext cx="2336304" cy="13457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4 Б класс</a:t>
            </a:r>
          </a:p>
        </p:txBody>
      </p:sp>
      <p:pic>
        <p:nvPicPr>
          <p:cNvPr id="7170" name="Picture 2" descr="http://im8-tub-ru.yandex.net/i?id=24502195-04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4197370" cy="260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770485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«</a:t>
            </a:r>
            <a:r>
              <a:rPr lang="ru-RU" sz="2000" dirty="0" smtClean="0">
                <a:hlinkClick r:id="rId2"/>
              </a:rPr>
              <a:t>Журналистика</a:t>
            </a:r>
            <a:r>
              <a:rPr lang="ru-RU" sz="2000" dirty="0" smtClean="0"/>
              <a:t>» остается одной из самых популярных специальностей. Для того чтобы поступить на журфак, требуется сдать </a:t>
            </a:r>
            <a:r>
              <a:rPr lang="ru-RU" sz="2000" u="sng" dirty="0" smtClean="0"/>
              <a:t>ЕГЭ по литературе, русскому и иностранному языкам, </a:t>
            </a:r>
            <a:r>
              <a:rPr lang="ru-RU" sz="2000" dirty="0" smtClean="0"/>
              <a:t>а также разнообразные дополнительные экзамены и творческие конкурсы.</a:t>
            </a:r>
          </a:p>
          <a:p>
            <a:pPr algn="just"/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Ведущие вузы по специальности «Журналистика»:</a:t>
            </a:r>
          </a:p>
          <a:p>
            <a:r>
              <a:rPr lang="ru-RU" sz="2000" u="sng" dirty="0" smtClean="0">
                <a:solidFill>
                  <a:schemeClr val="tx2">
                    <a:lumMod val="75000"/>
                  </a:schemeClr>
                </a:solidFill>
              </a:rPr>
              <a:t>КФУ Казанский федеральный университет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000" dirty="0" smtClean="0"/>
              <a:t> Факультет журналистики и социологи</a:t>
            </a:r>
          </a:p>
          <a:p>
            <a:r>
              <a:rPr lang="ru-RU" sz="2000" dirty="0" smtClean="0">
                <a:hlinkClick r:id="rId3"/>
              </a:rPr>
              <a:t>МГУ им. М.В. Ломоносова</a:t>
            </a:r>
            <a:r>
              <a:rPr lang="ru-RU" sz="2000" dirty="0" smtClean="0"/>
              <a:t>. Московский государственный университет им. М.В. Ломоносова</a:t>
            </a:r>
          </a:p>
          <a:p>
            <a:r>
              <a:rPr lang="ru-RU" sz="2000" dirty="0" smtClean="0">
                <a:hlinkClick r:id="rId4"/>
              </a:rPr>
              <a:t>РГГУ</a:t>
            </a:r>
            <a:r>
              <a:rPr lang="ru-RU" sz="2000" dirty="0" smtClean="0"/>
              <a:t>. Российский государственный гуманитарный университет</a:t>
            </a:r>
          </a:p>
          <a:p>
            <a:r>
              <a:rPr lang="ru-RU" sz="2000" dirty="0" smtClean="0">
                <a:hlinkClick r:id="rId5"/>
              </a:rPr>
              <a:t>МГУП</a:t>
            </a:r>
            <a:r>
              <a:rPr lang="ru-RU" sz="2000" dirty="0" smtClean="0"/>
              <a:t>. Московский государственный университет печати.</a:t>
            </a:r>
          </a:p>
          <a:p>
            <a:endParaRPr lang="ru-RU" sz="2000" dirty="0" smtClean="0"/>
          </a:p>
          <a:p>
            <a:endParaRPr lang="ru-RU" dirty="0" smtClean="0"/>
          </a:p>
          <a:p>
            <a:pPr algn="ctr"/>
            <a:r>
              <a:rPr lang="ru-RU" sz="3200" dirty="0" smtClean="0"/>
              <a:t>Спасибо за внимание.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208912" cy="135617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ЦЕЛЬ ПРОЕКТА</a:t>
            </a:r>
            <a:r>
              <a:rPr lang="ru-RU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Выпуск газеты для учащихся начальной школы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827584" y="2924944"/>
            <a:ext cx="7920880" cy="135617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636912"/>
            <a:ext cx="7848872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prstClr val="black"/>
                </a:solidFill>
              </a:rPr>
              <a:t>ЗАДАЧИ ПРОЕКТА</a:t>
            </a:r>
            <a:r>
              <a:rPr lang="ru-RU" sz="2400" dirty="0" smtClean="0">
                <a:solidFill>
                  <a:prstClr val="black"/>
                </a:solidFill>
              </a:rPr>
              <a:t>: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 узнать, кто «делает» газету;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 собрать информацию о том, что интересного произошло                        в школе  за 2 четверть;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prstClr val="black"/>
                </a:solidFill>
              </a:rPr>
              <a:t> научиться размещать собранную информацию в газете.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02359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РЕДА́КТОР</a:t>
            </a:r>
            <a:r>
              <a:rPr lang="ru-RU" sz="2000" dirty="0" smtClean="0"/>
              <a:t> </a:t>
            </a:r>
          </a:p>
          <a:p>
            <a:pPr algn="just"/>
            <a:r>
              <a:rPr lang="ru-RU" sz="2000" b="1" dirty="0" err="1" smtClean="0"/>
              <a:t>Реда́ктор</a:t>
            </a:r>
            <a:r>
              <a:rPr lang="ru-RU" sz="2000" dirty="0" smtClean="0"/>
              <a:t> — тот, кто занимается редактированием (составляет, проверяет и исправляет содержание) издания.</a:t>
            </a:r>
          </a:p>
          <a:p>
            <a:pPr algn="just"/>
            <a:r>
              <a:rPr lang="ru-RU" sz="2000" dirty="0" smtClean="0"/>
              <a:t>Редактор занимается распределением авторских заданий и контролем за их своевременным и качественным исполнением.</a:t>
            </a:r>
          </a:p>
          <a:p>
            <a:pPr algn="just"/>
            <a:r>
              <a:rPr lang="ru-RU" sz="2000" dirty="0" smtClean="0"/>
              <a:t>Существуют различные разновидности этой профессии по роду деятельности:</a:t>
            </a:r>
          </a:p>
          <a:p>
            <a:pPr algn="just"/>
            <a:r>
              <a:rPr lang="ru-RU" sz="2000" u="sng" dirty="0" smtClean="0"/>
              <a:t>Литературный редактор</a:t>
            </a:r>
          </a:p>
          <a:p>
            <a:pPr algn="just"/>
            <a:r>
              <a:rPr lang="ru-RU" sz="2000" u="sng" dirty="0" smtClean="0"/>
              <a:t>Художественный редактор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u="sng" dirty="0" smtClean="0"/>
              <a:t>Профессиональные навыки</a:t>
            </a:r>
            <a:r>
              <a:rPr lang="ru-RU" sz="2000" dirty="0" smtClean="0"/>
              <a:t>: </a:t>
            </a:r>
          </a:p>
          <a:p>
            <a:pPr algn="just"/>
            <a:r>
              <a:rPr lang="ru-RU" sz="2000" dirty="0" smtClean="0"/>
              <a:t>знание тематики редактируемой области;</a:t>
            </a:r>
          </a:p>
          <a:p>
            <a:pPr algn="just"/>
            <a:r>
              <a:rPr lang="ru-RU" sz="2000" dirty="0" smtClean="0"/>
              <a:t> владение техникой редакторской и корректорской правки;</a:t>
            </a:r>
          </a:p>
          <a:p>
            <a:pPr algn="just"/>
            <a:r>
              <a:rPr lang="ru-RU" sz="2000" dirty="0" smtClean="0"/>
              <a:t> широкий кругозор, любознательность. </a:t>
            </a:r>
          </a:p>
          <a:p>
            <a:pPr algn="ctr"/>
            <a:r>
              <a:rPr lang="ru-RU" sz="2000" b="1" dirty="0" smtClean="0"/>
              <a:t>Должностные обязанности</a:t>
            </a:r>
            <a:r>
              <a:rPr lang="ru-RU" sz="2000" dirty="0" smtClean="0"/>
              <a:t>:</a:t>
            </a:r>
          </a:p>
          <a:p>
            <a:r>
              <a:rPr lang="ru-RU" sz="2000" dirty="0" smtClean="0"/>
              <a:t>составление плана работ на определенные сроки; контроль за работой подчиненных; просмотр текстов, внесение необходимых правок, пожеланий по доработке.</a:t>
            </a:r>
          </a:p>
          <a:p>
            <a:r>
              <a:rPr lang="ru-RU" sz="2000" u="sng" dirty="0" smtClean="0"/>
              <a:t>Места работы</a:t>
            </a:r>
            <a:r>
              <a:rPr lang="ru-RU" sz="2000" dirty="0" smtClean="0"/>
              <a:t>: редакции газет и журналов; книжные издательства; телеканалы; радиостанции; интернет-сайты; рекламные агентства.</a:t>
            </a:r>
          </a:p>
        </p:txBody>
      </p:sp>
      <p:pic>
        <p:nvPicPr>
          <p:cNvPr id="4" name="Picture 1" descr="C:\Users\Мария\Desktop\iCAKOPM8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300875"/>
            <a:ext cx="259228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052736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  <a:p>
            <a:pPr algn="ctr"/>
            <a:r>
              <a:rPr lang="ru-RU" sz="2000" b="1" dirty="0" smtClean="0"/>
              <a:t>ЖУРНАЛИСТ</a:t>
            </a:r>
            <a:r>
              <a:rPr lang="ru-RU" sz="2000" dirty="0" smtClean="0"/>
              <a:t> 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sz="2000" b="1" dirty="0" smtClean="0"/>
              <a:t>Журналист</a:t>
            </a:r>
            <a:r>
              <a:rPr lang="ru-RU" sz="2000" dirty="0" smtClean="0"/>
              <a:t> — человек, журналистские произведения которого публикуют в СМИ. Журналистом так же является блогер, если его блог является СМИ. Главным занятием журналиста является описание необычных действий для развлечения читателя (слушателя, зрителя). Главная цель журналиста - создание текстов, обеспечивающих их массовое потребление (чтение, просмотр, прослушивание).</a:t>
            </a:r>
            <a:r>
              <a:rPr lang="ru-RU" sz="2000" b="1" dirty="0" smtClean="0"/>
              <a:t> </a:t>
            </a:r>
          </a:p>
          <a:p>
            <a:pPr algn="just"/>
            <a:r>
              <a:rPr lang="ru-RU" sz="2000" b="1" dirty="0" smtClean="0"/>
              <a:t>Главное для любого журналиста</a:t>
            </a:r>
            <a:r>
              <a:rPr lang="ru-RU" sz="2000" dirty="0" smtClean="0"/>
              <a:t> – творческое отношение к профессии и умение излагать свои мысли.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/>
              <a:t>Корреспондент</a:t>
            </a:r>
            <a:r>
              <a:rPr lang="ru-RU" sz="2000" dirty="0" smtClean="0"/>
              <a:t> — лицо, доставляющее в СМИ (газету, телеканал) сведения из другого города или страны, специальный корреспондент, собственный корреспондент).</a:t>
            </a:r>
          </a:p>
          <a:p>
            <a:pPr algn="just"/>
            <a:endParaRPr lang="ru-RU" sz="2000" dirty="0"/>
          </a:p>
        </p:txBody>
      </p:sp>
      <p:pic>
        <p:nvPicPr>
          <p:cNvPr id="5122" name="Picture 2" descr="http://im7-tub-ru.yandex.net/i?id=381244561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1440160" cy="1878469"/>
          </a:xfrm>
          <a:prstGeom prst="rect">
            <a:avLst/>
          </a:prstGeom>
          <a:noFill/>
        </p:spPr>
      </p:pic>
      <p:pic>
        <p:nvPicPr>
          <p:cNvPr id="6" name="Picture 2" descr="http://www.razumniki.ru/images/articles/obuchenie_detey/professii_gurnalist.jpg"/>
          <p:cNvPicPr>
            <a:picLocks noChangeAspect="1" noChangeArrowheads="1"/>
          </p:cNvPicPr>
          <p:nvPr/>
        </p:nvPicPr>
        <p:blipFill>
          <a:blip r:embed="rId4" cstate="print"/>
          <a:srcRect l="15195" r="13894" b="16583"/>
          <a:stretch>
            <a:fillRect/>
          </a:stretch>
        </p:blipFill>
        <p:spPr bwMode="auto">
          <a:xfrm>
            <a:off x="971600" y="260648"/>
            <a:ext cx="1152128" cy="18927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44824"/>
            <a:ext cx="79928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ФОТОКОРРЕСПОНДЕНТ</a:t>
            </a:r>
            <a:r>
              <a:rPr lang="ru-RU" sz="2000" dirty="0" smtClean="0"/>
              <a:t> 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sz="2000" b="1" dirty="0" smtClean="0"/>
              <a:t>Фотокорреспондент</a:t>
            </a:r>
            <a:r>
              <a:rPr lang="ru-RU" sz="2000" dirty="0" smtClean="0"/>
              <a:t> – это фотограф, работающий в жанре репортажа и снабжающий своими снимками периодическое издание. Тематика работ репортера зависит от тематики газеты или журнала, в котором он работает.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Фотокорреспондент должен уметь и любить фотографировать. Сегодня ему приходится работать не только с фотоаппаратом, но и с компьютером, со сканером, использовать графические редакторы. Кроме того, фотокорреспондент должен быть эрудированным человеком, разбираться в освещаемой теме.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049" name="Picture 1" descr="C:\Users\Мария\Desktop\iCADU5W7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76672"/>
            <a:ext cx="2700300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28092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КОРРЕ́КТОР</a:t>
            </a:r>
            <a:r>
              <a:rPr lang="ru-RU" baseline="30000" dirty="0" smtClean="0"/>
              <a:t> </a:t>
            </a:r>
          </a:p>
          <a:p>
            <a:pPr algn="ctr"/>
            <a:endParaRPr lang="ru-RU" baseline="30000" dirty="0" smtClean="0"/>
          </a:p>
          <a:p>
            <a:pPr algn="just"/>
            <a:r>
              <a:rPr lang="ru-RU" dirty="0" smtClean="0"/>
              <a:t> </a:t>
            </a:r>
            <a:r>
              <a:rPr lang="ru-RU" sz="2000" b="1" dirty="0" err="1" smtClean="0"/>
              <a:t>Корре́ктор</a:t>
            </a:r>
            <a:r>
              <a:rPr lang="ru-RU" sz="2000" baseline="30000" dirty="0" smtClean="0"/>
              <a:t> (</a:t>
            </a:r>
            <a:r>
              <a:rPr lang="ru-RU" sz="2000" dirty="0" smtClean="0"/>
              <a:t>исправитель), </a:t>
            </a:r>
            <a:r>
              <a:rPr lang="ru-RU" sz="2000" b="1" dirty="0" err="1" smtClean="0"/>
              <a:t>корректиро́вщик</a:t>
            </a:r>
            <a:r>
              <a:rPr lang="ru-RU" sz="2000" dirty="0" smtClean="0"/>
              <a:t> — специалист издательства, типографии или редакции, вычитывающий тексты, нормализующий грамматику (исправляющий орфографические, пунктуационные, стилистические ошибки). 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 smtClean="0"/>
              <a:t>Обязанности корректора</a:t>
            </a:r>
          </a:p>
          <a:p>
            <a:r>
              <a:rPr lang="ru-RU" sz="2000" dirty="0" smtClean="0"/>
              <a:t>К обязанностям корректора относятся:</a:t>
            </a:r>
          </a:p>
          <a:p>
            <a:r>
              <a:rPr lang="ru-RU" sz="2000" dirty="0" smtClean="0"/>
              <a:t>вычитка текстов перед их публикацией в издании, </a:t>
            </a:r>
          </a:p>
          <a:p>
            <a:r>
              <a:rPr lang="ru-RU" sz="2000" dirty="0" smtClean="0"/>
              <a:t>отслеживание правильности написания терминов, </a:t>
            </a:r>
          </a:p>
          <a:p>
            <a:r>
              <a:rPr lang="ru-RU" sz="2000" dirty="0" smtClean="0"/>
              <a:t>проверка правильности оформления иллюстраций</a:t>
            </a:r>
            <a:r>
              <a:rPr lang="ru-RU" sz="2000" dirty="0"/>
              <a:t>.</a:t>
            </a:r>
          </a:p>
        </p:txBody>
      </p:sp>
      <p:pic>
        <p:nvPicPr>
          <p:cNvPr id="4097" name="Picture 1" descr="C:\Users\Мария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80928"/>
            <a:ext cx="2668513" cy="20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284984"/>
            <a:ext cx="741682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</a:t>
            </a:r>
            <a:r>
              <a:rPr lang="ru-RU" sz="2000" b="1" dirty="0" smtClean="0"/>
              <a:t>ИЗАЙНЕР-ВЕРСТАЛЬЩИК </a:t>
            </a:r>
          </a:p>
          <a:p>
            <a:pPr algn="ctr"/>
            <a:endParaRPr lang="ru-RU" b="1" dirty="0" smtClean="0"/>
          </a:p>
          <a:p>
            <a:pPr algn="just"/>
            <a:r>
              <a:rPr lang="ru-RU" sz="2000" dirty="0" smtClean="0"/>
              <a:t>Верстальщик – специалист по созданию полиграфических макетов, выполняет компоновку текстовых, иллюстративных и вспомогательных элементов на страницах документа.</a:t>
            </a:r>
            <a:endParaRPr lang="ru-RU" sz="2000" dirty="0"/>
          </a:p>
        </p:txBody>
      </p:sp>
      <p:pic>
        <p:nvPicPr>
          <p:cNvPr id="3075" name="Picture 3" descr="http://cs9867.userapi.com/v9867452/43/q_pic8ZC5eQ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404664"/>
            <a:ext cx="3601169" cy="2695810"/>
          </a:xfrm>
          <a:prstGeom prst="rect">
            <a:avLst/>
          </a:prstGeom>
          <a:noFill/>
        </p:spPr>
      </p:pic>
      <p:pic>
        <p:nvPicPr>
          <p:cNvPr id="3077" name="Picture 5" descr="http://www.com2go.com/assets/images/services/web_desig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04664"/>
            <a:ext cx="3027970" cy="2232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756084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dirty="0" smtClean="0"/>
          </a:p>
          <a:p>
            <a:pPr algn="ctr"/>
            <a:r>
              <a:rPr lang="ru-RU" sz="2000" b="1" dirty="0" smtClean="0"/>
              <a:t>ПРОДЮ́СЕР</a:t>
            </a:r>
          </a:p>
          <a:p>
            <a:pPr algn="ctr"/>
            <a:r>
              <a:rPr lang="ru-RU" b="1" dirty="0" smtClean="0"/>
              <a:t> </a:t>
            </a:r>
          </a:p>
          <a:p>
            <a:pPr algn="just"/>
            <a:r>
              <a:rPr lang="ru-RU" sz="2000" b="1" dirty="0" smtClean="0"/>
              <a:t>Продюсер</a:t>
            </a:r>
            <a:r>
              <a:rPr lang="ru-RU" sz="2000" dirty="0" smtClean="0"/>
              <a:t>— специалист, который принимает непосредственное участие в производстве проекта, регулирует финансовые, административные, технологические, творческие аспекты деятельности, регулирует политику при выполнении какого-либо проекта.</a:t>
            </a:r>
            <a:endParaRPr lang="ru-RU" sz="2000" dirty="0"/>
          </a:p>
        </p:txBody>
      </p:sp>
      <p:pic>
        <p:nvPicPr>
          <p:cNvPr id="3" name="Picture 2" descr="http://img705.imageshack.us/img705/8413/1aactrtrthngs450.jpg"/>
          <p:cNvPicPr>
            <a:picLocks noChangeAspect="1" noChangeArrowheads="1"/>
          </p:cNvPicPr>
          <p:nvPr/>
        </p:nvPicPr>
        <p:blipFill>
          <a:blip r:embed="rId2" cstate="print"/>
          <a:srcRect t="80266"/>
          <a:stretch>
            <a:fillRect/>
          </a:stretch>
        </p:blipFill>
        <p:spPr bwMode="auto">
          <a:xfrm>
            <a:off x="971600" y="3861048"/>
            <a:ext cx="7308507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Газета начальной школы</a:t>
            </a:r>
            <a:endParaRPr lang="ru-RU" sz="2800" b="1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827584" y="1916832"/>
            <a:ext cx="6408712" cy="8320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КОЛОБОК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4" name="Рисунок 3" descr="http://www.baby.ru/storage/d/e/2/f/646808.922717.jpeg">
            <a:hlinkClick r:id="rId2" action="ppaction://hlinkfile"/>
          </p:cNvPr>
          <p:cNvPicPr/>
          <p:nvPr/>
        </p:nvPicPr>
        <p:blipFill>
          <a:blip r:embed="rId3" cstate="print"/>
          <a:srcRect l="18644" r="11299" b="6557"/>
          <a:stretch>
            <a:fillRect/>
          </a:stretch>
        </p:blipFill>
        <p:spPr bwMode="auto">
          <a:xfrm>
            <a:off x="7596336" y="1484784"/>
            <a:ext cx="936104" cy="120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386104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hlinkClick r:id="rId4" action="ppaction://hlinkfile"/>
              </a:rPr>
              <a:t>Это второй выпуск нашей газеты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497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Редакция газеты «Колобок»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Газета начальной школы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Мария</cp:lastModifiedBy>
  <cp:revision>27</cp:revision>
  <dcterms:created xsi:type="dcterms:W3CDTF">2012-10-31T18:18:34Z</dcterms:created>
  <dcterms:modified xsi:type="dcterms:W3CDTF">2012-12-16T17:17:10Z</dcterms:modified>
</cp:coreProperties>
</file>