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293" r:id="rId2"/>
    <p:sldId id="292" r:id="rId3"/>
    <p:sldId id="288" r:id="rId4"/>
    <p:sldId id="257" r:id="rId5"/>
    <p:sldId id="258" r:id="rId6"/>
    <p:sldId id="267" r:id="rId7"/>
    <p:sldId id="290" r:id="rId8"/>
    <p:sldId id="291" r:id="rId9"/>
    <p:sldId id="273" r:id="rId10"/>
    <p:sldId id="286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5F6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3961" autoAdjust="0"/>
  </p:normalViewPr>
  <p:slideViewPr>
    <p:cSldViewPr>
      <p:cViewPr varScale="1">
        <p:scale>
          <a:sx n="48" d="100"/>
          <a:sy n="48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715F1-14EA-4CBC-B0D1-6B053E314A37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AA1FA-1D26-43E3-8313-E17B2DA1B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11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20DF4D-D890-4EE2-8A63-3DF0CB6DF5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>
                <a:latin typeface="Arial" pitchFamily="34" charset="0"/>
              </a:defRPr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66B4D1-D3ED-4867-9560-3B41AC0FBC93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0FCFF-99BA-41D8-83B1-71B6D2BFC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FD66B4D1-D3ED-4867-9560-3B41AC0FBC93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4400FCFF-99BA-41D8-83B1-71B6D2BFCE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Arial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Презентация к  уроку алгебры и начал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математического анализа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в 10 классе по теме </a:t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«Обратные тригонометрические функции  </a:t>
            </a:r>
            <a:r>
              <a:rPr lang="en-US" sz="3600" i="1" cap="none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3600" i="1" cap="none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3600" i="1" cap="none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2800" i="1" cap="none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0063" y="2714620"/>
            <a:ext cx="8215312" cy="350044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                                               </a:t>
            </a:r>
          </a:p>
          <a:p>
            <a:pPr>
              <a:buFont typeface="Arial" charset="0"/>
              <a:buNone/>
            </a:pPr>
            <a:r>
              <a:rPr lang="ru-RU" dirty="0" smtClean="0"/>
              <a:t>                                              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000066"/>
                </a:solidFill>
              </a:rPr>
              <a:t>                                                    </a:t>
            </a:r>
            <a:r>
              <a:rPr lang="ru-RU" b="1" dirty="0" smtClean="0">
                <a:solidFill>
                  <a:srgbClr val="000066"/>
                </a:solidFill>
              </a:rPr>
              <a:t>Автор материала:</a:t>
            </a:r>
          </a:p>
          <a:p>
            <a:pPr algn="r">
              <a:buFont typeface="Arial" charset="0"/>
              <a:buNone/>
            </a:pPr>
            <a:r>
              <a:rPr lang="ru-RU" b="1" dirty="0" smtClean="0">
                <a:solidFill>
                  <a:srgbClr val="000066"/>
                </a:solidFill>
              </a:rPr>
              <a:t>Гайсина </a:t>
            </a:r>
            <a:r>
              <a:rPr lang="ru-RU" b="1" dirty="0" err="1" smtClean="0">
                <a:solidFill>
                  <a:srgbClr val="000066"/>
                </a:solidFill>
              </a:rPr>
              <a:t>Залифа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Шакуровна</a:t>
            </a:r>
            <a:endParaRPr lang="ru-RU" b="1" dirty="0" smtClean="0">
              <a:solidFill>
                <a:srgbClr val="000066"/>
              </a:solidFill>
            </a:endParaRPr>
          </a:p>
          <a:p>
            <a:pPr algn="r">
              <a:buFont typeface="Arial" charset="0"/>
              <a:buNone/>
            </a:pPr>
            <a:r>
              <a:rPr lang="ru-RU" sz="2000" dirty="0" smtClean="0">
                <a:solidFill>
                  <a:srgbClr val="000066"/>
                </a:solidFill>
              </a:rPr>
              <a:t>Учитель МОБУ СОШ </a:t>
            </a:r>
            <a:r>
              <a:rPr lang="ru-RU" sz="2000" dirty="0" err="1" smtClean="0">
                <a:solidFill>
                  <a:srgbClr val="000066"/>
                </a:solidFill>
              </a:rPr>
              <a:t>с.Ишемгул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</a:p>
          <a:p>
            <a:pPr algn="r">
              <a:buFont typeface="Arial" charset="0"/>
              <a:buNone/>
            </a:pPr>
            <a:r>
              <a:rPr lang="ru-RU" sz="2000" dirty="0" err="1" smtClean="0">
                <a:solidFill>
                  <a:srgbClr val="000066"/>
                </a:solidFill>
              </a:rPr>
              <a:t>Зианчуринского</a:t>
            </a:r>
            <a:r>
              <a:rPr lang="ru-RU" sz="2000" dirty="0" smtClean="0">
                <a:solidFill>
                  <a:srgbClr val="000066"/>
                </a:solidFill>
              </a:rPr>
              <a:t> района Республики Башкортостан</a:t>
            </a:r>
          </a:p>
          <a:p>
            <a:pPr algn="r">
              <a:buFont typeface="Arial" charset="0"/>
              <a:buNone/>
            </a:pPr>
            <a:endParaRPr lang="ru-RU" sz="2000" dirty="0" smtClean="0">
              <a:solidFill>
                <a:srgbClr val="000066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2000" dirty="0" err="1" smtClean="0">
                <a:solidFill>
                  <a:srgbClr val="000066"/>
                </a:solidFill>
              </a:rPr>
              <a:t>с.Ишемгул</a:t>
            </a:r>
            <a:r>
              <a:rPr lang="ru-RU" sz="2000" dirty="0" smtClean="0">
                <a:solidFill>
                  <a:srgbClr val="000066"/>
                </a:solidFill>
              </a:rPr>
              <a:t>, 2016 год.</a:t>
            </a:r>
          </a:p>
          <a:p>
            <a:pPr algn="r">
              <a:buFont typeface="Arial" charset="0"/>
              <a:buNone/>
            </a:pPr>
            <a:endParaRPr lang="ru-RU" sz="2000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Найдите </a:t>
            </a: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</a:rPr>
              <a:t>наименьшее значение</a:t>
            </a:r>
            <a:r>
              <a:rPr lang="ru-RU" sz="3200" cap="none" smtClean="0">
                <a:solidFill>
                  <a:srgbClr val="002060"/>
                </a:solidFill>
                <a:latin typeface="Times New Roman" pitchFamily="18" charset="0"/>
              </a:rPr>
              <a:t> а</a:t>
            </a: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ru-RU" sz="2800" dirty="0" smtClean="0"/>
              <a:t>Найдите наименьшее значение </a:t>
            </a:r>
            <a:r>
              <a:rPr lang="en-US" sz="2800" i="1" dirty="0" smtClean="0"/>
              <a:t>a</a:t>
            </a:r>
            <a:r>
              <a:rPr lang="ru-RU" sz="2800" dirty="0" smtClean="0"/>
              <a:t>, при котором существует выражение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Решение.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Значит, наименьшее значение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/>
              <a:t> = 0,25.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928802"/>
            <a:ext cx="2903240" cy="5715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28926" y="4000504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- 4 ≤ - 8</a:t>
            </a:r>
            <a:r>
              <a:rPr lang="en-US" sz="2800" i="1" dirty="0" smtClean="0"/>
              <a:t>a </a:t>
            </a:r>
            <a:r>
              <a:rPr lang="ru-RU" sz="2800" dirty="0" smtClean="0"/>
              <a:t>≤ - 2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35756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– 1 ≤ 3 – 8</a:t>
            </a:r>
            <a:r>
              <a:rPr lang="en-US" sz="2800" i="1" dirty="0" smtClean="0"/>
              <a:t>a</a:t>
            </a:r>
            <a:r>
              <a:rPr lang="ru-RU" sz="2800" dirty="0" smtClean="0"/>
              <a:t> ≤ </a:t>
            </a:r>
            <a:r>
              <a:rPr lang="ru-RU" sz="2600" dirty="0" smtClean="0"/>
              <a:t>1</a:t>
            </a:r>
            <a:endParaRPr lang="ru-RU" sz="2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714884"/>
            <a:ext cx="29289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0,25 ≤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ru-RU" sz="2800" dirty="0" smtClean="0"/>
              <a:t>≤ 0,5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2" indent="-342900">
              <a:buFont typeface="Arial" charset="0"/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Источники:</a:t>
            </a:r>
          </a:p>
          <a:p>
            <a:pPr marL="342900" lvl="2" indent="-342900">
              <a:buFont typeface="Arial" charset="0"/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Алгебра и начала математического анализа, 10 класс: учебник для общеобразовательных учреждений (профильный уровень) /  [А.Г.Мордкович, П.В.Семенов] – 5-е издание, </a:t>
            </a:r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стереотипоное</a:t>
            </a: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marL="342900" lvl="2" indent="-342900">
              <a:buFont typeface="Arial" charset="0"/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М.: Мнемозина, 2013 год.</a:t>
            </a:r>
            <a:endParaRPr 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357422" y="2571744"/>
            <a:ext cx="617220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</a:rPr>
              <a:t>Обратные тригонометрические функции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sz="3600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en-US" sz="3600" i="1" cap="none" dirty="0" smtClean="0">
                <a:solidFill>
                  <a:srgbClr val="002060"/>
                </a:solidFill>
                <a:latin typeface="Times New Roman" pitchFamily="18" charset="0"/>
              </a:rPr>
              <a:t>y=</a:t>
            </a:r>
            <a:r>
              <a:rPr lang="en-US" sz="3600" i="1" cap="none" dirty="0" err="1" smtClean="0">
                <a:solidFill>
                  <a:srgbClr val="002060"/>
                </a:solidFill>
                <a:latin typeface="Times New Roman" pitchFamily="18" charset="0"/>
              </a:rPr>
              <a:t>arcsin</a:t>
            </a:r>
            <a:r>
              <a:rPr lang="en-US" sz="3600" i="1" cap="none" dirty="0" smtClean="0">
                <a:solidFill>
                  <a:srgbClr val="002060"/>
                </a:solidFill>
                <a:latin typeface="Times New Roman" pitchFamily="18" charset="0"/>
              </a:rPr>
              <a:t> x</a:t>
            </a:r>
            <a:r>
              <a:rPr lang="en-US" sz="3600" i="1" cap="none" dirty="0" smtClean="0">
                <a:latin typeface="Times New Roman" pitchFamily="18" charset="0"/>
              </a:rPr>
              <a:t/>
            </a:r>
            <a:br>
              <a:rPr lang="en-US" sz="3600" i="1" cap="none" dirty="0" smtClean="0">
                <a:latin typeface="Times New Roman" pitchFamily="18" charset="0"/>
              </a:rPr>
            </a:br>
            <a:endParaRPr lang="ru-RU" sz="3600" i="1" dirty="0">
              <a:latin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</a:rPr>
              <a:t>01.12 2015 г.</a:t>
            </a:r>
          </a:p>
          <a:p>
            <a:pPr algn="r"/>
            <a:endParaRPr lang="ru-RU" sz="2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</a:rPr>
              <a:t>МОБУ СОШ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</a:rPr>
              <a:t>с.Ишемгул</a:t>
            </a:r>
            <a:endParaRPr lang="ru-RU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/>
          </p:cNvPicPr>
          <p:nvPr>
            <p:ph sz="quarter" idx="1"/>
          </p:nvPr>
        </p:nvPicPr>
        <p:blipFill>
          <a:blip r:embed="rId3"/>
          <a:srcRect l="10625" t="17778" r="9167" b="9444"/>
          <a:stretch>
            <a:fillRect/>
          </a:stretch>
        </p:blipFill>
        <p:spPr bwMode="auto">
          <a:xfrm>
            <a:off x="1835697" y="2564904"/>
            <a:ext cx="486053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0496150"/>
              </p:ext>
            </p:extLst>
          </p:nvPr>
        </p:nvGraphicFramePr>
        <p:xfrm>
          <a:off x="2468063" y="4941168"/>
          <a:ext cx="648072" cy="360040"/>
        </p:xfrm>
        <a:graphic>
          <a:graphicData uri="http://schemas.openxmlformats.org/presentationml/2006/ole">
            <p:oleObj spid="_x0000_s74820" name="Формула" r:id="rId4" imgW="41910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1685169"/>
              </p:ext>
            </p:extLst>
          </p:nvPr>
        </p:nvGraphicFramePr>
        <p:xfrm>
          <a:off x="5148064" y="3501008"/>
          <a:ext cx="576064" cy="360040"/>
        </p:xfrm>
        <a:graphic>
          <a:graphicData uri="http://schemas.openxmlformats.org/presentationml/2006/ole">
            <p:oleObj spid="_x0000_s74821" name="Формула" r:id="rId5" imgW="482391" imgH="241195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2856203"/>
              </p:ext>
            </p:extLst>
          </p:nvPr>
        </p:nvGraphicFramePr>
        <p:xfrm>
          <a:off x="4716016" y="2852936"/>
          <a:ext cx="576064" cy="372616"/>
        </p:xfrm>
        <a:graphic>
          <a:graphicData uri="http://schemas.openxmlformats.org/presentationml/2006/ole">
            <p:oleObj spid="_x0000_s74822" name="Формула" r:id="rId6" imgW="41910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94739310"/>
              </p:ext>
            </p:extLst>
          </p:nvPr>
        </p:nvGraphicFramePr>
        <p:xfrm>
          <a:off x="3707904" y="2852936"/>
          <a:ext cx="288032" cy="288032"/>
        </p:xfrm>
        <a:graphic>
          <a:graphicData uri="http://schemas.openxmlformats.org/presentationml/2006/ole">
            <p:oleObj spid="_x0000_s74823" name="Формула" r:id="rId7" imgW="139579" imgH="164957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35264148"/>
              </p:ext>
            </p:extLst>
          </p:nvPr>
        </p:nvGraphicFramePr>
        <p:xfrm>
          <a:off x="5948660" y="4437112"/>
          <a:ext cx="279524" cy="288032"/>
        </p:xfrm>
        <a:graphic>
          <a:graphicData uri="http://schemas.openxmlformats.org/presentationml/2006/ole">
            <p:oleObj spid="_x0000_s74824" name="Формула" r:id="rId8" imgW="126835" imgH="139518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71600" y="148478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 = </a:t>
            </a:r>
            <a:r>
              <a:rPr lang="ru-RU" sz="2400" dirty="0"/>
              <a:t>[0;+∞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E = </a:t>
            </a:r>
            <a:r>
              <a:rPr lang="ru-RU" sz="2400" dirty="0"/>
              <a:t>[0;+∞</a:t>
            </a:r>
            <a:r>
              <a:rPr lang="ru-RU" sz="2400" dirty="0" smtClean="0"/>
              <a:t>)  </a:t>
            </a: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19507024"/>
              </p:ext>
            </p:extLst>
          </p:nvPr>
        </p:nvGraphicFramePr>
        <p:xfrm>
          <a:off x="5983560" y="548680"/>
          <a:ext cx="1224136" cy="720080"/>
        </p:xfrm>
        <a:graphic>
          <a:graphicData uri="http://schemas.openxmlformats.org/presentationml/2006/ole">
            <p:oleObj spid="_x0000_s74825" name="Формула" r:id="rId9" imgW="482391" imgH="241195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90820" y="148478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 = </a:t>
            </a:r>
            <a:r>
              <a:rPr lang="ru-RU" sz="2400" dirty="0"/>
              <a:t>[0;+∞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E = </a:t>
            </a:r>
            <a:r>
              <a:rPr lang="ru-RU" sz="2400" dirty="0"/>
              <a:t>[0;+∞</a:t>
            </a:r>
            <a:r>
              <a:rPr lang="ru-RU" sz="2400" dirty="0" smtClean="0"/>
              <a:t>)  </a:t>
            </a:r>
            <a:endParaRPr lang="ru-RU" sz="2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874308" y="733296"/>
                <a:ext cx="2472472" cy="751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latin typeface="Cambria Math"/>
                          <a:ea typeface="Calibri"/>
                          <a:cs typeface="Times New Roman"/>
                        </a:rPr>
                        <m:t>𝑦</m:t>
                      </m:r>
                      <m:r>
                        <a:rPr lang="en-US" sz="3000" i="1" smtClean="0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ru-RU" sz="3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e>
                        <m:sup>
                          <m:r>
                            <a:rPr lang="en-US" sz="3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en-US" sz="3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</m:t>
                      </m:r>
                      <m:r>
                        <a:rPr lang="en-US" sz="3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𝑥</m:t>
                      </m:r>
                      <m:r>
                        <a:rPr lang="en-US" sz="3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&gt;0</m:t>
                      </m:r>
                    </m:oMath>
                  </m:oMathPara>
                </a14:m>
                <a:endParaRPr lang="ru-RU" sz="3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08" y="733296"/>
                <a:ext cx="2472472" cy="75148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27984" y="54868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?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80894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Текст 24"/>
          <p:cNvSpPr>
            <a:spLocks noGrp="1"/>
          </p:cNvSpPr>
          <p:nvPr>
            <p:ph type="body" sz="half" idx="1"/>
          </p:nvPr>
        </p:nvSpPr>
        <p:spPr>
          <a:xfrm>
            <a:off x="2285984" y="571480"/>
            <a:ext cx="4786346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Функция </a:t>
            </a:r>
            <a:r>
              <a:rPr lang="ru-RU" sz="3600" i="1" dirty="0" smtClean="0">
                <a:solidFill>
                  <a:schemeClr val="tx2"/>
                </a:solidFill>
              </a:rPr>
              <a:t>у = </a:t>
            </a:r>
            <a:r>
              <a:rPr lang="en-US" sz="3600" i="1" dirty="0" smtClean="0">
                <a:solidFill>
                  <a:schemeClr val="tx2"/>
                </a:solidFill>
              </a:rPr>
              <a:t> sin x</a:t>
            </a:r>
            <a:endParaRPr lang="ru-RU" sz="3600" dirty="0">
              <a:solidFill>
                <a:schemeClr val="tx2"/>
              </a:solidFill>
            </a:endParaRPr>
          </a:p>
        </p:txBody>
      </p:sp>
      <p:graphicFrame>
        <p:nvGraphicFramePr>
          <p:cNvPr id="66578" name="Object 18"/>
          <p:cNvGraphicFramePr>
            <a:graphicFrameLocks noGrp="1" noChangeAspect="1"/>
          </p:cNvGraphicFramePr>
          <p:nvPr>
            <p:ph sz="half" idx="2"/>
          </p:nvPr>
        </p:nvGraphicFramePr>
        <p:xfrm>
          <a:off x="2857488" y="4000504"/>
          <a:ext cx="279400" cy="393700"/>
        </p:xfrm>
        <a:graphic>
          <a:graphicData uri="http://schemas.openxmlformats.org/presentationml/2006/ole">
            <p:oleObj spid="_x0000_s2071" name="Equation" r:id="rId3" imgW="279279" imgH="393529" progId="Equation.3">
              <p:embed/>
            </p:oleObj>
          </a:graphicData>
        </a:graphic>
      </p:graphicFrame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331913" y="4005263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4284663" y="2205038"/>
            <a:ext cx="0" cy="3600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H="1" flipV="1">
            <a:off x="5435600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H="1" flipV="1">
            <a:off x="3203575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211638" y="33575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4211638" y="45815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1547813" y="3357563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1476375" y="4581525"/>
            <a:ext cx="6191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72" name="Freeform 12"/>
          <p:cNvSpPr>
            <a:spLocks/>
          </p:cNvSpPr>
          <p:nvPr/>
        </p:nvSpPr>
        <p:spPr bwMode="auto">
          <a:xfrm>
            <a:off x="4284663" y="3333750"/>
            <a:ext cx="2759075" cy="947738"/>
          </a:xfrm>
          <a:custGeom>
            <a:avLst/>
            <a:gdLst/>
            <a:ahLst/>
            <a:cxnLst>
              <a:cxn ang="0">
                <a:pos x="0" y="423"/>
              </a:cxn>
              <a:cxn ang="0">
                <a:pos x="725" y="15"/>
              </a:cxn>
              <a:cxn ang="0">
                <a:pos x="1587" y="514"/>
              </a:cxn>
              <a:cxn ang="0">
                <a:pos x="1633" y="514"/>
              </a:cxn>
            </a:cxnLst>
            <a:rect l="0" t="0" r="r" b="b"/>
            <a:pathLst>
              <a:path w="1738" h="597">
                <a:moveTo>
                  <a:pt x="0" y="423"/>
                </a:moveTo>
                <a:cubicBezTo>
                  <a:pt x="230" y="211"/>
                  <a:pt x="461" y="0"/>
                  <a:pt x="725" y="15"/>
                </a:cubicBezTo>
                <a:cubicBezTo>
                  <a:pt x="989" y="30"/>
                  <a:pt x="1436" y="431"/>
                  <a:pt x="1587" y="514"/>
                </a:cubicBezTo>
                <a:cubicBezTo>
                  <a:pt x="1738" y="597"/>
                  <a:pt x="1625" y="514"/>
                  <a:pt x="1633" y="514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73" name="Freeform 13"/>
          <p:cNvSpPr>
            <a:spLocks/>
          </p:cNvSpPr>
          <p:nvPr/>
        </p:nvSpPr>
        <p:spPr bwMode="auto">
          <a:xfrm>
            <a:off x="1763713" y="3789363"/>
            <a:ext cx="2520950" cy="828675"/>
          </a:xfrm>
          <a:custGeom>
            <a:avLst/>
            <a:gdLst/>
            <a:ahLst/>
            <a:cxnLst>
              <a:cxn ang="0">
                <a:pos x="1497" y="136"/>
              </a:cxn>
              <a:cxn ang="0">
                <a:pos x="816" y="499"/>
              </a:cxn>
              <a:cxn ang="0">
                <a:pos x="0" y="0"/>
              </a:cxn>
            </a:cxnLst>
            <a:rect l="0" t="0" r="r" b="b"/>
            <a:pathLst>
              <a:path w="1497" h="522">
                <a:moveTo>
                  <a:pt x="1497" y="136"/>
                </a:moveTo>
                <a:cubicBezTo>
                  <a:pt x="1281" y="329"/>
                  <a:pt x="1065" y="522"/>
                  <a:pt x="816" y="499"/>
                </a:cubicBezTo>
                <a:cubicBezTo>
                  <a:pt x="567" y="476"/>
                  <a:pt x="136" y="83"/>
                  <a:pt x="0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4357686" y="2143116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у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7929586" y="3929066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latin typeface="Arial" pitchFamily="34" charset="0"/>
              </a:rPr>
              <a:t>х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31115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1115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3995738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1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924300" y="4508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-1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4211638" y="39338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latin typeface="Arial" pitchFamily="34" charset="0"/>
              </a:rPr>
              <a:t>0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V="1">
            <a:off x="3203575" y="2205038"/>
            <a:ext cx="0" cy="3455987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 flipV="1">
            <a:off x="5435600" y="2133600"/>
            <a:ext cx="0" cy="3529013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500694" y="4000504"/>
          <a:ext cx="211138" cy="503237"/>
        </p:xfrm>
        <a:graphic>
          <a:graphicData uri="http://schemas.openxmlformats.org/presentationml/2006/ole">
            <p:oleObj spid="_x0000_s2072" name="Формула" r:id="rId4" imgW="164957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0" animBg="1"/>
      <p:bldP spid="66570" grpId="0" animBg="1"/>
      <p:bldP spid="66571" grpId="0" animBg="1"/>
      <p:bldP spid="66572" grpId="0" animBg="1"/>
      <p:bldP spid="66573" grpId="0" animBg="1"/>
      <p:bldP spid="66574" grpId="0"/>
      <p:bldP spid="66575" grpId="0"/>
      <p:bldP spid="66579" grpId="0"/>
      <p:bldP spid="66580" grpId="0"/>
      <p:bldP spid="66581" grpId="0"/>
      <p:bldP spid="66582" grpId="0" animBg="1"/>
      <p:bldP spid="665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Текст 26"/>
          <p:cNvSpPr>
            <a:spLocks noGrp="1"/>
          </p:cNvSpPr>
          <p:nvPr>
            <p:ph type="body" sz="half" idx="1"/>
          </p:nvPr>
        </p:nvSpPr>
        <p:spPr>
          <a:xfrm>
            <a:off x="2000232" y="357166"/>
            <a:ext cx="5143536" cy="7572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2"/>
                </a:solidFill>
                <a:cs typeface="Arial" pitchFamily="34" charset="0"/>
              </a:rPr>
              <a:t>Функция </a:t>
            </a:r>
            <a:r>
              <a:rPr lang="en-US" sz="3600" i="1" dirty="0" smtClean="0">
                <a:solidFill>
                  <a:schemeClr val="tx2"/>
                </a:solidFill>
                <a:cs typeface="Arial" pitchFamily="34" charset="0"/>
              </a:rPr>
              <a:t>y = </a:t>
            </a:r>
            <a:r>
              <a:rPr lang="en-US" sz="3600" i="1" dirty="0" err="1" smtClean="0">
                <a:solidFill>
                  <a:schemeClr val="tx2"/>
                </a:solidFill>
                <a:cs typeface="Arial" pitchFamily="34" charset="0"/>
              </a:rPr>
              <a:t>arcsin</a:t>
            </a:r>
            <a:r>
              <a:rPr lang="en-US" sz="3600" i="1" dirty="0" smtClean="0">
                <a:solidFill>
                  <a:schemeClr val="tx2"/>
                </a:solidFill>
                <a:cs typeface="Arial" pitchFamily="34" charset="0"/>
              </a:rPr>
              <a:t>  x</a:t>
            </a:r>
            <a:endParaRPr lang="ru-RU" sz="3600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ru-RU" sz="3200" dirty="0"/>
          </a:p>
        </p:txBody>
      </p:sp>
      <p:graphicFrame>
        <p:nvGraphicFramePr>
          <p:cNvPr id="6758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9058" y="4786322"/>
          <a:ext cx="279400" cy="393700"/>
        </p:xfrm>
        <a:graphic>
          <a:graphicData uri="http://schemas.openxmlformats.org/presentationml/2006/ole">
            <p:oleObj spid="_x0000_s3094" name="Equation" r:id="rId3" imgW="279279" imgH="393529" progId="Equation.3">
              <p:embed/>
            </p:oleObj>
          </a:graphicData>
        </a:graphic>
      </p:graphicFrame>
      <p:graphicFrame>
        <p:nvGraphicFramePr>
          <p:cNvPr id="67598" name="Object 1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000496" y="2285992"/>
          <a:ext cx="214314" cy="466724"/>
        </p:xfrm>
        <a:graphic>
          <a:graphicData uri="http://schemas.openxmlformats.org/presentationml/2006/ole">
            <p:oleObj spid="_x0000_s3095" name="Equation" r:id="rId4" imgW="164957" imgH="393359" progId="Equation.3">
              <p:embed/>
            </p:oleObj>
          </a:graphicData>
        </a:graphic>
      </p:graphicFrame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1331913" y="3789363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 flipV="1">
            <a:off x="4284663" y="2133600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4211638" y="26368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4211638" y="47974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5076825" y="3644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3492500" y="3644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356100" y="1916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у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7720013" y="37369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latin typeface="Arial" pitchFamily="34" charset="0"/>
              </a:rPr>
              <a:t>х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4284663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0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4408488" y="2368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3203575" y="37893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-1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5003800" y="3789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1</a:t>
            </a:r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flipV="1">
            <a:off x="2555875" y="2205038"/>
            <a:ext cx="3384550" cy="3240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602" name="Freeform 18"/>
          <p:cNvSpPr>
            <a:spLocks/>
          </p:cNvSpPr>
          <p:nvPr/>
        </p:nvSpPr>
        <p:spPr bwMode="auto">
          <a:xfrm>
            <a:off x="4284663" y="2997200"/>
            <a:ext cx="1295400" cy="792163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499" y="91"/>
              </a:cxn>
              <a:cxn ang="0">
                <a:pos x="816" y="0"/>
              </a:cxn>
            </a:cxnLst>
            <a:rect l="0" t="0" r="r" b="b"/>
            <a:pathLst>
              <a:path w="816" h="499">
                <a:moveTo>
                  <a:pt x="0" y="499"/>
                </a:moveTo>
                <a:cubicBezTo>
                  <a:pt x="181" y="336"/>
                  <a:pt x="363" y="174"/>
                  <a:pt x="499" y="91"/>
                </a:cubicBezTo>
                <a:cubicBezTo>
                  <a:pt x="635" y="8"/>
                  <a:pt x="725" y="4"/>
                  <a:pt x="816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603" name="Freeform 19"/>
          <p:cNvSpPr>
            <a:spLocks/>
          </p:cNvSpPr>
          <p:nvPr/>
        </p:nvSpPr>
        <p:spPr bwMode="auto">
          <a:xfrm rot="11017471">
            <a:off x="3086967" y="3717988"/>
            <a:ext cx="1190984" cy="896161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499" y="91"/>
              </a:cxn>
              <a:cxn ang="0">
                <a:pos x="816" y="0"/>
              </a:cxn>
            </a:cxnLst>
            <a:rect l="0" t="0" r="r" b="b"/>
            <a:pathLst>
              <a:path w="816" h="499">
                <a:moveTo>
                  <a:pt x="0" y="499"/>
                </a:moveTo>
                <a:cubicBezTo>
                  <a:pt x="181" y="336"/>
                  <a:pt x="363" y="174"/>
                  <a:pt x="499" y="91"/>
                </a:cubicBezTo>
                <a:cubicBezTo>
                  <a:pt x="635" y="8"/>
                  <a:pt x="725" y="4"/>
                  <a:pt x="816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604" name="Freeform 20"/>
          <p:cNvSpPr>
            <a:spLocks/>
          </p:cNvSpPr>
          <p:nvPr/>
        </p:nvSpPr>
        <p:spPr bwMode="auto">
          <a:xfrm rot="16200000" flipV="1">
            <a:off x="4030663" y="2817813"/>
            <a:ext cx="1223962" cy="862012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499" y="91"/>
              </a:cxn>
              <a:cxn ang="0">
                <a:pos x="816" y="0"/>
              </a:cxn>
            </a:cxnLst>
            <a:rect l="0" t="0" r="r" b="b"/>
            <a:pathLst>
              <a:path w="816" h="499">
                <a:moveTo>
                  <a:pt x="0" y="499"/>
                </a:moveTo>
                <a:cubicBezTo>
                  <a:pt x="181" y="336"/>
                  <a:pt x="363" y="174"/>
                  <a:pt x="499" y="91"/>
                </a:cubicBezTo>
                <a:cubicBezTo>
                  <a:pt x="635" y="8"/>
                  <a:pt x="725" y="4"/>
                  <a:pt x="816" y="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67605" name="Freeform 21"/>
          <p:cNvSpPr>
            <a:spLocks/>
          </p:cNvSpPr>
          <p:nvPr/>
        </p:nvSpPr>
        <p:spPr bwMode="auto">
          <a:xfrm rot="5296675" flipV="1">
            <a:off x="3415507" y="3861593"/>
            <a:ext cx="1009650" cy="862013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499" y="91"/>
              </a:cxn>
              <a:cxn ang="0">
                <a:pos x="816" y="0"/>
              </a:cxn>
            </a:cxnLst>
            <a:rect l="0" t="0" r="r" b="b"/>
            <a:pathLst>
              <a:path w="816" h="499">
                <a:moveTo>
                  <a:pt x="0" y="499"/>
                </a:moveTo>
                <a:cubicBezTo>
                  <a:pt x="181" y="336"/>
                  <a:pt x="363" y="174"/>
                  <a:pt x="499" y="91"/>
                </a:cubicBezTo>
                <a:cubicBezTo>
                  <a:pt x="635" y="8"/>
                  <a:pt x="725" y="4"/>
                  <a:pt x="816" y="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02287" y="320861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 = sin x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505325" y="2205038"/>
            <a:ext cx="163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 = </a:t>
            </a:r>
            <a:r>
              <a:rPr lang="en-US" i="1" dirty="0" err="1" smtClean="0"/>
              <a:t>arcsin</a:t>
            </a:r>
            <a:r>
              <a:rPr lang="en-US" i="1" dirty="0" smtClean="0"/>
              <a:t> x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4" grpId="0"/>
      <p:bldP spid="67595" grpId="0"/>
      <p:bldP spid="67596" grpId="0"/>
      <p:bldP spid="67599" grpId="0"/>
      <p:bldP spid="67600" grpId="0"/>
      <p:bldP spid="67601" grpId="0" animBg="1"/>
      <p:bldP spid="67602" grpId="0" animBg="1"/>
      <p:bldP spid="67603" grpId="0" animBg="1"/>
      <p:bldP spid="67604" grpId="0" animBg="1"/>
      <p:bldP spid="67605" grpId="0" animBg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8572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2"/>
                </a:solidFill>
                <a:cs typeface="Arial" pitchFamily="34" charset="0"/>
              </a:rPr>
              <a:t>Свойства функции </a:t>
            </a:r>
            <a:r>
              <a:rPr lang="en-US" sz="3600" i="1" dirty="0" smtClean="0">
                <a:solidFill>
                  <a:schemeClr val="tx2"/>
                </a:solidFill>
                <a:cs typeface="Arial" pitchFamily="34" charset="0"/>
              </a:rPr>
              <a:t>y = </a:t>
            </a:r>
            <a:r>
              <a:rPr lang="en-US" sz="3600" i="1" dirty="0" err="1" smtClean="0">
                <a:solidFill>
                  <a:schemeClr val="tx2"/>
                </a:solidFill>
                <a:cs typeface="Arial" pitchFamily="34" charset="0"/>
              </a:rPr>
              <a:t>arcsin</a:t>
            </a:r>
            <a:r>
              <a:rPr lang="en-US" sz="3600" i="1" dirty="0" smtClean="0">
                <a:solidFill>
                  <a:schemeClr val="tx2"/>
                </a:solidFill>
                <a:cs typeface="Arial" pitchFamily="34" charset="0"/>
              </a:rPr>
              <a:t>  x</a:t>
            </a:r>
            <a:endParaRPr lang="ru-RU" sz="3600" i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None/>
            </a:pPr>
            <a:endParaRPr lang="ru-RU" sz="36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3200" dirty="0" smtClean="0"/>
              <a:t>D(f) = [-1;1].</a:t>
            </a:r>
          </a:p>
          <a:p>
            <a:r>
              <a:rPr lang="en-US" sz="3200" dirty="0" smtClean="0"/>
              <a:t>E(f) = [-   ;   ].</a:t>
            </a:r>
          </a:p>
          <a:p>
            <a:r>
              <a:rPr lang="ru-RU" sz="3200" dirty="0" smtClean="0"/>
              <a:t>Функция является нечётной: </a:t>
            </a:r>
          </a:p>
          <a:p>
            <a:pPr>
              <a:buNone/>
            </a:pPr>
            <a:r>
              <a:rPr lang="ru-RU" sz="3200" i="1" dirty="0" smtClean="0">
                <a:cs typeface="Arial" pitchFamily="34" charset="0"/>
              </a:rPr>
              <a:t>      </a:t>
            </a:r>
            <a:r>
              <a:rPr lang="en-US" sz="3200" i="1" dirty="0" err="1" smtClean="0">
                <a:cs typeface="Arial" pitchFamily="34" charset="0"/>
              </a:rPr>
              <a:t>arcsin</a:t>
            </a:r>
            <a:r>
              <a:rPr lang="ru-RU" sz="3200" i="1" dirty="0" smtClean="0">
                <a:cs typeface="Arial" pitchFamily="34" charset="0"/>
              </a:rPr>
              <a:t>(- </a:t>
            </a:r>
            <a:r>
              <a:rPr lang="en-US" sz="3200" i="1" dirty="0" smtClean="0">
                <a:cs typeface="Arial" pitchFamily="34" charset="0"/>
              </a:rPr>
              <a:t>x) = - </a:t>
            </a:r>
            <a:r>
              <a:rPr lang="en-US" sz="3200" i="1" dirty="0" err="1" smtClean="0">
                <a:cs typeface="Arial" pitchFamily="34" charset="0"/>
              </a:rPr>
              <a:t>arcsin</a:t>
            </a:r>
            <a:r>
              <a:rPr lang="en-US" sz="3200" i="1" dirty="0" smtClean="0">
                <a:cs typeface="Arial" pitchFamily="34" charset="0"/>
              </a:rPr>
              <a:t> x</a:t>
            </a:r>
            <a:r>
              <a:rPr lang="ru-RU" sz="3200" i="1" dirty="0" smtClean="0">
                <a:cs typeface="Arial" pitchFamily="34" charset="0"/>
              </a:rPr>
              <a:t>.</a:t>
            </a:r>
            <a:endParaRPr lang="en-US" sz="3200" i="1" dirty="0" smtClean="0">
              <a:cs typeface="Arial" pitchFamily="34" charset="0"/>
            </a:endParaRPr>
          </a:p>
          <a:p>
            <a:r>
              <a:rPr lang="ru-RU" sz="3200" i="1" dirty="0" smtClean="0">
                <a:cs typeface="Arial" pitchFamily="34" charset="0"/>
              </a:rPr>
              <a:t>Функция  возрастает.</a:t>
            </a:r>
          </a:p>
          <a:p>
            <a:r>
              <a:rPr lang="ru-RU" sz="3200" i="1" dirty="0" smtClean="0">
                <a:cs typeface="Arial" pitchFamily="34" charset="0"/>
              </a:rPr>
              <a:t>Функция непрерывна.</a:t>
            </a:r>
            <a:endParaRPr lang="en-US" sz="3200" dirty="0" smtClean="0"/>
          </a:p>
          <a:p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43174" y="2143116"/>
          <a:ext cx="285752" cy="642942"/>
        </p:xfrm>
        <a:graphic>
          <a:graphicData uri="http://schemas.openxmlformats.org/presentationml/2006/ole">
            <p:oleObj spid="_x0000_s37911" name="Формула" r:id="rId3" imgW="164957" imgH="393359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071802" y="2143116"/>
          <a:ext cx="285750" cy="642938"/>
        </p:xfrm>
        <a:graphic>
          <a:graphicData uri="http://schemas.openxmlformats.org/presentationml/2006/ole">
            <p:oleObj spid="_x0000_s37912" name="Формула" r:id="rId4" imgW="164957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0034" y="714356"/>
            <a:ext cx="7472386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Определение</a:t>
            </a:r>
            <a:r>
              <a:rPr lang="en-US" sz="3600" b="1" dirty="0" smtClean="0">
                <a:solidFill>
                  <a:schemeClr val="tx2"/>
                </a:solidFill>
              </a:rPr>
              <a:t> 1</a:t>
            </a:r>
            <a:r>
              <a:rPr lang="ru-RU" sz="3600" b="1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endParaRPr lang="en-US" sz="3200" i="1" dirty="0" smtClean="0"/>
          </a:p>
          <a:p>
            <a:pPr algn="ctr">
              <a:buNone/>
            </a:pPr>
            <a:r>
              <a:rPr lang="ru-RU" sz="3200" i="1" dirty="0" smtClean="0"/>
              <a:t>Если </a:t>
            </a:r>
            <a:r>
              <a:rPr lang="en-US" sz="3200" i="1" dirty="0" smtClean="0"/>
              <a:t>|a|</a:t>
            </a:r>
            <a:r>
              <a:rPr lang="ru-RU" sz="3200" i="1" dirty="0" smtClean="0"/>
              <a:t> ≤ 1, то</a:t>
            </a:r>
          </a:p>
          <a:p>
            <a:pPr algn="ctr">
              <a:buNone/>
            </a:pPr>
            <a:endParaRPr lang="ru-RU" sz="3200" i="1" dirty="0" smtClean="0"/>
          </a:p>
          <a:p>
            <a:pPr>
              <a:buNone/>
            </a:pPr>
            <a:r>
              <a:rPr lang="en-US" sz="3200" i="1" dirty="0" smtClean="0"/>
              <a:t>                                       sin t = a</a:t>
            </a:r>
            <a:r>
              <a:rPr lang="ru-RU" sz="3200" i="1" dirty="0" smtClean="0"/>
              <a:t>,</a:t>
            </a:r>
            <a:r>
              <a:rPr lang="en-US" sz="3200" i="1" dirty="0" smtClean="0"/>
              <a:t>                   </a:t>
            </a:r>
          </a:p>
          <a:p>
            <a:pPr>
              <a:buNone/>
            </a:pPr>
            <a:r>
              <a:rPr lang="en-US" sz="3200" i="1" dirty="0" smtClean="0"/>
              <a:t>       </a:t>
            </a:r>
            <a:r>
              <a:rPr lang="en-US" sz="3200" i="1" dirty="0" err="1" smtClean="0"/>
              <a:t>arcsin</a:t>
            </a:r>
            <a:r>
              <a:rPr lang="en-US" sz="3200" i="1" dirty="0" smtClean="0"/>
              <a:t> a = t                         </a:t>
            </a:r>
          </a:p>
          <a:p>
            <a:pPr>
              <a:buNone/>
            </a:pPr>
            <a:r>
              <a:rPr lang="en-US" sz="3200" i="1" dirty="0" smtClean="0"/>
              <a:t>                                      -   ≤ t ≤   </a:t>
            </a:r>
            <a:r>
              <a:rPr lang="ru-RU" sz="3200" i="1" dirty="0" smtClean="0"/>
              <a:t>;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           </a:t>
            </a:r>
            <a:r>
              <a:rPr lang="en-US" sz="3200" i="1" dirty="0" smtClean="0"/>
              <a:t>      </a:t>
            </a:r>
            <a:r>
              <a:rPr lang="ru-RU" sz="3200" i="1" dirty="0" smtClean="0"/>
              <a:t> </a:t>
            </a:r>
            <a:r>
              <a:rPr lang="en-US" sz="3200" i="1" dirty="0" smtClean="0"/>
              <a:t>sin (</a:t>
            </a:r>
            <a:r>
              <a:rPr lang="en-US" sz="3200" i="1" dirty="0" err="1" smtClean="0"/>
              <a:t>arcsin</a:t>
            </a:r>
            <a:r>
              <a:rPr lang="en-US" sz="3200" i="1" dirty="0" smtClean="0"/>
              <a:t> a)= a</a:t>
            </a:r>
            <a:endParaRPr lang="ru-RU" sz="3200" i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714744" y="3786190"/>
          <a:ext cx="642942" cy="357190"/>
        </p:xfrm>
        <a:graphic>
          <a:graphicData uri="http://schemas.openxmlformats.org/presentationml/2006/ole">
            <p:oleObj spid="_x0000_s91138" name="Формула" r:id="rId3" imgW="215713" imgH="152268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72000" y="4143380"/>
          <a:ext cx="114300" cy="215900"/>
        </p:xfrm>
        <a:graphic>
          <a:graphicData uri="http://schemas.openxmlformats.org/presentationml/2006/ole">
            <p:oleObj spid="_x0000_s91139" name="Формула" r:id="rId4" imgW="114151" imgH="215619" progId="Equation.3">
              <p:embed/>
            </p:oleObj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4500562" y="3214686"/>
            <a:ext cx="357190" cy="1571636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000628" y="4071942"/>
          <a:ext cx="307976" cy="785818"/>
        </p:xfrm>
        <a:graphic>
          <a:graphicData uri="http://schemas.openxmlformats.org/presentationml/2006/ole">
            <p:oleObj spid="_x0000_s91140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6215074" y="4071942"/>
          <a:ext cx="307975" cy="785813"/>
        </p:xfrm>
        <a:graphic>
          <a:graphicData uri="http://schemas.openxmlformats.org/presentationml/2006/ole">
            <p:oleObj spid="_x0000_s91141" name="Формула" r:id="rId6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428604"/>
            <a:ext cx="804389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Геометрическая иллюстрация</a:t>
            </a:r>
            <a:endParaRPr lang="ru-RU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Object 2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643174" y="5786454"/>
          <a:ext cx="571500" cy="804863"/>
        </p:xfrm>
        <a:graphic>
          <a:graphicData uri="http://schemas.openxmlformats.org/presentationml/2006/ole">
            <p:oleObj spid="_x0000_s92162" name="Формула" r:id="rId3" imgW="279279" imgH="393529" progId="Equation.3">
              <p:embed/>
            </p:oleObj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57290" y="2071678"/>
            <a:ext cx="3816350" cy="3743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i="1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3214678" y="1571612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714348" y="3929066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59425" y="3881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latin typeface="Arial" pitchFamily="34" charset="0"/>
              </a:rPr>
              <a:t>х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59113" y="12684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</a:rPr>
              <a:t>у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508625" y="357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143504" y="357187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</a:rPr>
              <a:t>0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35013" y="3376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>
              <a:latin typeface="Arial" pitchFamily="34" charset="0"/>
            </a:endParaRPr>
          </a:p>
        </p:txBody>
      </p:sp>
      <p:graphicFrame>
        <p:nvGraphicFramePr>
          <p:cNvPr id="16" name="Object 24"/>
          <p:cNvGraphicFramePr>
            <a:graphicFrameLocks noChangeAspect="1"/>
          </p:cNvGraphicFramePr>
          <p:nvPr/>
        </p:nvGraphicFramePr>
        <p:xfrm>
          <a:off x="827088" y="3644900"/>
          <a:ext cx="431800" cy="360363"/>
        </p:xfrm>
        <a:graphic>
          <a:graphicData uri="http://schemas.openxmlformats.org/presentationml/2006/ole">
            <p:oleObj spid="_x0000_s92163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7" name="Object 62"/>
          <p:cNvGraphicFramePr>
            <a:graphicFrameLocks noChangeAspect="1"/>
          </p:cNvGraphicFramePr>
          <p:nvPr/>
        </p:nvGraphicFramePr>
        <p:xfrm>
          <a:off x="2786050" y="1500174"/>
          <a:ext cx="450850" cy="792163"/>
        </p:xfrm>
        <a:graphic>
          <a:graphicData uri="http://schemas.openxmlformats.org/presentationml/2006/ole">
            <p:oleObj spid="_x0000_s92164" name="Формула" r:id="rId5" imgW="164957" imgH="393359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3214678" y="3286124"/>
            <a:ext cx="178595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14678" y="4572008"/>
            <a:ext cx="1857388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14942" y="292893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/>
              <a:t>arcsin</a:t>
            </a:r>
            <a:r>
              <a:rPr lang="en-US" sz="2000" b="1" i="1" dirty="0" smtClean="0"/>
              <a:t> a</a:t>
            </a:r>
            <a:endParaRPr lang="ru-RU" sz="20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57818" y="4429132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/>
              <a:t>arcsin</a:t>
            </a:r>
            <a:r>
              <a:rPr lang="en-US" sz="2000" b="1" i="1" dirty="0" smtClean="0"/>
              <a:t>(- a)</a:t>
            </a:r>
            <a:endParaRPr lang="ru-RU" sz="20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2928926" y="314324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a</a:t>
            </a:r>
            <a:endParaRPr lang="ru-RU" sz="20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86050" y="43576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-a</a:t>
            </a:r>
            <a:endParaRPr lang="ru-RU" sz="20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929190" y="135729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/>
              <a:t>arcsin</a:t>
            </a:r>
            <a:r>
              <a:rPr lang="en-US" sz="2000" b="1" i="1" dirty="0" smtClean="0"/>
              <a:t>(- a) = - </a:t>
            </a:r>
            <a:r>
              <a:rPr lang="en-US" sz="2000" b="1" i="1" dirty="0" err="1" smtClean="0"/>
              <a:t>arcsin</a:t>
            </a:r>
            <a:r>
              <a:rPr lang="en-US" sz="2000" b="1" i="1" dirty="0" smtClean="0"/>
              <a:t> a</a:t>
            </a:r>
            <a:endParaRPr lang="ru-RU" sz="2000" b="1" i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1357298"/>
            <a:ext cx="321471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073445" y="3288890"/>
            <a:ext cx="117987" cy="619433"/>
          </a:xfrm>
          <a:custGeom>
            <a:avLst/>
            <a:gdLst>
              <a:gd name="connsiteX0" fmla="*/ 0 w 117987"/>
              <a:gd name="connsiteY0" fmla="*/ 0 h 619433"/>
              <a:gd name="connsiteX1" fmla="*/ 88490 w 117987"/>
              <a:gd name="connsiteY1" fmla="*/ 309716 h 619433"/>
              <a:gd name="connsiteX2" fmla="*/ 117987 w 117987"/>
              <a:gd name="connsiteY2" fmla="*/ 619433 h 619433"/>
              <a:gd name="connsiteX3" fmla="*/ 117987 w 117987"/>
              <a:gd name="connsiteY3" fmla="*/ 619433 h 619433"/>
              <a:gd name="connsiteX4" fmla="*/ 117987 w 117987"/>
              <a:gd name="connsiteY4" fmla="*/ 619433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7" h="619433">
                <a:moveTo>
                  <a:pt x="0" y="0"/>
                </a:moveTo>
                <a:cubicBezTo>
                  <a:pt x="34413" y="103238"/>
                  <a:pt x="68826" y="206477"/>
                  <a:pt x="88490" y="309716"/>
                </a:cubicBezTo>
                <a:cubicBezTo>
                  <a:pt x="108154" y="412955"/>
                  <a:pt x="117987" y="619433"/>
                  <a:pt x="117987" y="619433"/>
                </a:cubicBezTo>
                <a:lnTo>
                  <a:pt x="117987" y="619433"/>
                </a:lnTo>
                <a:lnTo>
                  <a:pt x="117987" y="619433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058697" y="3923071"/>
            <a:ext cx="137651" cy="663677"/>
          </a:xfrm>
          <a:custGeom>
            <a:avLst/>
            <a:gdLst>
              <a:gd name="connsiteX0" fmla="*/ 117987 w 137651"/>
              <a:gd name="connsiteY0" fmla="*/ 0 h 663677"/>
              <a:gd name="connsiteX1" fmla="*/ 117987 w 137651"/>
              <a:gd name="connsiteY1" fmla="*/ 339213 h 663677"/>
              <a:gd name="connsiteX2" fmla="*/ 0 w 137651"/>
              <a:gd name="connsiteY2" fmla="*/ 663677 h 663677"/>
              <a:gd name="connsiteX3" fmla="*/ 0 w 137651"/>
              <a:gd name="connsiteY3" fmla="*/ 663677 h 66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651" h="663677">
                <a:moveTo>
                  <a:pt x="117987" y="0"/>
                </a:moveTo>
                <a:cubicBezTo>
                  <a:pt x="127819" y="114300"/>
                  <a:pt x="137651" y="228600"/>
                  <a:pt x="117987" y="339213"/>
                </a:cubicBezTo>
                <a:cubicBezTo>
                  <a:pt x="98323" y="449826"/>
                  <a:pt x="0" y="663677"/>
                  <a:pt x="0" y="663677"/>
                </a:cubicBezTo>
                <a:lnTo>
                  <a:pt x="0" y="663677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500042"/>
            <a:ext cx="8115328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Вычислите:</a:t>
            </a:r>
          </a:p>
          <a:p>
            <a:pPr algn="ctr">
              <a:buNone/>
            </a:pPr>
            <a:endParaRPr lang="ru-RU" sz="3200" b="1" i="1" dirty="0" smtClean="0">
              <a:solidFill>
                <a:schemeClr val="tx2"/>
              </a:solidFill>
            </a:endParaRPr>
          </a:p>
          <a:p>
            <a:pPr marL="514350" indent="-514350" algn="ctr">
              <a:buNone/>
            </a:pPr>
            <a:r>
              <a:rPr lang="ru-RU" sz="3200" b="1" i="1" dirty="0" smtClean="0"/>
              <a:t>а)  </a:t>
            </a:r>
            <a:r>
              <a:rPr lang="en-US" sz="3200" b="1" i="1" dirty="0" smtClean="0"/>
              <a:t>sin (</a:t>
            </a:r>
            <a:r>
              <a:rPr lang="en-US" sz="3200" b="1" i="1" dirty="0" err="1" smtClean="0"/>
              <a:t>arcsin</a:t>
            </a:r>
            <a:r>
              <a:rPr lang="en-US" sz="3200" b="1" i="1" dirty="0" smtClean="0"/>
              <a:t>     ) </a:t>
            </a:r>
          </a:p>
          <a:p>
            <a:pPr marL="514350" indent="-514350" algn="ctr">
              <a:buNone/>
            </a:pPr>
            <a:endParaRPr lang="en-US" sz="3200" b="1" i="1" dirty="0" smtClean="0"/>
          </a:p>
          <a:p>
            <a:pPr marL="514350" indent="-514350" algn="ctr">
              <a:buNone/>
            </a:pPr>
            <a:r>
              <a:rPr lang="ru-RU" sz="3200" b="1" i="1" dirty="0" smtClean="0"/>
              <a:t>б)  </a:t>
            </a:r>
            <a:r>
              <a:rPr lang="en-US" sz="3200" b="1" i="1" dirty="0" smtClean="0"/>
              <a:t>sin (</a:t>
            </a:r>
            <a:r>
              <a:rPr lang="en-US" sz="3200" b="1" i="1" dirty="0" err="1" smtClean="0"/>
              <a:t>arcsin</a:t>
            </a:r>
            <a:r>
              <a:rPr lang="en-US" sz="3200" b="1" i="1" dirty="0" smtClean="0"/>
              <a:t>     )</a:t>
            </a:r>
          </a:p>
          <a:p>
            <a:pPr marL="514350" indent="-514350" algn="ctr">
              <a:buFont typeface="+mj-lt"/>
              <a:buAutoNum type="alphaLcParenR"/>
            </a:pPr>
            <a:endParaRPr lang="en-US" sz="3200" b="1" i="1" dirty="0" smtClean="0"/>
          </a:p>
          <a:p>
            <a:pPr marL="514350" indent="-514350" algn="ctr">
              <a:buNone/>
            </a:pPr>
            <a:r>
              <a:rPr lang="ru-RU" sz="3200" b="1" i="1" dirty="0" smtClean="0"/>
              <a:t>в)  </a:t>
            </a:r>
            <a:r>
              <a:rPr lang="en-US" sz="3200" b="1" i="1" dirty="0" smtClean="0"/>
              <a:t>sin (</a:t>
            </a:r>
            <a:r>
              <a:rPr lang="en-US" sz="3200" b="1" i="1" dirty="0" err="1" smtClean="0"/>
              <a:t>arcsin</a:t>
            </a:r>
            <a:r>
              <a:rPr lang="en-US" sz="3200" b="1" i="1" dirty="0" smtClean="0"/>
              <a:t>     )</a:t>
            </a:r>
            <a:endParaRPr lang="ru-RU" sz="3200" b="1" i="1" dirty="0" smtClean="0"/>
          </a:p>
          <a:p>
            <a:pPr algn="ctr">
              <a:buNone/>
            </a:pP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72132" y="1500174"/>
          <a:ext cx="357190" cy="928694"/>
        </p:xfrm>
        <a:graphic>
          <a:graphicData uri="http://schemas.openxmlformats.org/presentationml/2006/ole">
            <p:oleObj spid="_x0000_s58403" name="Формула" r:id="rId3" imgW="139639" imgH="393529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5416550" y="4024313"/>
          <a:ext cx="517525" cy="447675"/>
        </p:xfrm>
        <a:graphic>
          <a:graphicData uri="http://schemas.openxmlformats.org/presentationml/2006/ole">
            <p:oleObj spid="_x0000_s58404" name="Формула" r:id="rId4" imgW="203040" imgH="19044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5526088" y="2879725"/>
          <a:ext cx="582612" cy="449263"/>
        </p:xfrm>
        <a:graphic>
          <a:graphicData uri="http://schemas.openxmlformats.org/presentationml/2006/ole">
            <p:oleObj spid="_x0000_s58405" name="Формула" r:id="rId5" imgW="228600" imgH="19044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846</TotalTime>
  <Words>302</Words>
  <Application>Microsoft Office PowerPoint</Application>
  <PresentationFormat>Экран (4:3)</PresentationFormat>
  <Paragraphs>87</Paragraphs>
  <Slides>11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Эркер</vt:lpstr>
      <vt:lpstr>Формула</vt:lpstr>
      <vt:lpstr>Equation</vt:lpstr>
      <vt:lpstr>Презентация к  уроку алгебры и начал математического анализа  в 10 классе по теме  «Обратные тригонометрические функции  y=arcsin x» </vt:lpstr>
      <vt:lpstr>Обратные тригонометрические функции y=arcsin x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Найдите наименьшее значение а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Админ</cp:lastModifiedBy>
  <cp:revision>104</cp:revision>
  <dcterms:created xsi:type="dcterms:W3CDTF">2009-03-14T19:34:05Z</dcterms:created>
  <dcterms:modified xsi:type="dcterms:W3CDTF">2016-12-16T11:35:26Z</dcterms:modified>
</cp:coreProperties>
</file>