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65" r:id="rId4"/>
    <p:sldId id="258" r:id="rId5"/>
    <p:sldId id="266" r:id="rId6"/>
    <p:sldId id="259" r:id="rId7"/>
    <p:sldId id="267" r:id="rId8"/>
    <p:sldId id="260" r:id="rId9"/>
    <p:sldId id="268" r:id="rId10"/>
    <p:sldId id="262" r:id="rId11"/>
    <p:sldId id="269" r:id="rId12"/>
    <p:sldId id="263" r:id="rId13"/>
    <p:sldId id="264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5E81F67-8A93-44F1-B770-C153844413E5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DA34937-D3F6-4A0A-B1D3-BE84AB093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81F67-8A93-44F1-B770-C153844413E5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4937-D3F6-4A0A-B1D3-BE84AB093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81F67-8A93-44F1-B770-C153844413E5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4937-D3F6-4A0A-B1D3-BE84AB093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5E81F67-8A93-44F1-B770-C153844413E5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DA34937-D3F6-4A0A-B1D3-BE84AB0931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5E81F67-8A93-44F1-B770-C153844413E5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DA34937-D3F6-4A0A-B1D3-BE84AB093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81F67-8A93-44F1-B770-C153844413E5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4937-D3F6-4A0A-B1D3-BE84AB0931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81F67-8A93-44F1-B770-C153844413E5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4937-D3F6-4A0A-B1D3-BE84AB0931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5E81F67-8A93-44F1-B770-C153844413E5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DA34937-D3F6-4A0A-B1D3-BE84AB0931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81F67-8A93-44F1-B770-C153844413E5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4937-D3F6-4A0A-B1D3-BE84AB093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5E81F67-8A93-44F1-B770-C153844413E5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DA34937-D3F6-4A0A-B1D3-BE84AB0931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5E81F67-8A93-44F1-B770-C153844413E5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DA34937-D3F6-4A0A-B1D3-BE84AB0931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5E81F67-8A93-44F1-B770-C153844413E5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DA34937-D3F6-4A0A-B1D3-BE84AB093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inf.&#1089;&#1076;&#1072;&#1084;&#1075;&#1080;&#1072;.&#1088;&#1092;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404664"/>
            <a:ext cx="7128792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Презентация к уроку алгебры в 9 классе по теме «Площади фигур»</a:t>
            </a:r>
            <a:endParaRPr lang="ru-RU" sz="3600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3068960"/>
            <a:ext cx="4579995" cy="2592288"/>
          </a:xfrm>
        </p:spPr>
        <p:txBody>
          <a:bodyPr>
            <a:normAutofit/>
          </a:bodyPr>
          <a:lstStyle/>
          <a:p>
            <a:r>
              <a:rPr lang="ru-RU" b="1" dirty="0" smtClean="0"/>
              <a:t>Автор материала:</a:t>
            </a:r>
          </a:p>
          <a:p>
            <a:r>
              <a:rPr lang="ru-RU" b="1" dirty="0" smtClean="0"/>
              <a:t>Латыпова </a:t>
            </a:r>
            <a:r>
              <a:rPr lang="ru-RU" b="1" dirty="0" smtClean="0"/>
              <a:t>Диана </a:t>
            </a:r>
            <a:r>
              <a:rPr lang="ru-RU" b="1" dirty="0" err="1" smtClean="0"/>
              <a:t>Фаритовна</a:t>
            </a:r>
            <a:endParaRPr lang="ru-RU" b="1" dirty="0" smtClean="0"/>
          </a:p>
          <a:p>
            <a:r>
              <a:rPr lang="ru-RU" dirty="0" smtClean="0"/>
              <a:t>учитель-практикант</a:t>
            </a:r>
            <a:endParaRPr lang="ru-RU" dirty="0" smtClean="0"/>
          </a:p>
          <a:p>
            <a:r>
              <a:rPr lang="ru-RU" dirty="0" smtClean="0"/>
              <a:t>МАОУ </a:t>
            </a:r>
            <a:r>
              <a:rPr lang="ru-RU" dirty="0" smtClean="0"/>
              <a:t>«Лицей </a:t>
            </a:r>
            <a:r>
              <a:rPr lang="ru-RU" dirty="0" smtClean="0"/>
              <a:t>№37  г. </a:t>
            </a:r>
            <a:r>
              <a:rPr lang="ru-RU" dirty="0" smtClean="0"/>
              <a:t>Саратова»,</a:t>
            </a:r>
            <a:endParaRPr lang="ru-RU" dirty="0" smtClean="0"/>
          </a:p>
          <a:p>
            <a:r>
              <a:rPr lang="ru-RU" dirty="0" smtClean="0"/>
              <a:t>Саратовская область,</a:t>
            </a:r>
          </a:p>
          <a:p>
            <a:r>
              <a:rPr lang="ru-RU" dirty="0" smtClean="0"/>
              <a:t> </a:t>
            </a:r>
          </a:p>
          <a:p>
            <a:r>
              <a:rPr lang="ru-RU" b="1" dirty="0" smtClean="0"/>
              <a:t> 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31840" y="6021288"/>
            <a:ext cx="4176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г. Саратов 2016 </a:t>
            </a:r>
            <a:r>
              <a:rPr lang="ru-RU" sz="2000" dirty="0" smtClean="0"/>
              <a:t>год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Задание 4</a:t>
            </a:r>
            <a:endParaRPr lang="ru-RU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352426" y="1412776"/>
            <a:ext cx="8252022" cy="4774664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400" b="1" dirty="0" smtClean="0">
                <a:solidFill>
                  <a:schemeClr val="tx1"/>
                </a:solidFill>
              </a:rPr>
              <a:t>Найдите площадь треугольника,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изображённого на рисунке.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>
              <a:buNone/>
            </a:pP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innerimg0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3140968"/>
            <a:ext cx="4375743" cy="280831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Ответ: 504</a:t>
            </a:r>
          </a:p>
          <a:p>
            <a:pPr algn="ctr">
              <a:buNone/>
            </a:pPr>
            <a:endParaRPr lang="ru-RU" sz="3200" dirty="0"/>
          </a:p>
        </p:txBody>
      </p:sp>
      <p:pic>
        <p:nvPicPr>
          <p:cNvPr id="4" name="Рисунок 3" descr="get_fi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2492896"/>
            <a:ext cx="3725852" cy="266429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Задание 5</a:t>
            </a:r>
            <a:endParaRPr lang="ru-RU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352426" y="1412776"/>
            <a:ext cx="8252022" cy="477466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800" b="1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Найдите площадь прямоугольника, если его периметр равен 58 и одна сторона на 5 больше другой.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Ответ: 204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Engineering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852936"/>
            <a:ext cx="3352800" cy="34480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1. </a:t>
            </a:r>
            <a:r>
              <a:rPr lang="en-US" dirty="0" smtClean="0">
                <a:hlinkClick r:id="rId2"/>
              </a:rPr>
              <a:t>http://inf.</a:t>
            </a:r>
            <a:r>
              <a:rPr lang="ru-RU" dirty="0" err="1" smtClean="0">
                <a:hlinkClick r:id="rId2"/>
              </a:rPr>
              <a:t>сдамгиа.рф</a:t>
            </a:r>
            <a:r>
              <a:rPr lang="ru-RU" dirty="0" smtClean="0">
                <a:hlinkClick r:id="rId2"/>
              </a:rPr>
              <a:t>/</a:t>
            </a:r>
            <a:r>
              <a:rPr lang="ru-RU" dirty="0" smtClean="0"/>
              <a:t>  Образовательный портал для подготовки  к экзаменам «Решу ОГЭ»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323528" y="332656"/>
            <a:ext cx="8352928" cy="6192688"/>
          </a:xfrm>
        </p:spPr>
        <p:txBody>
          <a:bodyPr>
            <a:normAutofit/>
          </a:bodyPr>
          <a:lstStyle/>
          <a:p>
            <a:pPr marL="342900" indent="-342900"/>
            <a:r>
              <a:rPr lang="ru-RU" sz="2400" b="1" dirty="0" smtClean="0"/>
              <a:t>1)                                                       7) </a:t>
            </a:r>
          </a:p>
          <a:p>
            <a:pPr marL="342900" indent="-342900"/>
            <a:endParaRPr lang="ru-RU" sz="2400" b="1" dirty="0" smtClean="0"/>
          </a:p>
          <a:p>
            <a:pPr marL="342900" indent="-342900"/>
            <a:r>
              <a:rPr lang="ru-RU" sz="2400" b="1" dirty="0" smtClean="0"/>
              <a:t>2)                                                      8)  </a:t>
            </a:r>
          </a:p>
          <a:p>
            <a:pPr marL="342900" indent="-342900"/>
            <a:endParaRPr lang="ru-RU" sz="2400" b="1" dirty="0" smtClean="0"/>
          </a:p>
          <a:p>
            <a:pPr marL="342900" indent="-342900"/>
            <a:r>
              <a:rPr lang="ru-RU" sz="2400" b="1" dirty="0" smtClean="0"/>
              <a:t>3)                                                      9)  </a:t>
            </a:r>
          </a:p>
          <a:p>
            <a:pPr marL="342900" indent="-342900"/>
            <a:endParaRPr lang="ru-RU" sz="2400" b="1" dirty="0" smtClean="0"/>
          </a:p>
          <a:p>
            <a:pPr marL="342900" indent="-342900"/>
            <a:r>
              <a:rPr lang="ru-RU" sz="2400" b="1" dirty="0" smtClean="0"/>
              <a:t>4)                                                      10)  </a:t>
            </a:r>
          </a:p>
          <a:p>
            <a:pPr marL="342900" indent="-342900"/>
            <a:endParaRPr lang="ru-RU" sz="2400" b="1" dirty="0" smtClean="0"/>
          </a:p>
          <a:p>
            <a:pPr marL="342900" indent="-342900"/>
            <a:r>
              <a:rPr lang="ru-RU" sz="2400" b="1" dirty="0" smtClean="0"/>
              <a:t>5)                                                      11) </a:t>
            </a:r>
          </a:p>
          <a:p>
            <a:pPr marL="342900" indent="-342900"/>
            <a:r>
              <a:rPr lang="ru-RU" sz="2400" b="1" dirty="0" smtClean="0"/>
              <a:t>          </a:t>
            </a:r>
          </a:p>
          <a:p>
            <a:pPr marL="342900" indent="-342900"/>
            <a:r>
              <a:rPr lang="ru-RU" sz="2400" b="1" dirty="0" smtClean="0"/>
              <a:t>6)    </a:t>
            </a:r>
          </a:p>
          <a:p>
            <a:pPr marL="342900" indent="-342900"/>
            <a:endParaRPr lang="ru-RU" sz="2400" b="1" dirty="0" smtClean="0"/>
          </a:p>
          <a:p>
            <a:pPr marL="342900" indent="-342900" algn="ctr">
              <a:buNone/>
            </a:pPr>
            <a:r>
              <a:rPr lang="ru-RU" sz="2400" b="1" dirty="0" smtClean="0"/>
              <a:t>Площади каких фигур можно найти по этим формулам?</a:t>
            </a:r>
            <a:endParaRPr lang="ru-RU" sz="2400" b="1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/>
          <a:srcRect l="33479" t="28172" r="58035" b="65922"/>
          <a:stretch>
            <a:fillRect/>
          </a:stretch>
        </p:blipFill>
        <p:spPr bwMode="auto">
          <a:xfrm>
            <a:off x="1115616" y="260648"/>
            <a:ext cx="2208245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/>
          <a:srcRect l="30630" t="41732" r="55092" b="53544"/>
          <a:stretch>
            <a:fillRect/>
          </a:stretch>
        </p:blipFill>
        <p:spPr bwMode="auto">
          <a:xfrm>
            <a:off x="1043608" y="4869160"/>
            <a:ext cx="309634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/>
          <a:srcRect l="39551" t="52603" r="47671" b="40903"/>
          <a:stretch>
            <a:fillRect/>
          </a:stretch>
        </p:blipFill>
        <p:spPr bwMode="auto">
          <a:xfrm>
            <a:off x="1115616" y="2132856"/>
            <a:ext cx="277230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3" cstate="print"/>
          <a:srcRect l="33950" t="31118" r="58503" b="66197"/>
          <a:stretch>
            <a:fillRect/>
          </a:stretch>
        </p:blipFill>
        <p:spPr bwMode="auto">
          <a:xfrm>
            <a:off x="1259632" y="1340768"/>
            <a:ext cx="216024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3" cstate="print"/>
          <a:srcRect l="40592" t="41141" r="47233" b="55031"/>
          <a:stretch>
            <a:fillRect/>
          </a:stretch>
        </p:blipFill>
        <p:spPr bwMode="auto">
          <a:xfrm>
            <a:off x="1115616" y="3140968"/>
            <a:ext cx="2851521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4" cstate="print"/>
          <a:srcRect l="41145" t="42125" r="50000" b="51212"/>
          <a:stretch>
            <a:fillRect/>
          </a:stretch>
        </p:blipFill>
        <p:spPr bwMode="auto">
          <a:xfrm>
            <a:off x="1115616" y="3933056"/>
            <a:ext cx="187220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7"/>
          <p:cNvPicPr>
            <a:picLocks noChangeAspect="1" noChangeArrowheads="1"/>
          </p:cNvPicPr>
          <p:nvPr/>
        </p:nvPicPr>
        <p:blipFill>
          <a:blip r:embed="rId5" cstate="print"/>
          <a:srcRect l="40976" t="41736" r="49709" b="52939"/>
          <a:stretch>
            <a:fillRect/>
          </a:stretch>
        </p:blipFill>
        <p:spPr bwMode="auto">
          <a:xfrm>
            <a:off x="5220072" y="332656"/>
            <a:ext cx="201622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8"/>
          <p:cNvPicPr>
            <a:picLocks noChangeAspect="1" noChangeArrowheads="1"/>
          </p:cNvPicPr>
          <p:nvPr/>
        </p:nvPicPr>
        <p:blipFill>
          <a:blip r:embed="rId6" cstate="print"/>
          <a:srcRect l="34686" t="52730" r="59689" b="43584"/>
          <a:stretch>
            <a:fillRect/>
          </a:stretch>
        </p:blipFill>
        <p:spPr bwMode="auto">
          <a:xfrm>
            <a:off x="5148064" y="1268760"/>
            <a:ext cx="156360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19"/>
          <p:cNvPicPr>
            <a:picLocks noChangeAspect="1" noChangeArrowheads="1"/>
          </p:cNvPicPr>
          <p:nvPr/>
        </p:nvPicPr>
        <p:blipFill>
          <a:blip r:embed="rId7" cstate="print"/>
          <a:srcRect l="34686" t="25226" r="58751" b="71590"/>
          <a:stretch>
            <a:fillRect/>
          </a:stretch>
        </p:blipFill>
        <p:spPr bwMode="auto">
          <a:xfrm>
            <a:off x="5220072" y="2204863"/>
            <a:ext cx="1728192" cy="47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9"/>
          <p:cNvPicPr>
            <a:picLocks noChangeAspect="1" noChangeArrowheads="1"/>
          </p:cNvPicPr>
          <p:nvPr/>
        </p:nvPicPr>
        <p:blipFill>
          <a:blip r:embed="rId7" cstate="print"/>
          <a:srcRect l="33749" t="74498" r="58750" b="21766"/>
          <a:stretch>
            <a:fillRect/>
          </a:stretch>
        </p:blipFill>
        <p:spPr bwMode="auto">
          <a:xfrm>
            <a:off x="5364087" y="2924944"/>
            <a:ext cx="2057371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35" descr="893406_html_3fa459cd.png"/>
          <p:cNvPicPr>
            <a:picLocks noChangeAspect="1"/>
          </p:cNvPicPr>
          <p:nvPr/>
        </p:nvPicPr>
        <p:blipFill>
          <a:blip r:embed="rId8" cstate="print"/>
          <a:srcRect l="35038" t="71000" r="48425" b="15350"/>
          <a:stretch>
            <a:fillRect/>
          </a:stretch>
        </p:blipFill>
        <p:spPr>
          <a:xfrm>
            <a:off x="5364088" y="3861048"/>
            <a:ext cx="1279527" cy="792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74320" y="836712"/>
            <a:ext cx="8595360" cy="5399496"/>
          </a:xfrm>
        </p:spPr>
        <p:txBody>
          <a:bodyPr>
            <a:normAutofit/>
          </a:bodyPr>
          <a:lstStyle/>
          <a:p>
            <a:r>
              <a:rPr lang="ru-RU" dirty="0" smtClean="0"/>
              <a:t>1) треугольник</a:t>
            </a:r>
          </a:p>
          <a:p>
            <a:r>
              <a:rPr lang="ru-RU" dirty="0" smtClean="0"/>
              <a:t>2)  параллелограмм</a:t>
            </a:r>
          </a:p>
          <a:p>
            <a:r>
              <a:rPr lang="ru-RU" dirty="0" smtClean="0"/>
              <a:t>3) треугольник</a:t>
            </a:r>
          </a:p>
          <a:p>
            <a:r>
              <a:rPr lang="ru-RU" dirty="0" smtClean="0"/>
              <a:t>4) параллелограмм</a:t>
            </a:r>
          </a:p>
          <a:p>
            <a:r>
              <a:rPr lang="ru-RU" dirty="0" smtClean="0"/>
              <a:t>5) ромб</a:t>
            </a:r>
          </a:p>
          <a:p>
            <a:r>
              <a:rPr lang="ru-RU" dirty="0" smtClean="0"/>
              <a:t>6) треугольник</a:t>
            </a:r>
          </a:p>
          <a:p>
            <a:r>
              <a:rPr lang="ru-RU" dirty="0" smtClean="0"/>
              <a:t>7) трапеция</a:t>
            </a:r>
          </a:p>
          <a:p>
            <a:r>
              <a:rPr lang="ru-RU" dirty="0" smtClean="0"/>
              <a:t>8) круг</a:t>
            </a:r>
          </a:p>
          <a:p>
            <a:r>
              <a:rPr lang="ru-RU" dirty="0" smtClean="0"/>
              <a:t>9) квадрат</a:t>
            </a:r>
          </a:p>
          <a:p>
            <a:r>
              <a:rPr lang="ru-RU" dirty="0" smtClean="0"/>
              <a:t>10) прямоугольник</a:t>
            </a:r>
          </a:p>
          <a:p>
            <a:r>
              <a:rPr lang="ru-RU" dirty="0" smtClean="0"/>
              <a:t>11) прямоугольный треугольник</a:t>
            </a:r>
          </a:p>
          <a:p>
            <a:endParaRPr lang="ru-RU" dirty="0"/>
          </a:p>
        </p:txBody>
      </p:sp>
      <p:pic>
        <p:nvPicPr>
          <p:cNvPr id="4" name="Рисунок 3" descr="ma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1124744"/>
            <a:ext cx="5197570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Задание 1</a:t>
            </a:r>
            <a:endParaRPr lang="ru-RU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352426" y="1412776"/>
            <a:ext cx="8252022" cy="4774664"/>
          </a:xfrm>
        </p:spPr>
        <p:txBody>
          <a:bodyPr/>
          <a:lstStyle/>
          <a:p>
            <a:pPr algn="ctr">
              <a:buNone/>
            </a:pPr>
            <a:r>
              <a:rPr lang="ru-RU" b="1" spc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Найдите площадь квадрата, описанного вокруг </a:t>
            </a:r>
          </a:p>
          <a:p>
            <a:pPr algn="ctr">
              <a:buNone/>
            </a:pPr>
            <a:r>
              <a:rPr lang="ru-RU" b="1" spc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окружности радиуса 10.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innerimg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3068960"/>
            <a:ext cx="2122272" cy="212227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>
              <a:buNone/>
            </a:pPr>
            <a:r>
              <a:rPr lang="ru-RU" sz="3200" dirty="0" smtClean="0"/>
              <a:t>Ответ: </a:t>
            </a:r>
            <a:r>
              <a:rPr lang="ru-RU" sz="3200" dirty="0" smtClean="0"/>
              <a:t>400</a:t>
            </a:r>
          </a:p>
          <a:p>
            <a:endParaRPr lang="ru-RU" dirty="0"/>
          </a:p>
        </p:txBody>
      </p:sp>
      <p:pic>
        <p:nvPicPr>
          <p:cNvPr id="4" name="Рисунок 3" descr="innerimg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1700808"/>
            <a:ext cx="2122272" cy="212227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Задание 2</a:t>
            </a:r>
            <a:endParaRPr lang="ru-RU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352426" y="1412776"/>
            <a:ext cx="8252022" cy="4774664"/>
          </a:xfrm>
        </p:spPr>
        <p:txBody>
          <a:bodyPr/>
          <a:lstStyle/>
          <a:p>
            <a:pPr lvl="0" algn="ctr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Из квадрата вырезали прямоугольник (см. рисунок). Найдите площадь получившейся фигуры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xs3qstsrc32C05656D534B5614F1F144EA1BBFCF1_1_139547602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3068960"/>
            <a:ext cx="2535444" cy="30947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Ответ:28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xs3qstsrc32C05656D534B5614F1F144EA1BBFCF1_1_139547602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2708920"/>
            <a:ext cx="2736304" cy="33398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Задание 3</a:t>
            </a:r>
            <a:endParaRPr lang="ru-RU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352426" y="1412776"/>
            <a:ext cx="8252022" cy="4774664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Найдите площадь трапеции,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 изображённой на рисунке</a:t>
            </a:r>
          </a:p>
          <a:p>
            <a:pPr algn="ctr">
              <a:buNone/>
            </a:pP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get_fi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924944"/>
            <a:ext cx="3725852" cy="266429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Ответ: 168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get_fi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2492896"/>
            <a:ext cx="3725852" cy="266429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95</TotalTime>
  <Words>187</Words>
  <Application>Microsoft Office PowerPoint</Application>
  <PresentationFormat>Экран (4:3)</PresentationFormat>
  <Paragraphs>54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Презентация к уроку алгебры в 9 классе по теме «Площади фигур»</vt:lpstr>
      <vt:lpstr>Слайд 2</vt:lpstr>
      <vt:lpstr>Слайд 3</vt:lpstr>
      <vt:lpstr>Задание 1</vt:lpstr>
      <vt:lpstr>Слайд 5</vt:lpstr>
      <vt:lpstr>Задание 2</vt:lpstr>
      <vt:lpstr>Слайд 7</vt:lpstr>
      <vt:lpstr>Задание 3</vt:lpstr>
      <vt:lpstr>Слайд 9</vt:lpstr>
      <vt:lpstr>Задание 4</vt:lpstr>
      <vt:lpstr>Слайд 11</vt:lpstr>
      <vt:lpstr>Задание 5</vt:lpstr>
      <vt:lpstr>Слайд 13</vt:lpstr>
      <vt:lpstr>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Площади фигур</dc:title>
  <dc:creator>Дианка</dc:creator>
  <cp:lastModifiedBy>Дианка</cp:lastModifiedBy>
  <cp:revision>11</cp:revision>
  <dcterms:created xsi:type="dcterms:W3CDTF">2016-02-11T14:58:10Z</dcterms:created>
  <dcterms:modified xsi:type="dcterms:W3CDTF">2016-02-25T13:30:13Z</dcterms:modified>
</cp:coreProperties>
</file>