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56" r:id="rId3"/>
    <p:sldId id="257" r:id="rId4"/>
    <p:sldId id="258" r:id="rId5"/>
    <p:sldId id="259" r:id="rId6"/>
    <p:sldId id="286" r:id="rId7"/>
    <p:sldId id="273" r:id="rId8"/>
    <p:sldId id="274" r:id="rId9"/>
    <p:sldId id="275" r:id="rId10"/>
    <p:sldId id="260" r:id="rId11"/>
    <p:sldId id="261" r:id="rId12"/>
    <p:sldId id="276" r:id="rId13"/>
    <p:sldId id="277" r:id="rId14"/>
    <p:sldId id="278" r:id="rId15"/>
    <p:sldId id="262" r:id="rId16"/>
    <p:sldId id="263" r:id="rId17"/>
    <p:sldId id="264" r:id="rId18"/>
    <p:sldId id="279" r:id="rId19"/>
    <p:sldId id="289" r:id="rId20"/>
    <p:sldId id="265" r:id="rId21"/>
    <p:sldId id="280" r:id="rId22"/>
    <p:sldId id="266" r:id="rId23"/>
    <p:sldId id="281" r:id="rId24"/>
    <p:sldId id="282" r:id="rId25"/>
    <p:sldId id="267" r:id="rId26"/>
    <p:sldId id="268" r:id="rId27"/>
    <p:sldId id="269" r:id="rId28"/>
    <p:sldId id="270" r:id="rId29"/>
    <p:sldId id="283" r:id="rId30"/>
    <p:sldId id="284" r:id="rId31"/>
    <p:sldId id="285" r:id="rId32"/>
    <p:sldId id="271" r:id="rId33"/>
    <p:sldId id="272" r:id="rId34"/>
    <p:sldId id="287" r:id="rId35"/>
    <p:sldId id="288" r:id="rId36"/>
    <p:sldId id="291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4A22FC-EAE0-47C6-BFE6-1FFF61FF54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15F152-44E8-46EF-8701-2F51D7EEA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/>
          <a:lstStyle/>
          <a:p>
            <a:r>
              <a:rPr lang="ru-RU" dirty="0" smtClean="0"/>
              <a:t>Архитектурный  облик  села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799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             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       Трифонова Людмила Петровна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        учитель ИЗО, МХК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        высшей категории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        МБОУ </a:t>
            </a:r>
            <a:r>
              <a:rPr lang="ru-RU" sz="1800" dirty="0" err="1" smtClean="0"/>
              <a:t>Арефинская</a:t>
            </a:r>
            <a:r>
              <a:rPr lang="ru-RU" sz="1800" dirty="0" smtClean="0"/>
              <a:t> СОШ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        </a:t>
            </a:r>
            <a:r>
              <a:rPr lang="ru-RU" sz="1800" dirty="0" err="1" smtClean="0"/>
              <a:t>Вачский</a:t>
            </a:r>
            <a:r>
              <a:rPr lang="ru-RU" sz="1800" dirty="0" smtClean="0"/>
              <a:t> район, Нижегородская область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           Составлена на основании программы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Б.М. </a:t>
            </a:r>
            <a:r>
              <a:rPr lang="ru-RU" sz="1800" dirty="0" err="1" smtClean="0"/>
              <a:t>Неменского</a:t>
            </a:r>
            <a:r>
              <a:rPr lang="ru-RU" sz="1800" dirty="0" smtClean="0"/>
              <a:t>  1-4класс «Изобразительное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искусство и художественный труд»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2016год</a:t>
            </a:r>
            <a:endParaRPr lang="ru-RU" sz="1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глубины веков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 давних времен Русь славилась лесами, поэтому наиболее доступным и любимым строительным материалом было дерево.</a:t>
            </a:r>
          </a:p>
          <a:p>
            <a:pPr>
              <a:buNone/>
            </a:pPr>
            <a:r>
              <a:rPr lang="ru-RU" sz="2800" dirty="0" smtClean="0"/>
              <a:t>Основным строительным инструментом служил топор.</a:t>
            </a:r>
          </a:p>
          <a:p>
            <a:pPr>
              <a:buNone/>
            </a:pPr>
            <a:r>
              <a:rPr lang="ru-RU" dirty="0" smtClean="0"/>
              <a:t>Приемы вырубок:</a:t>
            </a:r>
          </a:p>
          <a:p>
            <a:pPr>
              <a:buNone/>
            </a:pPr>
            <a:r>
              <a:rPr lang="ru-RU" dirty="0" smtClean="0"/>
              <a:t>«В </a:t>
            </a:r>
            <a:r>
              <a:rPr lang="ru-RU" dirty="0" err="1" smtClean="0"/>
              <a:t>обло</a:t>
            </a:r>
            <a:r>
              <a:rPr lang="ru-RU" dirty="0" smtClean="0"/>
              <a:t>»                                                «В </a:t>
            </a:r>
            <a:r>
              <a:rPr lang="ru-RU" dirty="0" err="1" smtClean="0"/>
              <a:t>реж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285720" y="5214950"/>
            <a:ext cx="2279113" cy="14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28000"/>
          </a:blip>
          <a:srcRect/>
          <a:stretch>
            <a:fillRect/>
          </a:stretch>
        </p:blipFill>
        <p:spPr bwMode="auto">
          <a:xfrm>
            <a:off x="7072330" y="5214950"/>
            <a:ext cx="1659944" cy="135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рубили избу?</a:t>
            </a:r>
            <a:endParaRPr lang="ru-RU" sz="6000" dirty="0"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320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Изба звучала первоначально как «</a:t>
            </a:r>
            <a:r>
              <a:rPr lang="ru-RU" dirty="0" err="1"/>
              <a:t>истьба</a:t>
            </a:r>
            <a:r>
              <a:rPr lang="ru-RU" dirty="0"/>
              <a:t>, </a:t>
            </a:r>
            <a:r>
              <a:rPr lang="ru-RU" dirty="0" err="1"/>
              <a:t>истопка</a:t>
            </a:r>
            <a:r>
              <a:rPr lang="ru-RU" dirty="0"/>
              <a:t>», то есть жилище, которое отапливалось </a:t>
            </a:r>
            <a:r>
              <a:rPr lang="ru-RU" dirty="0" smtClean="0"/>
              <a:t>изнутри.</a:t>
            </a:r>
          </a:p>
          <a:p>
            <a:pPr>
              <a:buNone/>
            </a:pPr>
            <a:r>
              <a:rPr lang="ru-RU" dirty="0" smtClean="0"/>
              <a:t>Работали </a:t>
            </a:r>
            <a:r>
              <a:rPr lang="ru-RU" dirty="0"/>
              <a:t>- как песню пели- </a:t>
            </a:r>
            <a:r>
              <a:rPr lang="ru-RU" dirty="0" smtClean="0"/>
              <a:t>радостно.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/>
              <a:t>каждой избы свое лицо, душа, осанка.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Как рубили избу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D:\Наличники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8072494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Деревянный мир</a:t>
            </a:r>
            <a:endParaRPr lang="ru-RU" dirty="0"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 descr="D:\Наличники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54162"/>
            <a:ext cx="6274523" cy="50181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Деревянный мир</a:t>
            </a:r>
            <a:endParaRPr lang="ru-RU" dirty="0"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D:\Наличники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8042" y="1554162"/>
            <a:ext cx="5760315" cy="50181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Древние образы-символы в украшении избы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Символические изображения солнца, неба, воды, земли, растений – называют солярными знаками. Из этих знаков мастер –резчик по дереву и вырезают узор.</a:t>
            </a:r>
          </a:p>
        </p:txBody>
      </p:sp>
      <p:pic>
        <p:nvPicPr>
          <p:cNvPr id="4" name="Рисунок 3" descr="сканирование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786190"/>
            <a:ext cx="4645152" cy="2825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Крыша избы венчает весь дом – «отчий кров», «жить под одной крышей – ходить под одним небом».</a:t>
            </a:r>
          </a:p>
          <a:p>
            <a:pPr>
              <a:buNone/>
            </a:pPr>
            <a:r>
              <a:rPr lang="ru-RU" dirty="0" smtClean="0"/>
              <a:t>Крышу дома завершает «конек» или «охлупень».</a:t>
            </a:r>
          </a:p>
          <a:p>
            <a:pPr>
              <a:buNone/>
            </a:pPr>
            <a:r>
              <a:rPr lang="ru-RU" dirty="0" smtClean="0"/>
              <a:t>Конь – крестьянский кормилец, был одним из древнейших образов солнца, движения солнца по небу, символом крепости крестьянской жизни</a:t>
            </a:r>
            <a:endParaRPr lang="ru-RU" dirty="0"/>
          </a:p>
        </p:txBody>
      </p:sp>
      <p:pic>
        <p:nvPicPr>
          <p:cNvPr id="4" name="Рисунок 3" descr="P1000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500570"/>
            <a:ext cx="2357454" cy="23574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P1000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446991"/>
            <a:ext cx="3214678" cy="24110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beve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Резная доска, которая закрывает вход слег на фасад называется </a:t>
            </a:r>
            <a:r>
              <a:rPr lang="ru-RU" i="1" u="sng" dirty="0" smtClean="0"/>
              <a:t>причелина.</a:t>
            </a:r>
          </a:p>
          <a:p>
            <a:pPr>
              <a:buNone/>
            </a:pPr>
            <a:r>
              <a:rPr lang="ru-RU" dirty="0" err="1" smtClean="0"/>
              <a:t>Причелина</a:t>
            </a:r>
            <a:r>
              <a:rPr lang="ru-RU" dirty="0" smtClean="0"/>
              <a:t> с левого края избы – символ восходящего утреннего солнца, с правого края – вечернее заходящее солнце.</a:t>
            </a:r>
          </a:p>
          <a:p>
            <a:pPr>
              <a:buNone/>
            </a:pPr>
            <a:r>
              <a:rPr lang="ru-RU" dirty="0" smtClean="0"/>
              <a:t>Резная доска, которая крепится на пересечении двух </a:t>
            </a:r>
            <a:r>
              <a:rPr lang="ru-RU" dirty="0" err="1" smtClean="0"/>
              <a:t>причелин</a:t>
            </a:r>
            <a:r>
              <a:rPr lang="ru-RU" dirty="0" smtClean="0"/>
              <a:t> называется – </a:t>
            </a:r>
            <a:r>
              <a:rPr lang="ru-RU" i="1" u="sng" dirty="0" smtClean="0"/>
              <a:t>полотенце</a:t>
            </a:r>
            <a:r>
              <a:rPr lang="ru-RU" dirty="0" smtClean="0"/>
              <a:t> – полуденное солнце в зените.</a:t>
            </a:r>
            <a:endParaRPr lang="ru-RU" dirty="0"/>
          </a:p>
        </p:txBody>
      </p:sp>
      <p:pic>
        <p:nvPicPr>
          <p:cNvPr id="4" name="Рисунок 3" descr="P1000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3429024" cy="25717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P1000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286256"/>
            <a:ext cx="3571900" cy="25717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Причелины «Хляби небесные»</a:t>
            </a:r>
            <a:endParaRPr lang="ru-RU" dirty="0"/>
          </a:p>
        </p:txBody>
      </p:sp>
      <p:pic>
        <p:nvPicPr>
          <p:cNvPr id="4098" name="Picture 2" descr="D:\Наличники\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0165"/>
          <a:stretch>
            <a:fillRect/>
          </a:stretch>
        </p:blipFill>
        <p:spPr bwMode="auto">
          <a:xfrm>
            <a:off x="500034" y="1554163"/>
            <a:ext cx="8143932" cy="37322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Наличник</a:t>
            </a:r>
            <a:r>
              <a:rPr lang="ru-RU" i="1" dirty="0" smtClean="0"/>
              <a:t> </a:t>
            </a:r>
            <a:r>
              <a:rPr lang="ru-RU" dirty="0" smtClean="0"/>
              <a:t>-  декоративное обрамление оконных проемов.</a:t>
            </a:r>
          </a:p>
          <a:p>
            <a:pPr>
              <a:buNone/>
            </a:pPr>
            <a:r>
              <a:rPr lang="ru-RU" b="1" i="1" dirty="0" smtClean="0"/>
              <a:t>Очелье</a:t>
            </a:r>
            <a:r>
              <a:rPr lang="ru-RU" dirty="0" smtClean="0"/>
              <a:t> – фигурная резная доска, украшавшая верх наличника окна.</a:t>
            </a:r>
          </a:p>
          <a:p>
            <a:pPr>
              <a:buNone/>
            </a:pPr>
            <a:r>
              <a:rPr lang="ru-RU" dirty="0" smtClean="0"/>
              <a:t>Происходит от слова «чело» - лоб</a:t>
            </a:r>
            <a:endParaRPr lang="ru-RU" dirty="0"/>
          </a:p>
        </p:txBody>
      </p:sp>
      <p:pic>
        <p:nvPicPr>
          <p:cNvPr id="4" name="Picture 2" descr="D:\Наличники\IMG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2286016" cy="27146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р175ф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53442" cy="255748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8000">
                  <a:noFill/>
                  <a:prstDash val="solid"/>
                  <a:miter lim="800000"/>
                </a:ln>
                <a:solidFill>
                  <a:srgbClr val="FF99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Архитектурный облик села </a:t>
            </a:r>
            <a:endParaRPr lang="ru-RU" sz="7200" dirty="0">
              <a:ln w="18000">
                <a:noFill/>
                <a:prstDash val="solid"/>
                <a:miter lim="800000"/>
              </a:ln>
              <a:solidFill>
                <a:srgbClr val="FF99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Наличники окон оформлялись особенно пышно.</a:t>
            </a:r>
          </a:p>
          <a:p>
            <a:pPr>
              <a:buNone/>
            </a:pPr>
            <a:r>
              <a:rPr lang="ru-RU" dirty="0" smtClean="0"/>
              <a:t>Оформление окон насыщено языческой символикой.</a:t>
            </a:r>
          </a:p>
          <a:p>
            <a:pPr>
              <a:buNone/>
            </a:pPr>
            <a:r>
              <a:rPr lang="ru-RU" dirty="0" smtClean="0"/>
              <a:t>«Небесные хляби» – изображение водной стихии.</a:t>
            </a:r>
            <a:endParaRPr lang="ru-RU" dirty="0"/>
          </a:p>
        </p:txBody>
      </p:sp>
      <p:pic>
        <p:nvPicPr>
          <p:cNvPr id="4" name="Рисунок 3" descr="P100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3071834" cy="307183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P1000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071810"/>
            <a:ext cx="2982519" cy="35719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Наличники</a:t>
            </a:r>
            <a:endParaRPr lang="ru-RU" dirty="0"/>
          </a:p>
        </p:txBody>
      </p:sp>
      <p:pic>
        <p:nvPicPr>
          <p:cNvPr id="5" name="Рисунок 4" descr="P1000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42852"/>
            <a:ext cx="3667119" cy="27146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P100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14686"/>
            <a:ext cx="4286248" cy="30718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Символы солнца в орнаменте наличников</a:t>
            </a:r>
            <a:endParaRPr lang="ru-RU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P1000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215106" cy="4857784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Символы солнца в орнаменте</a:t>
            </a:r>
            <a:endParaRPr lang="ru-RU" dirty="0"/>
          </a:p>
        </p:txBody>
      </p:sp>
      <p:pic>
        <p:nvPicPr>
          <p:cNvPr id="6146" name="Picture 2" descr="D:\Наличники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666" y="1554163"/>
            <a:ext cx="6295068" cy="452596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Символы солнца в орнаменте</a:t>
            </a:r>
            <a:endParaRPr lang="ru-RU" dirty="0"/>
          </a:p>
        </p:txBody>
      </p:sp>
      <p:pic>
        <p:nvPicPr>
          <p:cNvPr id="7170" name="Picture 2" descr="D:\Наличники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8456"/>
            <a:ext cx="8686800" cy="28973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Символы земли, пашни, растений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P1000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3512612" cy="3365505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P1000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Советские символы в украшении наличников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P1000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582591" cy="3436943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P100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00504"/>
            <a:ext cx="3857634" cy="27622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Образ женщины – плодородия в старинных символах украшении наличников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P1000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3929090" cy="4857760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P1000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4357686" cy="35718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78581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Современный дом В. И. Трофимова</a:t>
            </a: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P1000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8215370" cy="566143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дом В. И. </a:t>
            </a:r>
            <a:r>
              <a:rPr lang="ru-RU" dirty="0" err="1" smtClean="0"/>
              <a:t>трофимова</a:t>
            </a:r>
            <a:endParaRPr lang="ru-RU" dirty="0"/>
          </a:p>
        </p:txBody>
      </p:sp>
      <p:pic>
        <p:nvPicPr>
          <p:cNvPr id="4" name="Содержимое 3" descr="P1000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7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Систематизировать и обобщить знания о роли декоративно-прикладного искусства в украшении жилища, на примере краеведческого материала.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дом В. и. </a:t>
            </a:r>
            <a:r>
              <a:rPr lang="ru-RU" dirty="0" err="1" smtClean="0"/>
              <a:t>трофимова</a:t>
            </a:r>
            <a:endParaRPr lang="ru-RU" dirty="0"/>
          </a:p>
        </p:txBody>
      </p:sp>
      <p:pic>
        <p:nvPicPr>
          <p:cNvPr id="4" name="Содержимое 3" descr="P1000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дом В. И. Трофимова </a:t>
            </a:r>
            <a:endParaRPr lang="ru-RU" dirty="0"/>
          </a:p>
        </p:txBody>
      </p:sp>
      <p:pic>
        <p:nvPicPr>
          <p:cNvPr id="4" name="Содержимое 3" descr="P1000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10001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красивы наличники на окнах Арефинских домов, с  какой любовью и мастерством они выполнены</a:t>
            </a:r>
            <a:endParaRPr lang="ru-RU" sz="36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ар223ф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14356"/>
            <a:ext cx="6215106" cy="59293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Сравнение символов узоров орнамента на наличниках Арефинских домов с городецкими наличниками</a:t>
            </a:r>
            <a:endParaRPr lang="ru-RU" sz="32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городецком наличнике наверху, над полукругом «небосвода» показаны три солнца: утреннее, полуденное и вечернее. Ниже солнечного хода, над самым оконным проемом изображены «</a:t>
            </a:r>
            <a:r>
              <a:rPr lang="ru-RU" sz="2400" dirty="0" err="1" smtClean="0"/>
              <a:t>рощения</a:t>
            </a:r>
            <a:r>
              <a:rPr lang="ru-RU" sz="2400" dirty="0" smtClean="0"/>
              <a:t>» с сидящими на ветках птицами. Внизу под окном – русалка – </a:t>
            </a:r>
            <a:r>
              <a:rPr lang="ru-RU" sz="2400" dirty="0" err="1" smtClean="0"/>
              <a:t>берегиня</a:t>
            </a:r>
            <a:r>
              <a:rPr lang="ru-RU" sz="2400" dirty="0" smtClean="0"/>
              <a:t> и </a:t>
            </a:r>
            <a:r>
              <a:rPr lang="ru-RU" sz="2400" dirty="0" err="1" smtClean="0"/>
              <a:t>ящерообразные</a:t>
            </a:r>
            <a:r>
              <a:rPr lang="ru-RU" sz="2400" dirty="0" smtClean="0"/>
              <a:t> львы.</a:t>
            </a:r>
            <a:endParaRPr lang="ru-RU" sz="2400" dirty="0"/>
          </a:p>
        </p:txBody>
      </p:sp>
      <p:pic>
        <p:nvPicPr>
          <p:cNvPr id="4" name="Рисунок 3" descr="сканирование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4143404" cy="2643206"/>
          </a:xfrm>
          <a:prstGeom prst="rect">
            <a:avLst/>
          </a:prstGeom>
        </p:spPr>
      </p:pic>
      <p:pic>
        <p:nvPicPr>
          <p:cNvPr id="5" name="Содержимое 3" descr="сканирование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4214842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Наличник -теремок</a:t>
            </a:r>
            <a:endParaRPr lang="ru-RU" dirty="0"/>
          </a:p>
        </p:txBody>
      </p:sp>
      <p:pic>
        <p:nvPicPr>
          <p:cNvPr id="4" name="Содержимое 3" descr="сканирование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428860" y="1714488"/>
            <a:ext cx="4827693" cy="4525962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Изба северных народов</a:t>
            </a:r>
            <a:endParaRPr lang="ru-RU" dirty="0"/>
          </a:p>
        </p:txBody>
      </p:sp>
      <p:pic>
        <p:nvPicPr>
          <p:cNvPr id="1026" name="Picture 2" descr="D:\Наличники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72494" cy="50720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6786562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 давних времен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и до сей поры дома украшают наличниками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 древнерусской символикой. 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ИСТОЧНИКИ: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Учебник  4 класса «Изобразительное искусство. Каждый народ художник» Л.А. </a:t>
            </a:r>
            <a:r>
              <a:rPr lang="ru-RU" sz="1800" dirty="0" err="1" smtClean="0"/>
              <a:t>Неменская</a:t>
            </a:r>
            <a:r>
              <a:rPr lang="ru-RU" sz="1800" dirty="0" smtClean="0"/>
              <a:t>, под ред. </a:t>
            </a:r>
            <a:r>
              <a:rPr lang="ru-RU" sz="1800" dirty="0" err="1" smtClean="0"/>
              <a:t>Б.М,Неменского</a:t>
            </a:r>
            <a:endParaRPr lang="ru-RU" sz="1800" dirty="0" smtClean="0"/>
          </a:p>
          <a:p>
            <a:r>
              <a:rPr lang="ru-RU" sz="1800" dirty="0" smtClean="0"/>
              <a:t>2. Рабочая тетрадь по изобразительному искусству «Твоя мастерская» Л.А. </a:t>
            </a:r>
            <a:r>
              <a:rPr lang="ru-RU" sz="1800" dirty="0" err="1" smtClean="0"/>
              <a:t>Наменская</a:t>
            </a:r>
            <a:endParaRPr lang="ru-RU" sz="1800" dirty="0" smtClean="0"/>
          </a:p>
          <a:p>
            <a:r>
              <a:rPr lang="ru-RU" sz="1800" dirty="0" smtClean="0"/>
              <a:t>3. Учебник 5 класса «Изобразительное искусство. Декоративно-прикладное искусство в жизни человека» Н.А. </a:t>
            </a:r>
            <a:r>
              <a:rPr lang="ru-RU" sz="1800" smtClean="0"/>
              <a:t>Горяева</a:t>
            </a:r>
            <a:endParaRPr lang="ru-RU" sz="18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sz="6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Целостное осмысление собранного краеведческого материала;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Дальнейшее формирование практических навыков работы в конкретном материале: акварель, гуашь, графика, бумажная пластика;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Умение передавать единство формы и декора избы;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Развивать умение создавать коллективную творческую композицию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Постановка исследовательских задач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32037"/>
            <a:ext cx="8686800" cy="4525963"/>
          </a:xfrm>
        </p:spPr>
        <p:txBody>
          <a:bodyPr/>
          <a:lstStyle/>
          <a:p>
            <a:r>
              <a:rPr lang="ru-RU" dirty="0" smtClean="0"/>
              <a:t>Что означает слово «изба» ?</a:t>
            </a:r>
          </a:p>
          <a:p>
            <a:r>
              <a:rPr lang="ru-RU" dirty="0" smtClean="0"/>
              <a:t>Как рубили избы?</a:t>
            </a:r>
          </a:p>
          <a:p>
            <a:r>
              <a:rPr lang="ru-RU" dirty="0" smtClean="0"/>
              <a:t>Выбор места под постройку</a:t>
            </a:r>
          </a:p>
          <a:p>
            <a:r>
              <a:rPr lang="ru-RU" dirty="0" smtClean="0"/>
              <a:t>О чем рассказывают символические изображения в украшении изб с Арефино?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7 веке до н. э. На холме Городище, это примерно 1 км к юго-востоку от Арефина находилось поселение людей. Они занимались скотоводством, земледелием, охотой, рыбной ловлей, им была известна обработка металлов (бронзы, железа), до появления гончарного круга умели делать керамическую лепную посуду.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глубины веков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сел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643998" cy="54292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Из глубины веков</a:t>
            </a:r>
            <a:endParaRPr lang="ru-RU" dirty="0"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ул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8072494" cy="55721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Из глубины веков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улиц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071546"/>
            <a:ext cx="4857784" cy="564357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683</Words>
  <Application>Microsoft Office PowerPoint</Application>
  <PresentationFormat>Экран (4:3)</PresentationFormat>
  <Paragraphs>88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Архитектурный  облик  села</vt:lpstr>
      <vt:lpstr>Архитектурный облик села </vt:lpstr>
      <vt:lpstr>Цель:</vt:lpstr>
      <vt:lpstr>Задачи</vt:lpstr>
      <vt:lpstr>Постановка исследовательских задач</vt:lpstr>
      <vt:lpstr>Слайд 6</vt:lpstr>
      <vt:lpstr>Из глубины веков</vt:lpstr>
      <vt:lpstr>Из глубины веков</vt:lpstr>
      <vt:lpstr>Из глубины веков</vt:lpstr>
      <vt:lpstr>Из глубины веков</vt:lpstr>
      <vt:lpstr>Как рубили избу?</vt:lpstr>
      <vt:lpstr>Как рубили избу</vt:lpstr>
      <vt:lpstr>Деревянный мир</vt:lpstr>
      <vt:lpstr>Деревянный мир</vt:lpstr>
      <vt:lpstr>Древние образы-символы в украшении избы</vt:lpstr>
      <vt:lpstr>Слайд 16</vt:lpstr>
      <vt:lpstr>Слайд 17</vt:lpstr>
      <vt:lpstr>Причелины «Хляби небесные»</vt:lpstr>
      <vt:lpstr>Слайд 19</vt:lpstr>
      <vt:lpstr>Слайд 20</vt:lpstr>
      <vt:lpstr>Наличники</vt:lpstr>
      <vt:lpstr>Символы солнца в орнаменте наличников</vt:lpstr>
      <vt:lpstr>Символы солнца в орнаменте</vt:lpstr>
      <vt:lpstr>Символы солнца в орнаменте</vt:lpstr>
      <vt:lpstr>Символы земли, пашни, растений</vt:lpstr>
      <vt:lpstr>Советские символы в украшении наличников</vt:lpstr>
      <vt:lpstr>Образ женщины – плодородия в старинных символах украшении наличников</vt:lpstr>
      <vt:lpstr>Слайд 28</vt:lpstr>
      <vt:lpstr>Современный дом В. И. трофимова</vt:lpstr>
      <vt:lpstr>Современный дом В. и. трофимова</vt:lpstr>
      <vt:lpstr>Современный дом В. И. Трофимова </vt:lpstr>
      <vt:lpstr>Слайд 32</vt:lpstr>
      <vt:lpstr>Сравнение символов узоров орнамента на наличниках Арефинских домов с городецкими наличниками</vt:lpstr>
      <vt:lpstr>Наличник -теремок</vt:lpstr>
      <vt:lpstr>Изба северных народов</vt:lpstr>
      <vt:lpstr>Слайд 36</vt:lpstr>
      <vt:lpstr>                                          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Архитектурный облик села </dc:title>
  <dc:creator>user</dc:creator>
  <cp:lastModifiedBy>User</cp:lastModifiedBy>
  <cp:revision>30</cp:revision>
  <dcterms:created xsi:type="dcterms:W3CDTF">2009-03-01T06:46:13Z</dcterms:created>
  <dcterms:modified xsi:type="dcterms:W3CDTF">2016-03-29T06:26:12Z</dcterms:modified>
</cp:coreProperties>
</file>