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3" r:id="rId2"/>
    <p:sldId id="262" r:id="rId3"/>
    <p:sldId id="257" r:id="rId4"/>
    <p:sldId id="258" r:id="rId5"/>
    <p:sldId id="260" r:id="rId6"/>
    <p:sldId id="259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A04FB-E961-45D3-84A1-2E4B6E204C1C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D4225-C29B-47E1-9486-30B9A65A25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977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D4225-C29B-47E1-9486-30B9A65A25C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3" Type="http://schemas.openxmlformats.org/officeDocument/2006/relationships/image" Target="../media/image19.png"/><Relationship Id="rId21" Type="http://schemas.openxmlformats.org/officeDocument/2006/relationships/image" Target="../media/image37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" Type="http://schemas.openxmlformats.org/officeDocument/2006/relationships/image" Target="../media/image18.png"/><Relationship Id="rId16" Type="http://schemas.openxmlformats.org/officeDocument/2006/relationships/image" Target="../media/image32.png"/><Relationship Id="rId20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19" Type="http://schemas.openxmlformats.org/officeDocument/2006/relationships/image" Target="../media/image35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7800" y="914400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Презентация к уроку </a:t>
            </a:r>
            <a:r>
              <a:rPr lang="ru-RU" sz="3200" b="1" dirty="0" smtClean="0"/>
              <a:t>алгебры и начала анализа в 11 </a:t>
            </a:r>
            <a:r>
              <a:rPr lang="ru-RU" sz="3200" b="1" dirty="0"/>
              <a:t>классе по теме </a:t>
            </a:r>
            <a:r>
              <a:rPr lang="en-US" sz="3200" b="1" dirty="0" smtClean="0"/>
              <a:t>”</a:t>
            </a:r>
            <a:r>
              <a:rPr lang="ru-RU" sz="3200" b="1" dirty="0" smtClean="0"/>
              <a:t>Первообразная</a:t>
            </a:r>
            <a:r>
              <a:rPr lang="en-US" sz="3200" b="1" dirty="0" smtClean="0"/>
              <a:t>”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3810000"/>
            <a:ext cx="7406640" cy="28194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b="1" dirty="0">
                <a:solidFill>
                  <a:schemeClr val="tx1"/>
                </a:solidFill>
              </a:rPr>
              <a:t>Автор материала:</a:t>
            </a:r>
          </a:p>
          <a:p>
            <a:pPr algn="r"/>
            <a:r>
              <a:rPr lang="ru-RU" b="1" dirty="0" err="1">
                <a:solidFill>
                  <a:schemeClr val="tx1"/>
                </a:solidFill>
              </a:rPr>
              <a:t>Шапшалова</a:t>
            </a:r>
            <a:r>
              <a:rPr lang="ru-RU" b="1" dirty="0">
                <a:solidFill>
                  <a:schemeClr val="tx1"/>
                </a:solidFill>
              </a:rPr>
              <a:t> Таисия Владимировна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учитель-практикант 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МАОУ</a:t>
            </a:r>
            <a:r>
              <a:rPr lang="en-US" dirty="0">
                <a:solidFill>
                  <a:schemeClr val="tx1"/>
                </a:solidFill>
              </a:rPr>
              <a:t> ”</a:t>
            </a:r>
            <a:r>
              <a:rPr lang="ru-RU" dirty="0">
                <a:solidFill>
                  <a:schemeClr val="tx1"/>
                </a:solidFill>
              </a:rPr>
              <a:t>Лицей № 37 г. Саратова</a:t>
            </a:r>
            <a:r>
              <a:rPr lang="en-US" dirty="0">
                <a:solidFill>
                  <a:schemeClr val="tx1"/>
                </a:solidFill>
              </a:rPr>
              <a:t>”</a:t>
            </a:r>
            <a:r>
              <a:rPr lang="ru-RU" dirty="0">
                <a:solidFill>
                  <a:schemeClr val="tx1"/>
                </a:solidFill>
              </a:rPr>
              <a:t>,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Саратовская область.</a:t>
            </a:r>
          </a:p>
          <a:p>
            <a:pPr algn="r"/>
            <a:endParaRPr lang="ru-RU" dirty="0">
              <a:solidFill>
                <a:schemeClr val="tx1"/>
              </a:solidFill>
            </a:endParaRPr>
          </a:p>
          <a:p>
            <a:pPr algn="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г. Саратов, 2016 год.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98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7800" y="1524000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Тема урока</a:t>
            </a: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3429000"/>
            <a:ext cx="7406640" cy="1752600"/>
          </a:xfrm>
        </p:spPr>
        <p:txBody>
          <a:bodyPr/>
          <a:lstStyle/>
          <a:p>
            <a:pPr algn="ctr"/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Первообразная</a:t>
            </a:r>
          </a:p>
          <a:p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Примеры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524000"/>
            <a:ext cx="81534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Функция              является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первообразной для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функции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 интервале (-∞;+∞).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Действительно, найдём производную:</a:t>
            </a:r>
            <a:endParaRPr lang="ru-RU" dirty="0" smtClean="0"/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для любого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i="1" dirty="0" smtClean="0">
                <a:latin typeface="Arial" pitchFamily="34" charset="0"/>
                <a:cs typeface="Arial" pitchFamily="34" charset="0"/>
              </a:rPr>
              <a:t>ϵ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(-∞;+∞).</a:t>
            </a:r>
            <a:r>
              <a:rPr lang="ru-RU" dirty="0" smtClean="0"/>
              <a:t> 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40756" y="1447800"/>
            <a:ext cx="1174044" cy="728546"/>
          </a:xfrm>
          <a:prstGeom prst="rect">
            <a:avLst/>
          </a:prstGeom>
          <a:noFill/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2743200"/>
            <a:ext cx="1371600" cy="457200"/>
          </a:xfrm>
          <a:prstGeom prst="rect">
            <a:avLst/>
          </a:prstGeom>
          <a:noFill/>
        </p:spPr>
      </p:pic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1" y="3810000"/>
            <a:ext cx="7461362" cy="1066800"/>
          </a:xfrm>
          <a:prstGeom prst="rect">
            <a:avLst/>
          </a:prstGeom>
          <a:noFill/>
        </p:spPr>
      </p:pic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Свойство первообразной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600200"/>
            <a:ext cx="8229600" cy="5029199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Если          - первообразная для        на заданном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промежутке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то                     есть первообразная для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на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Рассмотрим функции                      и                     ,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найдём их производные. Для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получим также            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.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Для          получим                     .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Следовательно,                 есть первообразная для       .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Таким образом         имеет бесконечно много решений,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так как               =0.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1676400"/>
            <a:ext cx="609600" cy="401053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1676400"/>
            <a:ext cx="533400" cy="360405"/>
          </a:xfrm>
          <a:prstGeom prst="rect">
            <a:avLst/>
          </a:prstGeom>
          <a:noFill/>
        </p:spPr>
      </p:pic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2514600"/>
            <a:ext cx="563880" cy="381000"/>
          </a:xfrm>
          <a:prstGeom prst="rect">
            <a:avLst/>
          </a:prstGeom>
          <a:noFill/>
        </p:spPr>
      </p:pic>
      <p:pic>
        <p:nvPicPr>
          <p:cNvPr id="20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4572000"/>
            <a:ext cx="1273630" cy="685800"/>
          </a:xfrm>
          <a:prstGeom prst="rect">
            <a:avLst/>
          </a:prstGeom>
          <a:noFill/>
        </p:spPr>
      </p:pic>
      <p:pic>
        <p:nvPicPr>
          <p:cNvPr id="21" name="Picture 1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0" y="4724400"/>
            <a:ext cx="563879" cy="381000"/>
          </a:xfrm>
          <a:prstGeom prst="rect">
            <a:avLst/>
          </a:prstGeom>
          <a:noFill/>
        </p:spPr>
      </p:pic>
      <p:pic>
        <p:nvPicPr>
          <p:cNvPr id="22" name="Picture 1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5181600"/>
            <a:ext cx="563880" cy="381000"/>
          </a:xfrm>
          <a:prstGeom prst="rect">
            <a:avLst/>
          </a:prstGeom>
          <a:noFill/>
        </p:spPr>
      </p:pic>
      <p:pic>
        <p:nvPicPr>
          <p:cNvPr id="23" name="Picture 1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5638800"/>
            <a:ext cx="1143000" cy="408215"/>
          </a:xfrm>
          <a:prstGeom prst="rect">
            <a:avLst/>
          </a:prstGeom>
          <a:noFill/>
        </p:spPr>
      </p:pic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0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2819400"/>
            <a:ext cx="1651517" cy="685800"/>
          </a:xfrm>
          <a:prstGeom prst="rect">
            <a:avLst/>
          </a:prstGeom>
          <a:noFill/>
        </p:spPr>
      </p:pic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0" y="923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3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2819400"/>
            <a:ext cx="1623527" cy="685800"/>
          </a:xfrm>
          <a:prstGeom prst="rect">
            <a:avLst/>
          </a:prstGeom>
          <a:noFill/>
        </p:spPr>
      </p:pic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0" y="923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8" name="Picture 2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3429000"/>
            <a:ext cx="594360" cy="381000"/>
          </a:xfrm>
          <a:prstGeom prst="rect">
            <a:avLst/>
          </a:prstGeom>
          <a:noFill/>
        </p:spPr>
      </p:pic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10" name="Picture 26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4306230"/>
            <a:ext cx="685800" cy="418170"/>
          </a:xfrm>
          <a:prstGeom prst="rect">
            <a:avLst/>
          </a:prstGeom>
          <a:noFill/>
        </p:spPr>
      </p:pic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12" name="Picture 28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4313208"/>
            <a:ext cx="838200" cy="411192"/>
          </a:xfrm>
          <a:prstGeom prst="rect">
            <a:avLst/>
          </a:prstGeom>
          <a:noFill/>
        </p:spPr>
      </p:pic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14" name="Picture 30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4256314"/>
            <a:ext cx="304800" cy="544286"/>
          </a:xfrm>
          <a:prstGeom prst="rect">
            <a:avLst/>
          </a:prstGeom>
          <a:noFill/>
        </p:spPr>
      </p:pic>
      <p:pic>
        <p:nvPicPr>
          <p:cNvPr id="44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4343400"/>
            <a:ext cx="563880" cy="381000"/>
          </a:xfrm>
          <a:prstGeom prst="rect">
            <a:avLst/>
          </a:prstGeom>
          <a:noFill/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3886200"/>
            <a:ext cx="1186962" cy="3810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2133600"/>
            <a:ext cx="1600200" cy="363682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Формулы нахождения первообразных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2057400" y="1600200"/>
          <a:ext cx="6077585" cy="4953000"/>
        </p:xfrm>
        <a:graphic>
          <a:graphicData uri="http://schemas.openxmlformats.org/drawingml/2006/table">
            <a:tbl>
              <a:tblPr/>
              <a:tblGrid>
                <a:gridCol w="3038475"/>
                <a:gridCol w="3039110"/>
              </a:tblGrid>
              <a:tr h="10668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Функция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Первообразная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5400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2667000"/>
            <a:ext cx="638175" cy="428625"/>
          </a:xfrm>
          <a:prstGeom prst="rect">
            <a:avLst/>
          </a:prstGeom>
          <a:noFill/>
        </p:spPr>
      </p:pic>
      <p:pic>
        <p:nvPicPr>
          <p:cNvPr id="15398" name="Picture 3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4225" y="3200400"/>
            <a:ext cx="180975" cy="238125"/>
          </a:xfrm>
          <a:prstGeom prst="rect">
            <a:avLst/>
          </a:prstGeom>
          <a:noFill/>
        </p:spPr>
      </p:pic>
      <p:pic>
        <p:nvPicPr>
          <p:cNvPr id="15397" name="Picture 3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3175" y="3200400"/>
            <a:ext cx="504825" cy="238125"/>
          </a:xfrm>
          <a:prstGeom prst="rect">
            <a:avLst/>
          </a:prstGeom>
          <a:noFill/>
        </p:spPr>
      </p:pic>
      <p:pic>
        <p:nvPicPr>
          <p:cNvPr id="15396" name="Picture 3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3505200"/>
            <a:ext cx="381000" cy="238125"/>
          </a:xfrm>
          <a:prstGeom prst="rect">
            <a:avLst/>
          </a:prstGeom>
          <a:noFill/>
        </p:spPr>
      </p:pic>
      <p:pic>
        <p:nvPicPr>
          <p:cNvPr id="15395" name="Picture 3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25" y="3505200"/>
            <a:ext cx="866775" cy="238125"/>
          </a:xfrm>
          <a:prstGeom prst="rect">
            <a:avLst/>
          </a:prstGeom>
          <a:noFill/>
        </p:spPr>
      </p:pic>
      <p:pic>
        <p:nvPicPr>
          <p:cNvPr id="15394" name="Picture 3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48025" y="3886200"/>
            <a:ext cx="409575" cy="238125"/>
          </a:xfrm>
          <a:prstGeom prst="rect">
            <a:avLst/>
          </a:prstGeom>
          <a:noFill/>
        </p:spPr>
      </p:pic>
      <p:pic>
        <p:nvPicPr>
          <p:cNvPr id="15393" name="Picture 3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5550" y="3886200"/>
            <a:ext cx="704850" cy="238125"/>
          </a:xfrm>
          <a:prstGeom prst="rect">
            <a:avLst/>
          </a:prstGeom>
          <a:noFill/>
        </p:spPr>
      </p:pic>
      <p:pic>
        <p:nvPicPr>
          <p:cNvPr id="15392" name="Picture 3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50" y="4257675"/>
            <a:ext cx="1924050" cy="238125"/>
          </a:xfrm>
          <a:prstGeom prst="rect">
            <a:avLst/>
          </a:prstGeom>
          <a:noFill/>
        </p:spPr>
      </p:pic>
      <p:pic>
        <p:nvPicPr>
          <p:cNvPr id="15391" name="Picture 3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4114800"/>
            <a:ext cx="1257300" cy="504825"/>
          </a:xfrm>
          <a:prstGeom prst="rect">
            <a:avLst/>
          </a:prstGeom>
          <a:noFill/>
        </p:spPr>
      </p:pic>
      <p:pic>
        <p:nvPicPr>
          <p:cNvPr id="15390" name="Picture 30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4648200"/>
            <a:ext cx="1076325" cy="438150"/>
          </a:xfrm>
          <a:prstGeom prst="rect">
            <a:avLst/>
          </a:prstGeom>
          <a:noFill/>
        </p:spPr>
      </p:pic>
      <p:pic>
        <p:nvPicPr>
          <p:cNvPr id="15389" name="Picture 29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4648200"/>
            <a:ext cx="1304925" cy="428625"/>
          </a:xfrm>
          <a:prstGeom prst="rect">
            <a:avLst/>
          </a:prstGeom>
          <a:noFill/>
        </p:spPr>
      </p:pic>
      <p:pic>
        <p:nvPicPr>
          <p:cNvPr id="15388" name="Picture 28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5257800"/>
            <a:ext cx="942975" cy="247650"/>
          </a:xfrm>
          <a:prstGeom prst="rect">
            <a:avLst/>
          </a:prstGeom>
          <a:noFill/>
        </p:spPr>
      </p:pic>
      <p:pic>
        <p:nvPicPr>
          <p:cNvPr id="15387" name="Picture 27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5105400"/>
            <a:ext cx="885825" cy="428625"/>
          </a:xfrm>
          <a:prstGeom prst="rect">
            <a:avLst/>
          </a:prstGeom>
          <a:noFill/>
        </p:spPr>
      </p:pic>
      <p:pic>
        <p:nvPicPr>
          <p:cNvPr id="15386" name="Picture 26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5638800"/>
            <a:ext cx="1447800" cy="238125"/>
          </a:xfrm>
          <a:prstGeom prst="rect">
            <a:avLst/>
          </a:prstGeom>
          <a:noFill/>
        </p:spPr>
      </p:pic>
      <p:pic>
        <p:nvPicPr>
          <p:cNvPr id="15385" name="Picture 25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5562600"/>
            <a:ext cx="1257300" cy="428625"/>
          </a:xfrm>
          <a:prstGeom prst="rect">
            <a:avLst/>
          </a:prstGeom>
          <a:noFill/>
        </p:spPr>
      </p:pic>
      <p:pic>
        <p:nvPicPr>
          <p:cNvPr id="15384" name="Picture 24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6172200"/>
            <a:ext cx="1466850" cy="238125"/>
          </a:xfrm>
          <a:prstGeom prst="rect">
            <a:avLst/>
          </a:prstGeom>
          <a:noFill/>
        </p:spPr>
      </p:pic>
      <p:pic>
        <p:nvPicPr>
          <p:cNvPr id="15383" name="Picture 23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6096000"/>
            <a:ext cx="1066800" cy="428625"/>
          </a:xfrm>
          <a:prstGeom prst="rect">
            <a:avLst/>
          </a:prstGeom>
          <a:noFill/>
        </p:spPr>
      </p:pic>
      <p:pic>
        <p:nvPicPr>
          <p:cNvPr id="57" name="Picture 42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2286000"/>
            <a:ext cx="838200" cy="238125"/>
          </a:xfrm>
          <a:prstGeom prst="rect">
            <a:avLst/>
          </a:prstGeom>
          <a:noFill/>
        </p:spPr>
      </p:pic>
      <p:pic>
        <p:nvPicPr>
          <p:cNvPr id="58" name="Picture 41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2143125"/>
            <a:ext cx="752475" cy="495300"/>
          </a:xfrm>
          <a:prstGeom prst="rect">
            <a:avLst/>
          </a:prstGeom>
          <a:noFill/>
        </p:spPr>
      </p:pic>
      <p:pic>
        <p:nvPicPr>
          <p:cNvPr id="59" name="Picture 39"/>
          <p:cNvPicPr>
            <a:picLocks noChangeAspect="1" noChangeArrowheads="1"/>
          </p:cNvPicPr>
          <p:nvPr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2819400"/>
            <a:ext cx="619125" cy="238125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Три правила нахождения первообразной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1. Так как                     и                        имеем</a:t>
            </a:r>
          </a:p>
          <a:p>
            <a:pPr marL="514350" indent="-514350">
              <a:buAutoNum type="arabicPeriod"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2. Постоянный множитель можно вынести</a:t>
            </a:r>
          </a:p>
          <a:p>
            <a:pPr marL="514350" indent="-51435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за знак производной</a:t>
            </a:r>
          </a:p>
          <a:p>
            <a:pPr marL="514350" indent="-514350"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3.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pPr marL="514350" indent="-514350"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1524000"/>
            <a:ext cx="1752600" cy="417286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1524000"/>
            <a:ext cx="1975104" cy="457200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1981200"/>
            <a:ext cx="6781800" cy="449722"/>
          </a:xfrm>
          <a:prstGeom prst="rect">
            <a:avLst/>
          </a:prstGeom>
          <a:noFill/>
        </p:spPr>
      </p:pic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3429000"/>
            <a:ext cx="4191000" cy="469843"/>
          </a:xfrm>
          <a:prstGeom prst="rect">
            <a:avLst/>
          </a:prstGeom>
          <a:noFill/>
        </p:spPr>
      </p:pic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4267200"/>
            <a:ext cx="6163733" cy="762000"/>
          </a:xfrm>
          <a:prstGeom prst="rect">
            <a:avLst/>
          </a:prstGeom>
          <a:noFill/>
        </p:spPr>
      </p:pic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Пример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Найдём общий вид первообразных для</a:t>
            </a: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</a:t>
            </a: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Так как одна из первообразных для      это     , а для      это      , по правилу 1 находим:          </a:t>
            </a:r>
          </a:p>
          <a:p>
            <a:pPr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- одна из первообразных для            .       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1828800"/>
            <a:ext cx="990600" cy="730771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2514600"/>
            <a:ext cx="381000" cy="495300"/>
          </a:xfrm>
          <a:prstGeom prst="rect">
            <a:avLst/>
          </a:prstGeom>
          <a:noFill/>
        </p:spPr>
      </p:pic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2819400"/>
            <a:ext cx="304800" cy="731520"/>
          </a:xfrm>
          <a:prstGeom prst="rect">
            <a:avLst/>
          </a:prstGeom>
          <a:noFill/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2819400"/>
            <a:ext cx="304800" cy="685800"/>
          </a:xfrm>
          <a:prstGeom prst="rect">
            <a:avLst/>
          </a:prstGeom>
          <a:noFill/>
        </p:spPr>
      </p:pic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2819400"/>
            <a:ext cx="426721" cy="685800"/>
          </a:xfrm>
          <a:prstGeom prst="rect">
            <a:avLst/>
          </a:prstGeom>
          <a:noFill/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3810000"/>
            <a:ext cx="762000" cy="70449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3810000"/>
            <a:ext cx="990600" cy="730771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/>
              <a:t>Источники</a:t>
            </a:r>
            <a:endParaRPr lang="ru-RU" sz="48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19200" y="1981200"/>
            <a:ext cx="7620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/>
              <a:t>Алгебра и начала математического анализа. 11 класс: учебник для общеобразовательных учреждений: базовый и профильный уровни / С. М. Никольский, М. К. Потапов, Н. Н. Решетников, А.В. </a:t>
            </a:r>
            <a:r>
              <a:rPr lang="ru-RU" sz="3200" b="1" i="1" dirty="0" err="1"/>
              <a:t>Шевкин</a:t>
            </a:r>
            <a:r>
              <a:rPr lang="ru-RU" sz="3200" b="1" i="1" dirty="0"/>
              <a:t>. – 8-е изд. – М.: Просвещение, 2009. – 464 с.</a:t>
            </a:r>
          </a:p>
        </p:txBody>
      </p:sp>
    </p:spTree>
    <p:extLst>
      <p:ext uri="{BB962C8B-B14F-4D97-AF65-F5344CB8AC3E}">
        <p14:creationId xmlns:p14="http://schemas.microsoft.com/office/powerpoint/2010/main" val="11159460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572</TotalTime>
  <Words>241</Words>
  <Application>Microsoft Office PowerPoint</Application>
  <PresentationFormat>Экран (4:3)</PresentationFormat>
  <Paragraphs>54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Презентация к уроку алгебры и начала анализа в 11 классе по теме ”Первообразная”</vt:lpstr>
      <vt:lpstr>Тема урока:</vt:lpstr>
      <vt:lpstr>Примеры</vt:lpstr>
      <vt:lpstr>Свойство первообразной</vt:lpstr>
      <vt:lpstr>Формулы нахождения первообразных</vt:lpstr>
      <vt:lpstr>Три правила нахождения первообразной</vt:lpstr>
      <vt:lpstr>Пример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</dc:title>
  <dc:creator>Тася</dc:creator>
  <cp:lastModifiedBy>Тася</cp:lastModifiedBy>
  <cp:revision>61</cp:revision>
  <dcterms:created xsi:type="dcterms:W3CDTF">2015-10-07T17:02:00Z</dcterms:created>
  <dcterms:modified xsi:type="dcterms:W3CDTF">2016-03-02T06:08:57Z</dcterms:modified>
</cp:coreProperties>
</file>