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58" r:id="rId2"/>
  </p:sldMasterIdLst>
  <p:notesMasterIdLst>
    <p:notesMasterId r:id="rId20"/>
  </p:notesMasterIdLst>
  <p:handoutMasterIdLst>
    <p:handoutMasterId r:id="rId21"/>
  </p:handoutMasterIdLst>
  <p:sldIdLst>
    <p:sldId id="286" r:id="rId3"/>
    <p:sldId id="290" r:id="rId4"/>
    <p:sldId id="256" r:id="rId5"/>
    <p:sldId id="267" r:id="rId6"/>
    <p:sldId id="268" r:id="rId7"/>
    <p:sldId id="269" r:id="rId8"/>
    <p:sldId id="270" r:id="rId9"/>
    <p:sldId id="271" r:id="rId10"/>
    <p:sldId id="285" r:id="rId11"/>
    <p:sldId id="284" r:id="rId12"/>
    <p:sldId id="258" r:id="rId13"/>
    <p:sldId id="265" r:id="rId14"/>
    <p:sldId id="289" r:id="rId15"/>
    <p:sldId id="266" r:id="rId16"/>
    <p:sldId id="282" r:id="rId17"/>
    <p:sldId id="262" r:id="rId18"/>
    <p:sldId id="28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0" autoAdjust="0"/>
    <p:restoredTop sz="94660"/>
  </p:normalViewPr>
  <p:slideViewPr>
    <p:cSldViewPr>
      <p:cViewPr varScale="1">
        <p:scale>
          <a:sx n="65" d="100"/>
          <a:sy n="65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5F84BF-5C8F-4CFC-A4ED-889457D56230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53CA6A-EF17-4925-A829-5BCABD442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04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88773C-C4E9-4672-BC04-026EF15FAF36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F3A9DD-C4A3-40DB-BB4F-8A383DB49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14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>
                <a:solidFill>
                  <a:schemeClr val="accent2"/>
                </a:solidFill>
              </a:rPr>
              <a:t>В третьих, в организме чаще всего бывает много разновидностей клеток. Они отличаются друг от друга по форме и размерам</a:t>
            </a: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CA40141-813B-4853-B524-12CEDDF865DB}" type="slidenum">
              <a:rPr lang="ru-RU" smtClean="0"/>
              <a:pPr eaLnBrk="1" hangingPunct="1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/>
                <a:t>LOGO</a:t>
              </a: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9706" name="Rectangle 10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2860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1600200"/>
            <a:ext cx="7620000" cy="682625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3415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79F0D4B-3513-4F5E-AFC4-929308082110}" type="datetimeFigureOut">
              <a:rPr lang="ru-RU"/>
              <a:pPr>
                <a:defRPr/>
              </a:pPr>
              <a:t>03.03.2016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3415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03D5AA-BE84-4CF4-86E8-2905AE92C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8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51BA6-5D06-40CB-BAFE-8599A7D6BE4E}" type="datetimeFigureOut">
              <a:rPr lang="ru-RU"/>
              <a:pPr>
                <a:defRPr/>
              </a:pPr>
              <a:t>03.03.2016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F276D-22EF-4A21-912A-4BF8DBD37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6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97CA8-29C7-4846-B1AD-CD8E9068CB08}" type="datetimeFigureOut">
              <a:rPr lang="ru-RU"/>
              <a:pPr>
                <a:defRPr/>
              </a:pPr>
              <a:t>03.03.2016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1976F-E254-4DBF-813B-76FB1E69A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02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C10CD-A166-4099-9D75-7A45AB1F21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29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F8CD8-4EA8-4EE0-8E67-B796510DAF3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55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EFD74-7BC6-482D-870F-BD6F979CB6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41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DDAD3-3AB0-4897-808A-DC0EE0C9CD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11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10E6E-467F-47D6-906C-E6C8C45FB9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30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A9C6B-BFC2-4A14-85CA-1E7F9A27B4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23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B12D6-6744-4E60-80A8-A978401DF0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86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0EC83-3207-4CAC-AA20-7732FC639C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2BBC7-40CD-4996-BD1B-AA6D3A261C98}" type="datetimeFigureOut">
              <a:rPr lang="ru-RU"/>
              <a:pPr>
                <a:defRPr/>
              </a:pPr>
              <a:t>03.03.2016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FE8C9-5EEF-4E3B-B2BC-AC9A2CC15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22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031C3-6F1B-472B-B015-00459DCDD5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31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E5691-2A51-462E-8995-88517CC97A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8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F6285-E583-402D-AEA7-565C82DF42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5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EDE35-3152-406C-ADBC-FDB5E13F5EC1}" type="datetimeFigureOut">
              <a:rPr lang="ru-RU"/>
              <a:pPr>
                <a:defRPr/>
              </a:pPr>
              <a:t>03.03.2016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40E1C-D78F-4542-B9D0-029E9A5FD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4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A8880-D162-4E90-9B23-5ADB4DF6DDB8}" type="datetimeFigureOut">
              <a:rPr lang="ru-RU"/>
              <a:pPr>
                <a:defRPr/>
              </a:pPr>
              <a:t>03.03.2016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4F2DF-2E2E-4B00-A590-082C8067A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5127E-007C-4F43-9314-C3F6B3A38EE9}" type="datetimeFigureOut">
              <a:rPr lang="ru-RU"/>
              <a:pPr>
                <a:defRPr/>
              </a:pPr>
              <a:t>03.03.2016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A974C-E8A7-4DE5-B6A6-DEB113916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8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3A879-B5B7-4769-B55D-740EE56CCB68}" type="datetimeFigureOut">
              <a:rPr lang="ru-RU"/>
              <a:pPr>
                <a:defRPr/>
              </a:pPr>
              <a:t>03.03.2016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3745-9692-4F37-B472-A065B733E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1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F1F7E-1B72-418B-9330-1731969C6F6F}" type="datetimeFigureOut">
              <a:rPr lang="ru-RU"/>
              <a:pPr>
                <a:defRPr/>
              </a:pPr>
              <a:t>03.03.2016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4BB56-F5AE-4AFD-9159-312CDFC2B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0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6EADD-7467-42F7-9159-322B6B3927C9}" type="datetimeFigureOut">
              <a:rPr lang="ru-RU"/>
              <a:pPr>
                <a:defRPr/>
              </a:pPr>
              <a:t>03.03.2016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CF235-EB3B-492B-84BA-61856DE6B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F15C8-0F58-4EDE-A5A0-AFF13EBE2ACA}" type="datetimeFigureOut">
              <a:rPr lang="ru-RU"/>
              <a:pPr>
                <a:defRPr/>
              </a:pPr>
              <a:t>03.03.2016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C2599-B658-422B-856A-2089F2BF3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5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" r:id="rId14" imgW="10793651" imgH="1498413" progId="Photoshop.Image.6">
                  <p:embed/>
                </p:oleObj>
              </mc:Choice>
              <mc:Fallback>
                <p:oleObj name="Image" r:id="rId14" imgW="10793651" imgH="1498413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3"/>
          <p:cNvSpPr>
            <a:spLocks noChangeArrowheads="1"/>
          </p:cNvSpPr>
          <p:nvPr/>
        </p:nvSpPr>
        <p:spPr bwMode="gray">
          <a:xfrm>
            <a:off x="304800" y="609600"/>
            <a:ext cx="883920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gray">
          <a:xfrm>
            <a:off x="9525" y="1114425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CE66F30-B8AC-4BA6-AEC6-2E9FD5C898B6}" type="datetimeFigureOut">
              <a:rPr lang="ru-RU"/>
              <a:pPr>
                <a:defRPr/>
              </a:pPr>
              <a:t>03.03.2016</a:t>
            </a:fld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CB82F3-6452-49A8-AB12-D3D379E76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title"/>
          </p:nvPr>
        </p:nvSpPr>
        <p:spPr bwMode="white">
          <a:xfrm>
            <a:off x="2438400" y="609600"/>
            <a:ext cx="6248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C0C19F-1985-4AC0-AD32-F86D594B0715}" type="slidenum">
              <a:rPr lang="ru-RU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0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class.ru/node/3156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340768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ctr"/>
            <a:r>
              <a:rPr lang="ru-RU" dirty="0"/>
              <a:t>Презентация к уроку биологии в </a:t>
            </a:r>
            <a:r>
              <a:rPr lang="ru-RU" dirty="0" smtClean="0"/>
              <a:t>5 </a:t>
            </a:r>
            <a:r>
              <a:rPr lang="ru-RU" dirty="0"/>
              <a:t>классе </a:t>
            </a:r>
            <a:endParaRPr lang="ru-RU" dirty="0" smtClean="0"/>
          </a:p>
          <a:p>
            <a:pPr marL="44450" algn="ctr"/>
            <a:r>
              <a:rPr lang="ru-RU" dirty="0" smtClean="0"/>
              <a:t>(</a:t>
            </a:r>
            <a:r>
              <a:rPr lang="ru-RU" dirty="0"/>
              <a:t>базовый уровень) </a:t>
            </a:r>
            <a:r>
              <a:rPr lang="ru-RU" dirty="0" smtClean="0"/>
              <a:t>ФГОС</a:t>
            </a:r>
          </a:p>
          <a:p>
            <a:pPr marL="44450" algn="ctr"/>
            <a:r>
              <a:rPr lang="ru-RU" dirty="0" smtClean="0"/>
              <a:t>по теме </a:t>
            </a:r>
            <a:r>
              <a:rPr lang="ru-RU" altLang="ru-RU" b="1" dirty="0" smtClean="0"/>
              <a:t>«Строение клетки»</a:t>
            </a:r>
          </a:p>
          <a:p>
            <a:pPr marL="44450" algn="ctr"/>
            <a:r>
              <a:rPr lang="ru-RU" altLang="ru-RU" dirty="0" smtClean="0"/>
              <a:t>Учебник серии «Алгоритм успеха» авторы </a:t>
            </a:r>
            <a:r>
              <a:rPr lang="ru-RU" altLang="ru-RU" dirty="0" err="1" smtClean="0"/>
              <a:t>И.Н.Пономарёва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И.В.Николаев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О.А.Корнилова</a:t>
            </a:r>
            <a:r>
              <a:rPr lang="ru-RU" altLang="ru-RU" dirty="0" smtClean="0"/>
              <a:t>. – М.:</a:t>
            </a:r>
            <a:r>
              <a:rPr lang="ru-RU" altLang="ru-RU" dirty="0" err="1" smtClean="0"/>
              <a:t>Вентана</a:t>
            </a:r>
            <a:r>
              <a:rPr lang="ru-RU" altLang="ru-RU" dirty="0" smtClean="0"/>
              <a:t>-Граф, 2013</a:t>
            </a:r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0364" y="2996952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r">
              <a:buFontTx/>
              <a:buNone/>
            </a:pPr>
            <a:r>
              <a:rPr lang="ru-RU" altLang="ru-RU" b="1" dirty="0" smtClean="0"/>
              <a:t>Автор материала</a:t>
            </a:r>
            <a:r>
              <a:rPr lang="ru-RU" altLang="ru-RU" dirty="0" smtClean="0"/>
              <a:t>:</a:t>
            </a:r>
          </a:p>
          <a:p>
            <a:pPr marL="44450" indent="0" algn="r">
              <a:buFontTx/>
              <a:buNone/>
            </a:pPr>
            <a:r>
              <a:rPr lang="ru-RU" altLang="ru-RU" dirty="0" smtClean="0"/>
              <a:t> </a:t>
            </a:r>
            <a:r>
              <a:rPr lang="ru-RU" altLang="ru-RU" i="1" dirty="0"/>
              <a:t>Медведева Татьяна Александровна</a:t>
            </a:r>
            <a:r>
              <a:rPr lang="ru-RU" altLang="ru-RU" i="1" dirty="0" smtClean="0"/>
              <a:t>,</a:t>
            </a:r>
            <a:endParaRPr lang="ru-RU" altLang="ru-RU" dirty="0"/>
          </a:p>
          <a:p>
            <a:pPr marL="44450" indent="0" algn="r">
              <a:buFontTx/>
              <a:buNone/>
            </a:pPr>
            <a:r>
              <a:rPr lang="ru-RU" altLang="ru-RU" i="1" dirty="0"/>
              <a:t>учитель </a:t>
            </a:r>
            <a:r>
              <a:rPr lang="ru-RU" altLang="ru-RU" i="1" dirty="0" smtClean="0"/>
              <a:t>биологии</a:t>
            </a:r>
          </a:p>
          <a:p>
            <a:pPr marL="44450" indent="0" algn="r">
              <a:buFontTx/>
              <a:buNone/>
            </a:pPr>
            <a:r>
              <a:rPr lang="ru-RU" altLang="ru-RU" i="1" dirty="0" smtClean="0"/>
              <a:t>высшей квалификационной категории</a:t>
            </a:r>
            <a:endParaRPr lang="ru-RU" altLang="ru-RU" i="1" dirty="0"/>
          </a:p>
          <a:p>
            <a:pPr marL="44450" algn="r"/>
            <a:r>
              <a:rPr lang="ru-RU" altLang="ru-RU" dirty="0"/>
              <a:t>МБОУ Арбатская средняя школа</a:t>
            </a:r>
          </a:p>
          <a:p>
            <a:pPr marL="44450" algn="r"/>
            <a:r>
              <a:rPr lang="ru-RU" altLang="ru-RU" dirty="0" err="1" smtClean="0"/>
              <a:t>Таштыпского</a:t>
            </a:r>
            <a:r>
              <a:rPr lang="ru-RU" altLang="ru-RU" dirty="0" smtClean="0"/>
              <a:t> района</a:t>
            </a:r>
            <a:endParaRPr lang="ru-RU" altLang="ru-RU" dirty="0"/>
          </a:p>
          <a:p>
            <a:pPr marL="44450" algn="r"/>
            <a:r>
              <a:rPr lang="ru-RU" altLang="ru-RU" dirty="0" smtClean="0"/>
              <a:t>Республики </a:t>
            </a:r>
            <a:r>
              <a:rPr lang="ru-RU" altLang="ru-RU" dirty="0"/>
              <a:t>Хакасия</a:t>
            </a:r>
          </a:p>
          <a:p>
            <a:pPr marL="44450" indent="0" algn="r">
              <a:buFontTx/>
              <a:buNone/>
            </a:pPr>
            <a:endParaRPr lang="ru-RU" altLang="ru-RU" dirty="0"/>
          </a:p>
          <a:p>
            <a:pPr marL="44450" indent="0" algn="r">
              <a:buFontTx/>
              <a:buNone/>
            </a:pPr>
            <a:endParaRPr lang="ru-RU" altLang="ru-RU" dirty="0"/>
          </a:p>
          <a:p>
            <a:pPr marL="44450" indent="0" algn="ctr">
              <a:buFontTx/>
              <a:buNone/>
            </a:pPr>
            <a:r>
              <a:rPr lang="ru-RU" altLang="ru-RU" dirty="0" smtClean="0"/>
              <a:t>Арбаты </a:t>
            </a:r>
            <a:r>
              <a:rPr lang="ru-RU" altLang="ru-RU" dirty="0"/>
              <a:t>– </a:t>
            </a:r>
            <a:r>
              <a:rPr lang="ru-RU" altLang="ru-RU" dirty="0" smtClean="0"/>
              <a:t>2016г</a:t>
            </a:r>
            <a:r>
              <a:rPr lang="ru-RU" alt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02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Строение растительной и животной клетки</a:t>
            </a:r>
            <a:endParaRPr lang="ru-RU" sz="3600" b="1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8" y="1309380"/>
            <a:ext cx="8835240" cy="5038848"/>
          </a:xfrm>
        </p:spPr>
      </p:pic>
      <p:sp>
        <p:nvSpPr>
          <p:cNvPr id="4" name="TextBox 3"/>
          <p:cNvSpPr txBox="1"/>
          <p:nvPr/>
        </p:nvSpPr>
        <p:spPr>
          <a:xfrm>
            <a:off x="179512" y="13407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Вакуоль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152543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Хлоропласт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21328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Цитоплазма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27089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Ядро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56130" y="338370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Клеточная мембрана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450912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Клеточная стенка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5517231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Клетка растений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5517231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Клетка животных</a:t>
            </a:r>
            <a:endParaRPr lang="ru-RU" sz="2400" b="1" dirty="0"/>
          </a:p>
        </p:txBody>
      </p:sp>
      <p:sp>
        <p:nvSpPr>
          <p:cNvPr id="5" name="Овал 4"/>
          <p:cNvSpPr/>
          <p:nvPr/>
        </p:nvSpPr>
        <p:spPr>
          <a:xfrm>
            <a:off x="8219870" y="258310"/>
            <a:ext cx="79208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5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04609" y="157460"/>
            <a:ext cx="624840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dirty="0" smtClean="0"/>
              <a:t>Словарь терминов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4294967295"/>
          </p:nvPr>
        </p:nvSpPr>
        <p:spPr>
          <a:xfrm>
            <a:off x="479773" y="1225512"/>
            <a:ext cx="8229600" cy="51054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536137" y="4312899"/>
            <a:ext cx="8116872" cy="635520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14999">
                <a:srgbClr val="C4D6EB"/>
              </a:gs>
              <a:gs pos="30000">
                <a:srgbClr val="85C2FF"/>
              </a:gs>
              <a:gs pos="50000">
                <a:srgbClr val="5E9EFF"/>
              </a:gs>
              <a:gs pos="70000">
                <a:srgbClr val="85C2FF"/>
              </a:gs>
              <a:gs pos="85001">
                <a:srgbClr val="C4D6EB"/>
              </a:gs>
              <a:gs pos="100000">
                <a:srgbClr val="FFEBFA"/>
              </a:gs>
            </a:gsLst>
            <a:lin ang="2700000" scaled="1"/>
          </a:gradFill>
          <a:ln w="25400" algn="ctr">
            <a:solidFill>
              <a:srgbClr val="974406"/>
            </a:solidFill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2000" b="1" dirty="0" smtClean="0">
                <a:latin typeface="Arno Pro Caption"/>
              </a:rPr>
              <a:t>Клеточная мембрана - </a:t>
            </a:r>
            <a:r>
              <a:rPr lang="ru-RU" sz="2000" b="1" i="1" dirty="0">
                <a:latin typeface="Arno Pro Caption"/>
              </a:rPr>
              <a:t>наружная </a:t>
            </a:r>
            <a:r>
              <a:rPr lang="ru-RU" sz="2000" b="1" i="1" dirty="0" smtClean="0">
                <a:latin typeface="Arno Pro Caption"/>
              </a:rPr>
              <a:t>оболочка клетки </a:t>
            </a:r>
            <a:endParaRPr lang="ru-RU" sz="2000" b="1" i="1" dirty="0">
              <a:latin typeface="Arno Pro Caption"/>
            </a:endParaRP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548961" y="2776004"/>
            <a:ext cx="8001000" cy="1002208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14999">
                <a:srgbClr val="C4D6EB"/>
              </a:gs>
              <a:gs pos="30000">
                <a:srgbClr val="85C2FF"/>
              </a:gs>
              <a:gs pos="50000">
                <a:srgbClr val="5E9EFF"/>
              </a:gs>
              <a:gs pos="70000">
                <a:srgbClr val="85C2FF"/>
              </a:gs>
              <a:gs pos="85001">
                <a:srgbClr val="C4D6EB"/>
              </a:gs>
              <a:gs pos="100000">
                <a:srgbClr val="FFEBFA"/>
              </a:gs>
            </a:gsLst>
            <a:lin ang="2700000" scaled="1"/>
          </a:gradFill>
          <a:ln w="25400" algn="ctr">
            <a:solidFill>
              <a:srgbClr val="974406"/>
            </a:solidFill>
            <a:miter lim="800000"/>
            <a:headEnd/>
            <a:tailEnd/>
          </a:ln>
        </p:spPr>
        <p:txBody>
          <a:bodyPr anchor="ctr"/>
          <a:lstStyle/>
          <a:p>
            <a:pPr marL="2155825" indent="-2155825" algn="just"/>
            <a:r>
              <a:rPr lang="ru-RU" sz="2000" b="1" dirty="0">
                <a:latin typeface="Arno Pro Caption"/>
              </a:rPr>
              <a:t>Цитоплазма – </a:t>
            </a:r>
            <a:r>
              <a:rPr lang="ru-RU" sz="2000" b="1" i="1" dirty="0" smtClean="0">
                <a:latin typeface="Arno Pro Caption"/>
              </a:rPr>
              <a:t>вязкое полужидкое содержимое клетки,  которое постоянно движется и связывает все её части</a:t>
            </a:r>
            <a:endParaRPr lang="ru-RU" sz="2000" b="1" i="1" dirty="0">
              <a:latin typeface="Arno Pro Caption"/>
            </a:endParaRPr>
          </a:p>
        </p:txBody>
      </p:sp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539419" y="1412776"/>
            <a:ext cx="8001000" cy="930672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14999">
                <a:srgbClr val="C4D6EB"/>
              </a:gs>
              <a:gs pos="30000">
                <a:srgbClr val="85C2FF"/>
              </a:gs>
              <a:gs pos="50000">
                <a:srgbClr val="5E9EFF"/>
              </a:gs>
              <a:gs pos="70000">
                <a:srgbClr val="85C2FF"/>
              </a:gs>
              <a:gs pos="85001">
                <a:srgbClr val="C4D6EB"/>
              </a:gs>
              <a:gs pos="100000">
                <a:srgbClr val="FFEBFA"/>
              </a:gs>
            </a:gsLst>
            <a:lin ang="2700000" scaled="1"/>
          </a:gradFill>
          <a:ln w="25400" algn="ctr">
            <a:solidFill>
              <a:srgbClr val="974406"/>
            </a:solidFill>
            <a:miter lim="800000"/>
            <a:headEnd/>
            <a:tailEnd/>
          </a:ln>
        </p:spPr>
        <p:txBody>
          <a:bodyPr anchor="ctr"/>
          <a:lstStyle/>
          <a:p>
            <a:pPr marL="1252538" indent="-1252538" algn="ctr"/>
            <a:r>
              <a:rPr lang="ru-RU" sz="2000" b="1" dirty="0">
                <a:latin typeface="Arno Pro Caption"/>
              </a:rPr>
              <a:t>Ядро – </a:t>
            </a:r>
            <a:r>
              <a:rPr lang="ru-RU" sz="2000" b="1" i="1" dirty="0" smtClean="0">
                <a:latin typeface="Arno Pro Caption"/>
              </a:rPr>
              <a:t>важнейшая часть клетки</a:t>
            </a:r>
            <a:r>
              <a:rPr lang="ru-RU" sz="2000" b="1" dirty="0" smtClean="0">
                <a:latin typeface="Arno Pro Caption"/>
              </a:rPr>
              <a:t>, </a:t>
            </a:r>
            <a:r>
              <a:rPr lang="ru-RU" sz="2000" b="1" i="1" dirty="0" smtClean="0">
                <a:latin typeface="Arno Pro Caption"/>
              </a:rPr>
              <a:t>небольшое </a:t>
            </a:r>
            <a:r>
              <a:rPr lang="ru-RU" sz="2000" b="1" i="1" dirty="0">
                <a:latin typeface="Arno Pro Caption"/>
              </a:rPr>
              <a:t>плотное </a:t>
            </a:r>
            <a:r>
              <a:rPr lang="ru-RU" sz="2000" b="1" i="1" dirty="0" smtClean="0">
                <a:latin typeface="Arno Pro Caption"/>
              </a:rPr>
              <a:t>округлое тельце</a:t>
            </a:r>
            <a:r>
              <a:rPr lang="ru-RU" sz="2000" b="1" i="1" dirty="0">
                <a:latin typeface="Arno Pro Caption"/>
              </a:rPr>
              <a:t>, расположенное в </a:t>
            </a:r>
            <a:r>
              <a:rPr lang="ru-RU" sz="2000" b="1" i="1" dirty="0" smtClean="0">
                <a:latin typeface="Arno Pro Caption"/>
              </a:rPr>
              <a:t>центральной части клетки</a:t>
            </a:r>
            <a:endParaRPr lang="ru-RU" sz="2000" b="1" i="1" dirty="0">
              <a:latin typeface="Arno Pro Captio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55614" y="4293096"/>
            <a:ext cx="5188321" cy="63552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43187" y="2776004"/>
            <a:ext cx="6000750" cy="100220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373" y="1412776"/>
            <a:ext cx="6858000" cy="93067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56" y="260648"/>
            <a:ext cx="817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536137" y="5321011"/>
            <a:ext cx="8116872" cy="635520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14999">
                <a:srgbClr val="C4D6EB"/>
              </a:gs>
              <a:gs pos="30000">
                <a:srgbClr val="85C2FF"/>
              </a:gs>
              <a:gs pos="50000">
                <a:srgbClr val="5E9EFF"/>
              </a:gs>
              <a:gs pos="70000">
                <a:srgbClr val="85C2FF"/>
              </a:gs>
              <a:gs pos="85001">
                <a:srgbClr val="C4D6EB"/>
              </a:gs>
              <a:gs pos="100000">
                <a:srgbClr val="FFEBFA"/>
              </a:gs>
            </a:gsLst>
            <a:lin ang="2700000" scaled="1"/>
          </a:gradFill>
          <a:ln w="25400" algn="ctr">
            <a:solidFill>
              <a:srgbClr val="974406"/>
            </a:solidFill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2000" b="1" dirty="0" smtClean="0">
                <a:latin typeface="Arno Pro Caption"/>
              </a:rPr>
              <a:t>Клеточная стенка - </a:t>
            </a:r>
            <a:r>
              <a:rPr lang="ru-RU" sz="2000" b="1" i="1" dirty="0">
                <a:latin typeface="Arno Pro Caption"/>
              </a:rPr>
              <a:t>наружная </a:t>
            </a:r>
            <a:r>
              <a:rPr lang="ru-RU" sz="2000" b="1" i="1" dirty="0" smtClean="0">
                <a:latin typeface="Arno Pro Caption"/>
              </a:rPr>
              <a:t>оболочка клеток  растений </a:t>
            </a:r>
            <a:endParaRPr lang="ru-RU" sz="2000" b="1" i="1" dirty="0">
              <a:latin typeface="Arno Pro Captio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01159" y="5321011"/>
            <a:ext cx="5542777" cy="63552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516216" y="692696"/>
            <a:ext cx="289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с. 20 - 21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357438" y="500063"/>
            <a:ext cx="6248400" cy="487362"/>
          </a:xfrm>
        </p:spPr>
        <p:txBody>
          <a:bodyPr/>
          <a:lstStyle/>
          <a:p>
            <a:pPr eaLnBrk="1" hangingPunct="1"/>
            <a:r>
              <a:rPr lang="ru-RU" b="1" smtClean="0"/>
              <a:t>Назовите главные части живой клетки</a:t>
            </a:r>
          </a:p>
        </p:txBody>
      </p:sp>
      <p:pic>
        <p:nvPicPr>
          <p:cNvPr id="7171" name="Содержимое 3" descr="строение животной клетки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0" y="1500188"/>
            <a:ext cx="4276725" cy="5072062"/>
          </a:xfrm>
        </p:spPr>
      </p:pic>
      <p:sp>
        <p:nvSpPr>
          <p:cNvPr id="5" name="Стрелка углом 4"/>
          <p:cNvSpPr/>
          <p:nvPr/>
        </p:nvSpPr>
        <p:spPr>
          <a:xfrm>
            <a:off x="6572250" y="3571875"/>
            <a:ext cx="857250" cy="357188"/>
          </a:xfrm>
          <a:prstGeom prst="bentArrow">
            <a:avLst>
              <a:gd name="adj1" fmla="val 25000"/>
              <a:gd name="adj2" fmla="val 41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5400000">
            <a:off x="3024982" y="1118394"/>
            <a:ext cx="214312" cy="1549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2214563" y="3571875"/>
            <a:ext cx="1692275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72397" y="3571876"/>
            <a:ext cx="15716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Клеточная мембрана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928802"/>
            <a:ext cx="18331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цитоплазма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3500438"/>
            <a:ext cx="8293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ЯДРО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237067"/>
            <a:ext cx="817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66FF"/>
            </a:gs>
            <a:gs pos="50000">
              <a:srgbClr val="99CCFF"/>
            </a:gs>
            <a:gs pos="100000">
              <a:srgbClr val="66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6" name="обл248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3" name="Picture 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4" name="Picture 5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5" name="Picture 5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6" name="Picture 6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7" name="Picture 6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8" name="Picture 6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12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84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438400" y="404664"/>
            <a:ext cx="6248400" cy="487363"/>
          </a:xfrm>
        </p:spPr>
        <p:txBody>
          <a:bodyPr/>
          <a:lstStyle/>
          <a:p>
            <a:pPr eaLnBrk="1" hangingPunct="1"/>
            <a:r>
              <a:rPr lang="ru-RU" sz="5400" b="1" dirty="0" err="1" smtClean="0"/>
              <a:t>Синквейн</a:t>
            </a:r>
            <a:endParaRPr lang="ru-RU" sz="5400" b="1" dirty="0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3819525"/>
          </a:xfrm>
        </p:spPr>
        <p:txBody>
          <a:bodyPr/>
          <a:lstStyle/>
          <a:p>
            <a:pPr eaLnBrk="1" hangingPunct="1"/>
            <a:r>
              <a:rPr lang="ru-RU" smtClean="0"/>
              <a:t>1. </a:t>
            </a:r>
            <a:r>
              <a:rPr lang="ru-RU" i="1" smtClean="0"/>
              <a:t>Название синквейна</a:t>
            </a:r>
          </a:p>
          <a:p>
            <a:pPr eaLnBrk="1" hangingPunct="1"/>
            <a:r>
              <a:rPr lang="ru-RU" smtClean="0"/>
              <a:t>2. </a:t>
            </a:r>
            <a:r>
              <a:rPr lang="ru-RU" i="1" smtClean="0"/>
              <a:t>2 прилагательных</a:t>
            </a:r>
          </a:p>
          <a:p>
            <a:pPr eaLnBrk="1" hangingPunct="1"/>
            <a:r>
              <a:rPr lang="ru-RU" smtClean="0"/>
              <a:t>3. </a:t>
            </a:r>
            <a:r>
              <a:rPr lang="ru-RU" i="1" smtClean="0"/>
              <a:t>3 глагола</a:t>
            </a:r>
          </a:p>
          <a:p>
            <a:pPr eaLnBrk="1" hangingPunct="1"/>
            <a:r>
              <a:rPr lang="ru-RU" smtClean="0"/>
              <a:t>4. </a:t>
            </a:r>
            <a:r>
              <a:rPr lang="ru-RU" i="1" smtClean="0"/>
              <a:t>Фраза на тему синквейна</a:t>
            </a:r>
          </a:p>
          <a:p>
            <a:pPr eaLnBrk="1" hangingPunct="1"/>
            <a:endParaRPr lang="ru-RU" i="1" smtClean="0"/>
          </a:p>
          <a:p>
            <a:pPr eaLnBrk="1" hangingPunct="1"/>
            <a:r>
              <a:rPr lang="ru-RU" i="1" smtClean="0"/>
              <a:t>5. Существительное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Придумайте синквейн на тему «Клетка»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5786438" y="1857375"/>
            <a:ext cx="257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7030A0"/>
                </a:solidFill>
              </a:rPr>
              <a:t>Клетка 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5000625" y="2500313"/>
            <a:ext cx="4143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7030A0"/>
                </a:solidFill>
              </a:rPr>
              <a:t>Маленькая, невидимая</a:t>
            </a: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4786313" y="3000375"/>
            <a:ext cx="4143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7030A0"/>
                </a:solidFill>
              </a:rPr>
              <a:t>Растёт, дышит, питается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2786063" y="4071938"/>
            <a:ext cx="6143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7030A0"/>
                </a:solidFill>
              </a:rPr>
              <a:t>Мельчайшая структура организма</a:t>
            </a:r>
          </a:p>
        </p:txBody>
      </p:sp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5286375" y="4714875"/>
            <a:ext cx="3857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7030A0"/>
                </a:solidFill>
              </a:rPr>
              <a:t>«Кирпичик»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86438" y="1785938"/>
            <a:ext cx="2928937" cy="5000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57813" y="2428875"/>
            <a:ext cx="3429000" cy="5000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5" y="3071813"/>
            <a:ext cx="3786188" cy="5000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14688" y="4143375"/>
            <a:ext cx="5500687" cy="5000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72188" y="4786313"/>
            <a:ext cx="2643187" cy="5000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237067"/>
            <a:ext cx="817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smtClean="0"/>
              <a:t>Синквейн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3819525"/>
          </a:xfrm>
        </p:spPr>
        <p:txBody>
          <a:bodyPr/>
          <a:lstStyle/>
          <a:p>
            <a:pPr eaLnBrk="1" hangingPunct="1"/>
            <a:r>
              <a:rPr lang="ru-RU" smtClean="0"/>
              <a:t>1. </a:t>
            </a:r>
            <a:r>
              <a:rPr lang="ru-RU" i="1" smtClean="0"/>
              <a:t>Название синквейна</a:t>
            </a:r>
          </a:p>
          <a:p>
            <a:pPr eaLnBrk="1" hangingPunct="1"/>
            <a:r>
              <a:rPr lang="ru-RU" smtClean="0"/>
              <a:t>2. </a:t>
            </a:r>
            <a:r>
              <a:rPr lang="ru-RU" i="1" smtClean="0"/>
              <a:t>2 прилагательных</a:t>
            </a:r>
          </a:p>
          <a:p>
            <a:pPr eaLnBrk="1" hangingPunct="1"/>
            <a:r>
              <a:rPr lang="ru-RU" smtClean="0"/>
              <a:t>3. </a:t>
            </a:r>
            <a:r>
              <a:rPr lang="ru-RU" i="1" smtClean="0"/>
              <a:t>3 глагола</a:t>
            </a:r>
          </a:p>
          <a:p>
            <a:pPr eaLnBrk="1" hangingPunct="1"/>
            <a:r>
              <a:rPr lang="ru-RU" smtClean="0"/>
              <a:t>4. </a:t>
            </a:r>
            <a:r>
              <a:rPr lang="ru-RU" i="1" smtClean="0"/>
              <a:t>Фраза на тему синквейна</a:t>
            </a:r>
          </a:p>
          <a:p>
            <a:pPr eaLnBrk="1" hangingPunct="1"/>
            <a:endParaRPr lang="ru-RU" i="1" smtClean="0"/>
          </a:p>
          <a:p>
            <a:pPr eaLnBrk="1" hangingPunct="1"/>
            <a:r>
              <a:rPr lang="ru-RU" i="1" smtClean="0"/>
              <a:t>5. Существительное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Придумайте синквейн на тему «Клетка»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786438" y="1857375"/>
            <a:ext cx="257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7030A0"/>
                </a:solidFill>
              </a:rPr>
              <a:t>Клетка 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5000625" y="2500313"/>
            <a:ext cx="4143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7030A0"/>
                </a:solidFill>
              </a:rPr>
              <a:t>Маленькая, невидимая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4786313" y="3000375"/>
            <a:ext cx="4143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7030A0"/>
                </a:solidFill>
              </a:rPr>
              <a:t>Растёт, дышит, питается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2786063" y="4071938"/>
            <a:ext cx="6143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7030A0"/>
                </a:solidFill>
              </a:rPr>
              <a:t>Мельчайшая структура организма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5286375" y="4714875"/>
            <a:ext cx="3857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7030A0"/>
                </a:solidFill>
              </a:rPr>
              <a:t>«Кирпичик»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310C"/>
                </a:solidFill>
              </a:rPr>
              <a:t>Читать и пересказывать статью:</a:t>
            </a:r>
          </a:p>
          <a:p>
            <a:pPr lvl="1" eaLnBrk="1" hangingPunct="1"/>
            <a:r>
              <a:rPr lang="ru-RU" dirty="0" smtClean="0">
                <a:solidFill>
                  <a:srgbClr val="00310C"/>
                </a:solidFill>
              </a:rPr>
              <a:t>«Строение клеток»</a:t>
            </a:r>
          </a:p>
          <a:p>
            <a:pPr marL="722313" lvl="3" indent="79375" eaLnBrk="1" hangingPunct="1"/>
            <a:r>
              <a:rPr lang="ru-RU" dirty="0" smtClean="0">
                <a:solidFill>
                  <a:srgbClr val="00310C"/>
                </a:solidFill>
              </a:rPr>
              <a:t>§ 5 (с. 19-21) - до раздела «Ткани организмов» </a:t>
            </a:r>
          </a:p>
          <a:p>
            <a:pPr marL="722313" lvl="3" indent="79375" eaLnBrk="1" hangingPunct="1"/>
            <a:r>
              <a:rPr lang="ru-RU" dirty="0" smtClean="0">
                <a:solidFill>
                  <a:srgbClr val="00310C"/>
                </a:solidFill>
              </a:rPr>
              <a:t>*Творческое задание: изготовить модель-аппликацию «Строение растительной клетки», используя рис. 16, с. 20 (материалы – по выбору ученика). </a:t>
            </a:r>
          </a:p>
          <a:p>
            <a:pPr marL="722313" lvl="3" indent="79375" eaLnBrk="1" hangingPunct="1"/>
            <a:r>
              <a:rPr lang="ru-RU" dirty="0" smtClean="0">
                <a:solidFill>
                  <a:srgbClr val="00310C"/>
                </a:solidFill>
              </a:rPr>
              <a:t>Прочитать текст для любознательных с. 24-25</a:t>
            </a:r>
          </a:p>
          <a:p>
            <a:pPr eaLnBrk="1" hangingPunct="1"/>
            <a:r>
              <a:rPr lang="ru-RU" dirty="0" smtClean="0">
                <a:solidFill>
                  <a:srgbClr val="00310C"/>
                </a:solidFill>
              </a:rPr>
              <a:t>Составить </a:t>
            </a:r>
            <a:r>
              <a:rPr lang="ru-RU" dirty="0" err="1" smtClean="0">
                <a:solidFill>
                  <a:srgbClr val="00310C"/>
                </a:solidFill>
              </a:rPr>
              <a:t>синквейн</a:t>
            </a:r>
            <a:r>
              <a:rPr lang="ru-RU" dirty="0" smtClean="0">
                <a:solidFill>
                  <a:srgbClr val="00310C"/>
                </a:solidFill>
              </a:rPr>
              <a:t> со словами:	</a:t>
            </a:r>
          </a:p>
          <a:p>
            <a:pPr lvl="1" eaLnBrk="1" hangingPunct="1"/>
            <a:r>
              <a:rPr lang="ru-RU" dirty="0" smtClean="0">
                <a:solidFill>
                  <a:srgbClr val="00310C"/>
                </a:solidFill>
              </a:rPr>
              <a:t>Оболочка</a:t>
            </a:r>
          </a:p>
          <a:p>
            <a:pPr lvl="1" eaLnBrk="1" hangingPunct="1"/>
            <a:r>
              <a:rPr lang="ru-RU" dirty="0" smtClean="0">
                <a:solidFill>
                  <a:srgbClr val="00310C"/>
                </a:solidFill>
              </a:rPr>
              <a:t>Микроскоп 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white">
          <a:xfrm>
            <a:off x="2438400" y="332656"/>
            <a:ext cx="6248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Домашнее задание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237067"/>
            <a:ext cx="817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2954"/>
            <a:ext cx="6965245" cy="1202485"/>
          </a:xfrm>
        </p:spPr>
        <p:txBody>
          <a:bodyPr>
            <a:normAutofit/>
          </a:bodyPr>
          <a:lstStyle/>
          <a:p>
            <a:r>
              <a:rPr lang="ru-RU" dirty="0" smtClean="0"/>
              <a:t>Литература  и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7632848" cy="3950253"/>
          </a:xfrm>
        </p:spPr>
        <p:txBody>
          <a:bodyPr>
            <a:normAutofit/>
          </a:bodyPr>
          <a:lstStyle/>
          <a:p>
            <a:pPr marL="284480" indent="-514350" algn="just"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</a:rPr>
              <a:t> </a:t>
            </a:r>
            <a:r>
              <a:rPr lang="ru-RU" altLang="ru-RU" sz="1800" dirty="0"/>
              <a:t>Учебник серии «Алгоритм успеха</a:t>
            </a:r>
            <a:r>
              <a:rPr lang="ru-RU" altLang="ru-RU" sz="1800" dirty="0" smtClean="0"/>
              <a:t>», Биология: 5 класс: учебник для учащихся общеобразовательных учреждений</a:t>
            </a:r>
            <a:r>
              <a:rPr lang="ru-RU" altLang="ru-RU" sz="1800" dirty="0"/>
              <a:t>/</a:t>
            </a:r>
            <a:r>
              <a:rPr lang="ru-RU" altLang="ru-RU" sz="1800" dirty="0" smtClean="0"/>
              <a:t> </a:t>
            </a:r>
            <a:r>
              <a:rPr lang="ru-RU" altLang="ru-RU" sz="1800" dirty="0" err="1" smtClean="0"/>
              <a:t>И.Н.Пономарёва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И.В.Николаев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О.А.Корнилова</a:t>
            </a:r>
            <a:r>
              <a:rPr lang="ru-RU" altLang="ru-RU" sz="1800" dirty="0"/>
              <a:t>. – М.:</a:t>
            </a:r>
            <a:r>
              <a:rPr lang="ru-RU" altLang="ru-RU" sz="1800" dirty="0" err="1"/>
              <a:t>Вентана</a:t>
            </a:r>
            <a:r>
              <a:rPr lang="ru-RU" altLang="ru-RU" sz="1800" dirty="0"/>
              <a:t>-Граф, </a:t>
            </a:r>
            <a:r>
              <a:rPr lang="ru-RU" altLang="ru-RU" sz="1800" dirty="0" smtClean="0"/>
              <a:t>2013. – 128с. : ил.</a:t>
            </a:r>
          </a:p>
          <a:p>
            <a:pPr marL="284480" indent="-514350" algn="just"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</a:rPr>
              <a:t>Константинова И.Ю  Поурочные разработки по биологии. 5 класс. – М.: ВАКО, 2015. – 128с. – (В помощь школьному учителю)</a:t>
            </a:r>
          </a:p>
          <a:p>
            <a:pPr marL="284480" indent="-514350" algn="just">
              <a:buFont typeface="+mj-lt"/>
              <a:buAutoNum type="arabicPeriod"/>
            </a:pPr>
            <a:r>
              <a:rPr lang="en-US" altLang="ru-RU" sz="1800" dirty="0" smtClean="0">
                <a:solidFill>
                  <a:schemeClr val="tx1"/>
                </a:solidFill>
              </a:rPr>
              <a:t>CD</a:t>
            </a:r>
            <a:r>
              <a:rPr lang="ru-RU" altLang="ru-RU" sz="1800" dirty="0" smtClean="0">
                <a:solidFill>
                  <a:schemeClr val="tx1"/>
                </a:solidFill>
              </a:rPr>
              <a:t>-диск. 1С: Школа.  Природоведение, 5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кл</a:t>
            </a:r>
            <a:r>
              <a:rPr lang="ru-RU" altLang="ru-RU" sz="1800" dirty="0" smtClean="0">
                <a:solidFill>
                  <a:schemeClr val="tx1"/>
                </a:solidFill>
              </a:rPr>
              <a:t>. (На платформе «1С:Образование 4. Дом») ООО «1С-Паблишинг», 2008 – иллюстрации</a:t>
            </a:r>
          </a:p>
          <a:p>
            <a:pPr algn="just"/>
            <a:r>
              <a:rPr lang="en-US" altLang="ru-RU" sz="1800" dirty="0">
                <a:hlinkClick r:id="rId2"/>
              </a:rPr>
              <a:t>http://</a:t>
            </a:r>
            <a:r>
              <a:rPr lang="en-US" altLang="ru-RU" sz="1800" dirty="0" smtClean="0">
                <a:hlinkClick r:id="rId2"/>
              </a:rPr>
              <a:t>www.openclass.ru/node/31568</a:t>
            </a:r>
            <a:r>
              <a:rPr lang="ru-RU" altLang="ru-RU" sz="1800" dirty="0" smtClean="0"/>
              <a:t> - </a:t>
            </a:r>
            <a:r>
              <a:rPr lang="ru-RU" altLang="ru-RU" sz="1800" dirty="0" err="1"/>
              <a:t>Физминутка</a:t>
            </a:r>
            <a:r>
              <a:rPr lang="ru-RU" altLang="ru-RU" sz="1800" dirty="0"/>
              <a:t> «Клоунада» - </a:t>
            </a:r>
            <a:r>
              <a:rPr lang="ru-RU" sz="1800" dirty="0"/>
              <a:t>Масько Любовь </a:t>
            </a:r>
            <a:r>
              <a:rPr lang="ru-RU" sz="1800" dirty="0" err="1"/>
              <a:t>Геогиевна</a:t>
            </a:r>
            <a:r>
              <a:rPr lang="ru-RU" sz="1800" dirty="0"/>
              <a:t>, МОУ СОШ № 14 Мурманской области г. Мончегорск</a:t>
            </a:r>
          </a:p>
        </p:txBody>
      </p:sp>
    </p:spTree>
    <p:extLst>
      <p:ext uri="{BB962C8B-B14F-4D97-AF65-F5344CB8AC3E}">
        <p14:creationId xmlns:p14="http://schemas.microsoft.com/office/powerpoint/2010/main" val="38913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8725"/>
            <a:ext cx="8809113" cy="6669360"/>
          </a:xfrm>
        </p:spPr>
      </p:pic>
    </p:spTree>
    <p:extLst>
      <p:ext uri="{BB962C8B-B14F-4D97-AF65-F5344CB8AC3E}">
        <p14:creationId xmlns:p14="http://schemas.microsoft.com/office/powerpoint/2010/main" val="24730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47864" y="1772816"/>
            <a:ext cx="5400600" cy="285750"/>
          </a:xfrm>
        </p:spPr>
        <p:txBody>
          <a:bodyPr/>
          <a:lstStyle/>
          <a:p>
            <a:pPr marL="631825" lvl="1" indent="-180975" eaLnBrk="1" hangingPunct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>Разнообразие клеток</a:t>
            </a:r>
          </a:p>
          <a:p>
            <a:pPr marL="631825" lvl="1" indent="-180975" eaLnBrk="1" hangingPunct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>Организмы</a:t>
            </a:r>
          </a:p>
          <a:p>
            <a:pPr marL="982663" lvl="1" indent="-239713" eaLnBrk="1" hangingPunct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ru-RU" sz="2000" b="1" dirty="0" smtClean="0"/>
              <a:t>Одноклеточные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ru-RU" sz="2000" b="1" dirty="0" smtClean="0"/>
              <a:t>Многоклеточные 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ru-RU" b="1" dirty="0" smtClean="0"/>
              <a:t>Клетка и её части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ru-RU" sz="2000" b="1" dirty="0" smtClean="0"/>
              <a:t>Ядро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ru-RU" sz="2000" b="1" dirty="0" smtClean="0"/>
              <a:t>Цитоплазма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ru-RU" sz="2000" b="1" dirty="0" smtClean="0"/>
              <a:t>Клеточная мембрана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ru-RU" sz="2000" b="1" dirty="0" smtClean="0"/>
              <a:t>Клеточная стенка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endParaRPr lang="ru-RU" b="1" dirty="0" smtClean="0"/>
          </a:p>
          <a:p>
            <a:pPr marL="342900" indent="-342900" algn="l" eaLnBrk="1" hangingPunct="1">
              <a:buFont typeface="Arial" pitchFamily="34" charset="0"/>
              <a:buChar char="•"/>
            </a:pPr>
            <a:endParaRPr lang="ru-RU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214312"/>
            <a:ext cx="1785938" cy="7143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Б-5кл.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Стр. </a:t>
            </a:r>
            <a:r>
              <a:rPr lang="ru-RU" b="1" dirty="0" smtClean="0">
                <a:solidFill>
                  <a:schemeClr val="tx1"/>
                </a:solidFill>
              </a:rPr>
              <a:t>19 - 21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14312"/>
            <a:ext cx="1728192" cy="7143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5" name="Заголовок 3"/>
          <p:cNvSpPr>
            <a:spLocks noGrp="1"/>
          </p:cNvSpPr>
          <p:nvPr>
            <p:ph type="ctrTitle"/>
          </p:nvPr>
        </p:nvSpPr>
        <p:spPr>
          <a:xfrm>
            <a:off x="1187624" y="928688"/>
            <a:ext cx="7620000" cy="682625"/>
          </a:xfrm>
        </p:spPr>
        <p:txBody>
          <a:bodyPr/>
          <a:lstStyle/>
          <a:p>
            <a:pPr eaLnBrk="1" hangingPunct="1"/>
            <a:r>
              <a:rPr lang="ru-RU" dirty="0" smtClean="0"/>
              <a:t>Строение клетки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34144" y="327024"/>
            <a:ext cx="2133600" cy="244475"/>
          </a:xfrm>
        </p:spPr>
        <p:txBody>
          <a:bodyPr/>
          <a:lstStyle/>
          <a:p>
            <a:pPr>
              <a:defRPr/>
            </a:pPr>
            <a:fld id="{D6122791-2814-42B9-804A-3249C9464A18}" type="datetime1">
              <a:rPr lang="ru-RU" sz="2400" b="1">
                <a:solidFill>
                  <a:schemeClr val="tx1"/>
                </a:solidFill>
                <a:latin typeface="+mn-lt"/>
              </a:rPr>
              <a:t>03.03.2016</a:t>
            </a:fld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60648"/>
            <a:ext cx="817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2195736" y="359073"/>
            <a:ext cx="6933456" cy="571500"/>
          </a:xfrm>
        </p:spPr>
        <p:txBody>
          <a:bodyPr/>
          <a:lstStyle/>
          <a:p>
            <a:r>
              <a:rPr lang="ru-RU" sz="4800" b="1" dirty="0" smtClean="0"/>
              <a:t>Разнообразие клеток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8621"/>
            <a:ext cx="7632848" cy="5724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411760" y="139272"/>
            <a:ext cx="5760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chemeClr val="bg1"/>
                </a:solidFill>
              </a:rPr>
              <a:t>Хрящевые, костные и мышечные клетки человека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60648"/>
            <a:ext cx="817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9" y="1196752"/>
            <a:ext cx="7392821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267744" y="220813"/>
            <a:ext cx="6156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600" b="1" dirty="0">
                <a:solidFill>
                  <a:schemeClr val="bg1"/>
                </a:solidFill>
              </a:rPr>
              <a:t>Нервные клетки человека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237067"/>
            <a:ext cx="817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5" y="1196752"/>
            <a:ext cx="7392821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9" y="1235397"/>
            <a:ext cx="7944531" cy="5101878"/>
          </a:xfrm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650" y="267461"/>
            <a:ext cx="817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755" y="267461"/>
            <a:ext cx="6248400" cy="487363"/>
          </a:xfrm>
        </p:spPr>
        <p:txBody>
          <a:bodyPr/>
          <a:lstStyle/>
          <a:p>
            <a:r>
              <a:rPr lang="ru-RU" sz="3600" b="1" dirty="0" smtClean="0"/>
              <a:t>Разнообразие клеток</a:t>
            </a:r>
            <a:endParaRPr lang="ru-RU" sz="3600" b="1" dirty="0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831097" y="6370638"/>
            <a:ext cx="792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 dirty="0"/>
              <a:t>Растительные клетки: листа, стебля, корня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683568" y="3861048"/>
            <a:ext cx="300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 dirty="0"/>
              <a:t>Клетки крови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360539" y="82633"/>
            <a:ext cx="59874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chemeClr val="bg1"/>
                </a:solidFill>
              </a:rPr>
              <a:t>Половые клетки человека и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оплодотворение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237067"/>
            <a:ext cx="817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59851"/>
            <a:ext cx="7442023" cy="5581517"/>
          </a:xfrm>
          <a:ln>
            <a:solidFill>
              <a:schemeClr val="tx1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861048"/>
            <a:ext cx="2769907" cy="2304256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Одноклеточные и многоклеточные организмы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3" y="1945100"/>
            <a:ext cx="8448928" cy="4290471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237067"/>
            <a:ext cx="8175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6343" y="1517883"/>
            <a:ext cx="27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Одноклеточный </a:t>
            </a:r>
          </a:p>
          <a:p>
            <a:pPr algn="ctr"/>
            <a:r>
              <a:rPr lang="ru-RU" sz="2400" b="1" dirty="0" smtClean="0"/>
              <a:t>организм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1445875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Многоклеточные </a:t>
            </a:r>
          </a:p>
          <a:p>
            <a:pPr algn="ctr"/>
            <a:r>
              <a:rPr lang="ru-RU" sz="2400" b="1" dirty="0" smtClean="0"/>
              <a:t>организмы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58924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Инфузория – </a:t>
            </a:r>
          </a:p>
          <a:p>
            <a:pPr algn="ctr"/>
            <a:r>
              <a:rPr lang="ru-RU" b="1" dirty="0" smtClean="0"/>
              <a:t>туфелька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51820" y="558924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Червь </a:t>
            </a:r>
          </a:p>
          <a:p>
            <a:pPr algn="ctr"/>
            <a:r>
              <a:rPr lang="ru-RU" b="1" dirty="0" err="1" smtClean="0"/>
              <a:t>планария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80951" y="55892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Ландыш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20272" y="558924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Гималайский </a:t>
            </a:r>
          </a:p>
          <a:p>
            <a:pPr algn="ctr"/>
            <a:r>
              <a:rPr lang="ru-RU" b="1" dirty="0" smtClean="0"/>
              <a:t>гриф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828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132767"/>
      </a:dk1>
      <a:lt1>
        <a:srgbClr val="FFFFFF"/>
      </a:lt1>
      <a:dk2>
        <a:srgbClr val="184BB2"/>
      </a:dk2>
      <a:lt2>
        <a:srgbClr val="C0C0C0"/>
      </a:lt2>
      <a:accent1>
        <a:srgbClr val="22A2E2"/>
      </a:accent1>
      <a:accent2>
        <a:srgbClr val="81CFEB"/>
      </a:accent2>
      <a:accent3>
        <a:srgbClr val="FFFFFF"/>
      </a:accent3>
      <a:accent4>
        <a:srgbClr val="0E2057"/>
      </a:accent4>
      <a:accent5>
        <a:srgbClr val="ABCEEE"/>
      </a:accent5>
      <a:accent6>
        <a:srgbClr val="74BBD5"/>
      </a:accent6>
      <a:hlink>
        <a:srgbClr val="55ABA9"/>
      </a:hlink>
      <a:folHlink>
        <a:srgbClr val="DCCA42"/>
      </a:folHlink>
    </a:clrScheme>
    <a:fontScheme name="глобус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лобус 2">
        <a:dk1>
          <a:srgbClr val="55238D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471C78"/>
        </a:accent4>
        <a:accent5>
          <a:srgbClr val="C3CCF4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лобус 3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492</Words>
  <Application>Microsoft Office PowerPoint</Application>
  <PresentationFormat>Экран (4:3)</PresentationFormat>
  <Paragraphs>110</Paragraphs>
  <Slides>17</Slides>
  <Notes>4</Notes>
  <HiddenSlides>1</HiddenSlides>
  <MMClips>1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глобус</vt:lpstr>
      <vt:lpstr>Оформление по умолчанию</vt:lpstr>
      <vt:lpstr>Image</vt:lpstr>
      <vt:lpstr>Презентация PowerPoint</vt:lpstr>
      <vt:lpstr>Презентация PowerPoint</vt:lpstr>
      <vt:lpstr>Строение клетки</vt:lpstr>
      <vt:lpstr>Разнообразие клеток</vt:lpstr>
      <vt:lpstr>Презентация PowerPoint</vt:lpstr>
      <vt:lpstr>Презентация PowerPoint</vt:lpstr>
      <vt:lpstr>Разнообразие клеток</vt:lpstr>
      <vt:lpstr>Презентация PowerPoint</vt:lpstr>
      <vt:lpstr>Одноклеточные и многоклеточные организмы</vt:lpstr>
      <vt:lpstr>Строение растительной и животной клетки</vt:lpstr>
      <vt:lpstr>Словарь терминов</vt:lpstr>
      <vt:lpstr>Назовите главные части живой клетки</vt:lpstr>
      <vt:lpstr>Презентация PowerPoint</vt:lpstr>
      <vt:lpstr>Синквейн</vt:lpstr>
      <vt:lpstr>Синквейн</vt:lpstr>
      <vt:lpstr>Презентация PowerPoint</vt:lpstr>
      <vt:lpstr>Литература  и источники</vt:lpstr>
    </vt:vector>
  </TitlesOfParts>
  <Company>арбаты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информатика</cp:lastModifiedBy>
  <cp:revision>57</cp:revision>
  <cp:lastPrinted>2015-10-15T19:43:35Z</cp:lastPrinted>
  <dcterms:created xsi:type="dcterms:W3CDTF">2011-03-01T14:52:07Z</dcterms:created>
  <dcterms:modified xsi:type="dcterms:W3CDTF">2016-03-02T17:31:55Z</dcterms:modified>
</cp:coreProperties>
</file>