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82" r:id="rId3"/>
    <p:sldId id="280" r:id="rId4"/>
    <p:sldId id="260" r:id="rId5"/>
    <p:sldId id="261" r:id="rId6"/>
    <p:sldId id="271" r:id="rId7"/>
    <p:sldId id="262" r:id="rId8"/>
    <p:sldId id="266" r:id="rId9"/>
    <p:sldId id="267" r:id="rId10"/>
    <p:sldId id="272" r:id="rId11"/>
    <p:sldId id="273" r:id="rId12"/>
    <p:sldId id="274" r:id="rId13"/>
    <p:sldId id="276" r:id="rId14"/>
    <p:sldId id="277" r:id="rId15"/>
    <p:sldId id="281" r:id="rId16"/>
    <p:sldId id="268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C684-8E0E-47DF-BFC0-659D3D76776D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9A96-99C0-45AA-AD24-4DFE8D27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073E-B235-46C4-9DDE-E6C427803EE8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s.maillist.ru/62986/160569/298343_familie.jpg.at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42.beon.ru/3/20/192003/80/20280180/1232094042_family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МОБУ </a:t>
            </a:r>
            <a:r>
              <a:rPr lang="ru-RU" sz="2000" b="1" dirty="0" err="1" smtClean="0"/>
              <a:t>Новобурейская</a:t>
            </a:r>
            <a:r>
              <a:rPr lang="ru-RU" sz="2000" b="1" dirty="0" smtClean="0"/>
              <a:t> СОШ №1, </a:t>
            </a:r>
            <a:r>
              <a:rPr lang="ru-RU" sz="2000" b="1" dirty="0" err="1" smtClean="0"/>
              <a:t>Бурейский</a:t>
            </a:r>
            <a:r>
              <a:rPr lang="ru-RU" sz="2000" b="1" dirty="0" smtClean="0"/>
              <a:t> район, Амурская область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Урок обществознания в 5 классе по теме «Семья и семейные ценности»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Урок разработала учитель истории и обществознания МОБУ </a:t>
            </a:r>
            <a:r>
              <a:rPr lang="ru-RU" sz="2800" b="1" dirty="0" err="1" smtClean="0">
                <a:solidFill>
                  <a:srgbClr val="002060"/>
                </a:solidFill>
              </a:rPr>
              <a:t>Новобурейской</a:t>
            </a:r>
            <a:r>
              <a:rPr lang="ru-RU" sz="2800" b="1" dirty="0" smtClean="0">
                <a:solidFill>
                  <a:srgbClr val="002060"/>
                </a:solidFill>
              </a:rPr>
              <a:t> СОШ №1 </a:t>
            </a:r>
            <a:r>
              <a:rPr lang="ru-RU" sz="2800" b="1" dirty="0" err="1" smtClean="0">
                <a:solidFill>
                  <a:srgbClr val="002060"/>
                </a:solidFill>
              </a:rPr>
              <a:t>Костырева</a:t>
            </a:r>
            <a:r>
              <a:rPr lang="ru-RU" sz="2800" b="1" dirty="0" smtClean="0">
                <a:solidFill>
                  <a:srgbClr val="002060"/>
                </a:solidFill>
              </a:rPr>
              <a:t> Ольга Александровна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семьи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61488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Репродуктивная                                     Социализация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(продолжение рода) 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Экономическая              Эмоциональная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4929198"/>
            <a:ext cx="70009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071670" y="1357298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500960" y="2285198"/>
            <a:ext cx="3857652" cy="1858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15074" y="1285860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3714744" y="2500306"/>
            <a:ext cx="400052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Картинка 42 из 130796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500174"/>
            <a:ext cx="2286016" cy="3411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меня есть мама,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меня есть папа,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меня есть дедушка,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меня есть бабушка,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у них есть я.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это?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5072074"/>
            <a:ext cx="15001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" descr="Картинка 9 из 130796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052512"/>
            <a:ext cx="4672015" cy="407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Типология семей</a:t>
            </a:r>
          </a:p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Двухпоколенная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Трехпоколенная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нуклеарная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                              (патриархальная)</a:t>
            </a: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Полная                            Неполная</a:t>
            </a:r>
          </a:p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1928802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857356" y="1285860"/>
            <a:ext cx="164307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57818" y="1357298"/>
            <a:ext cx="185738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964513" y="2321711"/>
            <a:ext cx="3071834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250529" y="2250273"/>
            <a:ext cx="2928958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 descr="j03587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571744"/>
            <a:ext cx="23764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5472122" cy="592935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Л.Н. Толстой «Отец и сыновья»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Отец приказал сыновьям, чтобы жили в согласии; они не слушались. Вот он велел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принесть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веник и говорит: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Сломайте!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Сколько они ни бились, не могли сломать. Тогда отец развязал веник и велел ломать по одному пруту.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Они легко переломали прутья поодиночке.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Отец и говорит: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Так-то и вы: если в согласии жить будете, никто вас не одолеет; а если будете ссориться да все врозь - вас всякий легко погубит.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home\Desktop\otets-i-synovy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47656" y="2969568"/>
            <a:ext cx="3096344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571612"/>
            <a:ext cx="4657700" cy="31861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Традиция – множество представлений, обрядов, привычек и навыков, передаваемых из поколения в поколение.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владелец\Desktop\ОРКиСЭ\православная семья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928670"/>
            <a:ext cx="3862768" cy="507209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C:\Users\home\Desktop\297393_html_m33fe1029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584" y="0"/>
            <a:ext cx="7656513" cy="6165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Закончи  пословицу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любовь да совет, там и горя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мир и лад, не нужен и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клад, когда в семье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гостях хорошо, а дома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своём доме и стены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семье разлад, так и дому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 братство лучше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 семья вместе, 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1571612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119962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643182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98724" y="3143248"/>
            <a:ext cx="115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3643314"/>
            <a:ext cx="1682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помогают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1548" y="4214818"/>
            <a:ext cx="1146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рад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7393" y="4786322"/>
            <a:ext cx="1644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богатства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32199" y="5334672"/>
            <a:ext cx="3225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и душа на месте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ru-RU" dirty="0" smtClean="0"/>
              <a:t>Учебник:</a:t>
            </a:r>
            <a:br>
              <a:rPr lang="ru-RU" dirty="0" smtClean="0"/>
            </a:br>
            <a:r>
              <a:rPr lang="ru-RU" dirty="0" smtClean="0"/>
              <a:t>Боголюбов Л.Н.</a:t>
            </a:r>
            <a:br>
              <a:rPr lang="ru-RU" dirty="0" smtClean="0"/>
            </a:br>
            <a:r>
              <a:rPr lang="ru-RU" dirty="0" smtClean="0"/>
              <a:t>«Обществознание», 5 класс.</a:t>
            </a:r>
            <a:br>
              <a:rPr lang="ru-RU" dirty="0" smtClean="0"/>
            </a:br>
            <a:r>
              <a:rPr lang="ru-RU" dirty="0" smtClean="0"/>
              <a:t>Издательство «Просвещение».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4" descr="36_2_2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357298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01122" cy="421484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Девиз урока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00034" y="2643182"/>
            <a:ext cx="8286808" cy="135732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«Вместе возьмемся, всего добьемся!"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29058" y="357167"/>
            <a:ext cx="485775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Любили тебя без особых причин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то, что ты – внук.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то, что ты – сын.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то, что - малыш.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то, что растешь.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то, что на маму и папу похож.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эта любовь до конца твоих дней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Останется тайной опорой твоей.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Берестов</a:t>
            </a:r>
            <a:endParaRPr lang="ru-RU" sz="2400" i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Что является опорой в жизни каждого человека?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1428736"/>
            <a:ext cx="2857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G:\день семьи\0df7c93aa77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0342" y="428604"/>
            <a:ext cx="3693345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Семья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и  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семейные  отношения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pic>
        <p:nvPicPr>
          <p:cNvPr id="4" name="Рисунок 3" descr="http://elanskaya.edusite.ru/images/p43_6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2857488" cy="3643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928718"/>
            <a:ext cx="9286908" cy="7786718"/>
          </a:xfrm>
          <a:prstGeom prst="rect">
            <a:avLst/>
          </a:prstGeom>
          <a:noFill/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endParaRPr lang="ru-RU" sz="3600" b="1" kern="1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600036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9800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429292" y="3571876"/>
            <a:ext cx="2714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В. Сухомлинский          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14282" y="-214338"/>
            <a:ext cx="8572560" cy="328614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"Семья - это та среда,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где человек должен учиться творить добро".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9" name="Picture 2" descr="C:\Users\home\Desktop\DETAIL_PICTURE_728785_8549419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00232" y="3087630"/>
            <a:ext cx="4214810" cy="377037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Выноска-облако 10"/>
          <p:cNvSpPr/>
          <p:nvPr/>
        </p:nvSpPr>
        <p:spPr>
          <a:xfrm>
            <a:off x="214282" y="0"/>
            <a:ext cx="5500694" cy="2000264"/>
          </a:xfrm>
          <a:prstGeom prst="cloudCallout">
            <a:avLst/>
          </a:prstGeom>
          <a:solidFill>
            <a:srgbClr val="FFFF00">
              <a:alpha val="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семья?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643042" y="1785926"/>
            <a:ext cx="7500958" cy="2357454"/>
          </a:xfrm>
          <a:prstGeom prst="cloudCallout">
            <a:avLst/>
          </a:prstGeom>
          <a:solidFill>
            <a:srgbClr val="FFFF00">
              <a:alpha val="30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семьи. Роль семьи в жизни человека.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0" y="4286256"/>
            <a:ext cx="7358114" cy="2214578"/>
          </a:xfrm>
          <a:prstGeom prst="cloudCallout">
            <a:avLst/>
          </a:prstGeom>
          <a:solidFill>
            <a:srgbClr val="FFFF00">
              <a:alpha val="37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семей.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Семейные ценности и традиции.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семья?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472" y="1285860"/>
            <a:ext cx="7143800" cy="5072098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6472254" cy="328614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3500" dirty="0" smtClean="0"/>
          </a:p>
          <a:p>
            <a:pPr algn="ctr">
              <a:buNone/>
            </a:pPr>
            <a:r>
              <a:rPr lang="ru-RU" sz="3800" dirty="0" smtClean="0"/>
              <a:t>«</a:t>
            </a:r>
            <a:r>
              <a:rPr lang="ru-RU" sz="3800" dirty="0"/>
              <a:t>Семья – группа живущих вместе </a:t>
            </a:r>
            <a:endParaRPr lang="ru-RU" sz="3800" dirty="0" smtClean="0"/>
          </a:p>
          <a:p>
            <a:pPr algn="ctr">
              <a:buNone/>
            </a:pPr>
            <a:endParaRPr lang="ru-RU" sz="700" dirty="0"/>
          </a:p>
          <a:p>
            <a:pPr algn="ctr">
              <a:buNone/>
            </a:pPr>
            <a:r>
              <a:rPr lang="ru-RU" sz="3800" dirty="0" smtClean="0"/>
              <a:t>близких </a:t>
            </a:r>
            <a:r>
              <a:rPr lang="ru-RU" sz="3800" dirty="0"/>
              <a:t>родственников</a:t>
            </a:r>
            <a:r>
              <a:rPr lang="ru-RU" sz="3800" dirty="0" smtClean="0"/>
              <a:t>».</a:t>
            </a:r>
            <a:endParaRPr lang="ru-RU" dirty="0" smtClean="0"/>
          </a:p>
          <a:p>
            <a:pPr>
              <a:buNone/>
            </a:pPr>
            <a:r>
              <a:rPr lang="ru-RU" sz="2700" dirty="0" smtClean="0"/>
              <a:t>			</a:t>
            </a:r>
          </a:p>
          <a:p>
            <a:pPr>
              <a:buNone/>
            </a:pPr>
            <a:r>
              <a:rPr lang="ru-RU" sz="2700" dirty="0" smtClean="0"/>
              <a:t>                           </a:t>
            </a:r>
            <a:r>
              <a:rPr lang="ru-RU" sz="2900" dirty="0" smtClean="0"/>
              <a:t>(Толковый  словарь </a:t>
            </a:r>
          </a:p>
          <a:p>
            <a:pPr>
              <a:buNone/>
            </a:pPr>
            <a:r>
              <a:rPr lang="ru-RU" sz="2900" dirty="0" smtClean="0"/>
              <a:t>			С.И</a:t>
            </a:r>
            <a:r>
              <a:rPr lang="ru-RU" sz="2900" dirty="0"/>
              <a:t>. Ожегова и Н.Ю. </a:t>
            </a:r>
            <a:r>
              <a:rPr lang="ru-RU" sz="2900" dirty="0" smtClean="0"/>
              <a:t>Шведовой)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Выделите из определения признаки семьи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85786" y="1285860"/>
            <a:ext cx="7500990" cy="4143404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7429552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800" b="1" dirty="0" smtClean="0">
                <a:solidFill>
                  <a:srgbClr val="000066"/>
                </a:solidFill>
                <a:latin typeface="Times New Roman" pitchFamily="18" charset="0"/>
              </a:rPr>
              <a:t>Семья - это основанная на браке или кровном родстве малая группа, члены которой связаны общностью быта, взаимной помощью, моральной и правовой ответственностью.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377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МОБУ Новобурейская СОШ №1, Бурейский район, Амурская область</vt:lpstr>
      <vt:lpstr>Слайд 2</vt:lpstr>
      <vt:lpstr>Девиз урока </vt:lpstr>
      <vt:lpstr>Слайд 4</vt:lpstr>
      <vt:lpstr>Слайд 5</vt:lpstr>
      <vt:lpstr>Слайд 6</vt:lpstr>
      <vt:lpstr>Слайд 7</vt:lpstr>
      <vt:lpstr>Что такое семья?</vt:lpstr>
      <vt:lpstr>Выделите из определения признаки семьи</vt:lpstr>
      <vt:lpstr>Функции семьи</vt:lpstr>
      <vt:lpstr>Слайд 11</vt:lpstr>
      <vt:lpstr>Слайд 12</vt:lpstr>
      <vt:lpstr>Слайд 13</vt:lpstr>
      <vt:lpstr>Слайд 14</vt:lpstr>
      <vt:lpstr>Слайд 15</vt:lpstr>
      <vt:lpstr>Закончи  пословицу</vt:lpstr>
      <vt:lpstr>Учебник: Боголюбов Л.Н. «Обществознание», 5 класс. Издательство «Просвещение».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Администратор</cp:lastModifiedBy>
  <cp:revision>118</cp:revision>
  <dcterms:created xsi:type="dcterms:W3CDTF">2012-08-28T06:50:31Z</dcterms:created>
  <dcterms:modified xsi:type="dcterms:W3CDTF">2016-04-01T12:56:59Z</dcterms:modified>
</cp:coreProperties>
</file>