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5" r:id="rId10"/>
    <p:sldId id="264" r:id="rId11"/>
    <p:sldId id="268" r:id="rId12"/>
    <p:sldId id="267" r:id="rId13"/>
    <p:sldId id="266" r:id="rId14"/>
    <p:sldId id="273"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23" autoAdjust="0"/>
  </p:normalViewPr>
  <p:slideViewPr>
    <p:cSldViewPr>
      <p:cViewPr varScale="1">
        <p:scale>
          <a:sx n="59" d="100"/>
          <a:sy n="59" d="100"/>
        </p:scale>
        <p:origin x="-13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13.03.2016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13.03.2016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13.03.2016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13.03.2016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13.03.2016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poetrysoup.com/poem/pancakes_714608" TargetMode="External"/><Relationship Id="rId2" Type="http://schemas.openxmlformats.org/officeDocument/2006/relationships/hyperlink" Target="http://morestihov.ru/stixi-o-prirode/stixi-pro-cvety/stixi-pro-podsnezhniki-dlya-detej.html"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1\Desktop\яблин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8580"/>
            <a:ext cx="6295473" cy="66094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83568" y="248580"/>
            <a:ext cx="8333739" cy="2862322"/>
          </a:xfrm>
          <a:prstGeom prst="rect">
            <a:avLst/>
          </a:prstGeom>
        </p:spPr>
        <p:txBody>
          <a:bodyPr wrap="square">
            <a:spAutoFit/>
          </a:bodyPr>
          <a:lstStyle/>
          <a:p>
            <a:pPr algn="r"/>
            <a:r>
              <a:rPr lang="en-US" sz="6000" b="1" dirty="0" smtClean="0">
                <a:ln w="1905"/>
                <a:effectLst>
                  <a:glow rad="228600">
                    <a:schemeClr val="accent2">
                      <a:satMod val="175000"/>
                      <a:alpha val="40000"/>
                    </a:schemeClr>
                  </a:glow>
                  <a:innerShdw blurRad="69850" dist="43180" dir="5400000">
                    <a:srgbClr val="000000">
                      <a:alpha val="65000"/>
                    </a:srgbClr>
                  </a:innerShdw>
                </a:effectLst>
                <a:latin typeface="Arial Black" panose="020B0A04020102020204" pitchFamily="34" charset="0"/>
              </a:rPr>
              <a:t>Delicious </a:t>
            </a:r>
          </a:p>
          <a:p>
            <a:pPr algn="r"/>
            <a:r>
              <a:rPr lang="en-US" sz="6000" b="1" dirty="0" smtClean="0">
                <a:ln w="1905"/>
                <a:effectLst>
                  <a:glow rad="228600">
                    <a:schemeClr val="accent2">
                      <a:satMod val="175000"/>
                      <a:alpha val="40000"/>
                    </a:schemeClr>
                  </a:glow>
                  <a:innerShdw blurRad="69850" dist="43180" dir="5400000">
                    <a:srgbClr val="000000">
                      <a:alpha val="65000"/>
                    </a:srgbClr>
                  </a:innerShdw>
                </a:effectLst>
                <a:latin typeface="Arial Black" panose="020B0A04020102020204" pitchFamily="34" charset="0"/>
              </a:rPr>
              <a:t>Pancakes </a:t>
            </a:r>
          </a:p>
          <a:p>
            <a:pPr algn="r"/>
            <a:r>
              <a:rPr lang="en-US" sz="6000" b="1" dirty="0" smtClean="0">
                <a:ln w="1905"/>
                <a:effectLst>
                  <a:glow rad="228600">
                    <a:schemeClr val="accent2">
                      <a:satMod val="175000"/>
                      <a:alpha val="40000"/>
                    </a:schemeClr>
                  </a:glow>
                  <a:innerShdw blurRad="69850" dist="43180" dir="5400000">
                    <a:srgbClr val="000000">
                      <a:alpha val="65000"/>
                    </a:srgbClr>
                  </a:innerShdw>
                </a:effectLst>
                <a:latin typeface="Arial Black" panose="020B0A04020102020204" pitchFamily="34" charset="0"/>
              </a:rPr>
              <a:t> </a:t>
            </a:r>
            <a:endParaRPr lang="ru-RU" sz="6000" b="1" dirty="0">
              <a:ln w="1905"/>
              <a:effectLst>
                <a:glow rad="228600">
                  <a:schemeClr val="accent2">
                    <a:satMod val="175000"/>
                    <a:alpha val="40000"/>
                  </a:schemeClr>
                </a:glow>
                <a:innerShdw blurRad="69850" dist="43180" dir="5400000">
                  <a:srgbClr val="000000">
                    <a:alpha val="65000"/>
                  </a:srgbClr>
                </a:innerShdw>
              </a:effectLst>
              <a:latin typeface="Arial Black" panose="020B0A04020102020204" pitchFamily="34" charset="0"/>
            </a:endParaRPr>
          </a:p>
        </p:txBody>
      </p:sp>
      <p:sp>
        <p:nvSpPr>
          <p:cNvPr id="4" name="Прямоугольник 3"/>
          <p:cNvSpPr/>
          <p:nvPr/>
        </p:nvSpPr>
        <p:spPr>
          <a:xfrm>
            <a:off x="167518" y="4869160"/>
            <a:ext cx="8856685" cy="187743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defRPr/>
            </a:pPr>
            <a:r>
              <a:rPr lang="ru-RU"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Автор:</a:t>
            </a:r>
          </a:p>
          <a:p>
            <a:pPr algn="r">
              <a:defRPr/>
            </a:pPr>
            <a:r>
              <a:rPr lang="ru-RU"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Ольга Михайловна Степанова</a:t>
            </a:r>
          </a:p>
          <a:p>
            <a:pPr algn="r">
              <a:defRPr/>
            </a:pPr>
            <a:r>
              <a:rPr lang="ru-RU"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учитель английского языка </a:t>
            </a:r>
          </a:p>
          <a:p>
            <a:pPr algn="r">
              <a:defRPr/>
            </a:pPr>
            <a:r>
              <a:rPr lang="ru-RU"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МБОУ «</a:t>
            </a:r>
            <a:r>
              <a:rPr lang="ru-RU" sz="1400" b="1" spc="50" dirty="0" err="1">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Цивильская</a:t>
            </a:r>
            <a:r>
              <a:rPr lang="ru-RU"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СОШ</a:t>
            </a:r>
            <a:r>
              <a:rPr lang="en-US"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r>
              <a:rPr lang="en-US"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1 </a:t>
            </a:r>
            <a:endParaRPr lang="ru-RU"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r">
              <a:defRPr/>
            </a:pPr>
            <a:r>
              <a:rPr lang="ru-RU"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имени Героя Советского Союза</a:t>
            </a:r>
          </a:p>
          <a:p>
            <a:pPr algn="r">
              <a:defRPr/>
            </a:pPr>
            <a:r>
              <a:rPr lang="ru-RU"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М.В. Силантьева</a:t>
            </a:r>
            <a:r>
              <a:rPr lang="ru-RU"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p>
          <a:p>
            <a:pPr algn="r">
              <a:defRPr/>
            </a:pPr>
            <a:r>
              <a:rPr lang="ru-RU"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города </a:t>
            </a:r>
            <a:r>
              <a:rPr lang="ru-RU"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 Чувашской </a:t>
            </a:r>
            <a:r>
              <a:rPr lang="ru-RU"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Республики</a:t>
            </a:r>
          </a:p>
          <a:p>
            <a:pPr algn="r">
              <a:defRPr/>
            </a:pPr>
            <a:r>
              <a:rPr lang="ru-RU"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201</a:t>
            </a:r>
            <a:r>
              <a:rPr lang="en-US"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6</a:t>
            </a:r>
            <a:endParaRPr lang="ru-RU"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5" name="Прямоугольник 4"/>
          <p:cNvSpPr/>
          <p:nvPr/>
        </p:nvSpPr>
        <p:spPr>
          <a:xfrm>
            <a:off x="-145" y="2633810"/>
            <a:ext cx="8838828" cy="156966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US" sz="32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Receipt </a:t>
            </a:r>
          </a:p>
          <a:p>
            <a:pPr algn="r"/>
            <a:r>
              <a:rPr lang="en-US" sz="32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for 8-11 </a:t>
            </a:r>
          </a:p>
          <a:p>
            <a:pPr algn="r"/>
            <a:r>
              <a:rPr lang="en-US" sz="32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Grades</a:t>
            </a:r>
            <a:endParaRPr lang="ru-RU" sz="32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1977062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203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p:cNvSpPr txBox="1">
            <a:spLocks noChangeArrowheads="1"/>
          </p:cNvSpPr>
          <p:nvPr/>
        </p:nvSpPr>
        <p:spPr bwMode="auto">
          <a:xfrm>
            <a:off x="5321478" y="1124744"/>
            <a:ext cx="354216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2000"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Transfer the cooked pancakes to a plate, don't forget to shut off the griddle.</a:t>
            </a:r>
          </a:p>
          <a:p>
            <a:pPr marL="45720" lvl="0" algn="r" eaLnBrk="1" fontAlgn="auto" hangingPunct="1">
              <a:spcBef>
                <a:spcPct val="20000"/>
              </a:spcBef>
              <a:spcAft>
                <a:spcPts val="300"/>
              </a:spcAft>
              <a:buClr>
                <a:srgbClr val="FA8D3D">
                  <a:lumMod val="75000"/>
                </a:srgbClr>
              </a:buClr>
              <a:buSzPct val="130000"/>
              <a:defRPr/>
            </a:pPr>
            <a:r>
              <a:rPr lang="en-US" sz="2000"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Toppings for the pancakes are at the eaters pleasure. Some more melted delicious butter may be spread on the tops.</a:t>
            </a:r>
            <a:endParaRPr lang="en-US" sz="2000"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45314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7" y="0"/>
            <a:ext cx="919270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p:cNvSpPr txBox="1">
            <a:spLocks noChangeArrowheads="1"/>
          </p:cNvSpPr>
          <p:nvPr/>
        </p:nvSpPr>
        <p:spPr bwMode="auto">
          <a:xfrm>
            <a:off x="5580112" y="1412776"/>
            <a:ext cx="3563888"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2000"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Syrup is a common enjoyment with maple goodness and sticky texture. Fruits, like sliced banana, strawberries and blueberries are good to add. If one is feeling the need for an explosion of flavors, the combination of any of the additions is encouraged.</a:t>
            </a:r>
            <a:endParaRPr lang="en-US" sz="2000"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395514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 y="0"/>
            <a:ext cx="920261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p:cNvSpPr txBox="1">
            <a:spLocks noChangeArrowheads="1"/>
          </p:cNvSpPr>
          <p:nvPr/>
        </p:nvSpPr>
        <p:spPr bwMode="auto">
          <a:xfrm>
            <a:off x="194640" y="5373216"/>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2000"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If all the directions have been properly followed then breakfast is served. </a:t>
            </a:r>
          </a:p>
          <a:p>
            <a:pPr marL="45720" lvl="0" eaLnBrk="1" fontAlgn="auto" hangingPunct="1">
              <a:spcBef>
                <a:spcPct val="20000"/>
              </a:spcBef>
              <a:spcAft>
                <a:spcPts val="300"/>
              </a:spcAft>
              <a:buClr>
                <a:srgbClr val="FA8D3D">
                  <a:lumMod val="75000"/>
                </a:srgbClr>
              </a:buClr>
              <a:buSzPct val="130000"/>
              <a:defRPr/>
            </a:pPr>
            <a:r>
              <a:rPr lang="en-US" sz="2000"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 fork was not on the list of utensils, but now would be a good time to find one, since pancakes are not the best finger food, especially with syrup on them.</a:t>
            </a:r>
            <a:endParaRPr lang="en-US" sz="2000"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135488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 y="0"/>
            <a:ext cx="915926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p:cNvSpPr txBox="1">
            <a:spLocks noChangeArrowheads="1"/>
          </p:cNvSpPr>
          <p:nvPr/>
        </p:nvSpPr>
        <p:spPr bwMode="auto">
          <a:xfrm>
            <a:off x="44931" y="52101"/>
            <a:ext cx="9373793"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4000"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Enjoy the meal with every </a:t>
            </a:r>
            <a:r>
              <a:rPr lang="en-US" sz="4000"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bite!</a:t>
            </a:r>
            <a:endParaRPr lang="en-US" sz="4000"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118767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80112" y="1772816"/>
            <a:ext cx="3134232" cy="1477328"/>
          </a:xfrm>
          <a:prstGeom prst="rect">
            <a:avLst/>
          </a:prstGeom>
        </p:spPr>
        <p:txBody>
          <a:bodyPr wrap="square">
            <a:spAutoFit/>
          </a:bodyPr>
          <a:lstStyle/>
          <a:p>
            <a:endParaRPr lang="en-US" dirty="0" smtClean="0">
              <a:hlinkClick r:id="rId2"/>
            </a:endParaRPr>
          </a:p>
          <a:p>
            <a:r>
              <a:rPr lang="en-US" dirty="0">
                <a:hlinkClick r:id="rId3"/>
              </a:rPr>
              <a:t>http://</a:t>
            </a:r>
            <a:r>
              <a:rPr lang="en-US" dirty="0" smtClean="0">
                <a:hlinkClick r:id="rId3"/>
              </a:rPr>
              <a:t>www.poetrysoup.com/poem/pancakes_714608</a:t>
            </a:r>
            <a:endParaRPr lang="en-US" dirty="0" smtClean="0"/>
          </a:p>
          <a:p>
            <a:r>
              <a:rPr lang="ru-RU" dirty="0">
                <a:solidFill>
                  <a:srgbClr val="000099"/>
                </a:solidFill>
              </a:rPr>
              <a:t>Источник </a:t>
            </a:r>
            <a:r>
              <a:rPr lang="ru-RU" dirty="0" err="1">
                <a:solidFill>
                  <a:srgbClr val="000099"/>
                </a:solidFill>
              </a:rPr>
              <a:t>фотослайдов</a:t>
            </a:r>
            <a:r>
              <a:rPr lang="ru-RU" dirty="0">
                <a:solidFill>
                  <a:srgbClr val="000099"/>
                </a:solidFill>
              </a:rPr>
              <a:t> -   </a:t>
            </a:r>
            <a:r>
              <a:rPr lang="en-US" dirty="0">
                <a:solidFill>
                  <a:srgbClr val="000099"/>
                </a:solidFill>
              </a:rPr>
              <a:t>fotki.yandex.ru </a:t>
            </a:r>
            <a:endParaRPr lang="ru-RU" dirty="0">
              <a:solidFill>
                <a:srgbClr val="000099"/>
              </a:solidFill>
            </a:endParaRPr>
          </a:p>
        </p:txBody>
      </p:sp>
      <p:sp>
        <p:nvSpPr>
          <p:cNvPr id="3" name="TextBox 2"/>
          <p:cNvSpPr txBox="1"/>
          <p:nvPr/>
        </p:nvSpPr>
        <p:spPr>
          <a:xfrm>
            <a:off x="3993635" y="260648"/>
            <a:ext cx="1952586" cy="584775"/>
          </a:xfrm>
          <a:prstGeom prst="rect">
            <a:avLst/>
          </a:prstGeom>
          <a:noFill/>
        </p:spPr>
        <p:txBody>
          <a:bodyPr wrap="none" rtlCol="0">
            <a:spAutoFit/>
          </a:bodyPr>
          <a:lstStyle/>
          <a:p>
            <a:r>
              <a:rPr lang="ru-RU" sz="3200" b="1" dirty="0" smtClean="0">
                <a:solidFill>
                  <a:schemeClr val="bg1"/>
                </a:solidFill>
              </a:rPr>
              <a:t>Источник </a:t>
            </a:r>
            <a:endParaRPr lang="ru-RU" sz="3200" b="1" dirty="0">
              <a:solidFill>
                <a:schemeClr val="bg1"/>
              </a:solidFill>
            </a:endParaRPr>
          </a:p>
        </p:txBody>
      </p:sp>
      <p:sp>
        <p:nvSpPr>
          <p:cNvPr id="5" name="TextBox 4"/>
          <p:cNvSpPr txBox="1"/>
          <p:nvPr/>
        </p:nvSpPr>
        <p:spPr>
          <a:xfrm>
            <a:off x="5980483" y="692695"/>
            <a:ext cx="1952586" cy="584775"/>
          </a:xfrm>
          <a:prstGeom prst="rect">
            <a:avLst/>
          </a:prstGeom>
          <a:noFill/>
        </p:spPr>
        <p:txBody>
          <a:bodyPr wrap="none" rtlCol="0">
            <a:spAutoFit/>
          </a:bodyPr>
          <a:lstStyle/>
          <a:p>
            <a:r>
              <a:rPr lang="ru-RU" sz="3200" b="1" dirty="0" smtClean="0">
                <a:solidFill>
                  <a:srgbClr val="FF0000"/>
                </a:solidFill>
              </a:rPr>
              <a:t>Источник </a:t>
            </a:r>
            <a:endParaRPr lang="ru-RU" sz="3200" b="1" dirty="0">
              <a:solidFill>
                <a:srgbClr val="FF0000"/>
              </a:solidFill>
            </a:endParaRPr>
          </a:p>
        </p:txBody>
      </p:sp>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553035"/>
            <a:ext cx="4790394" cy="5588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600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p:cNvSpPr txBox="1">
            <a:spLocks noChangeArrowheads="1"/>
          </p:cNvSpPr>
          <p:nvPr/>
        </p:nvSpPr>
        <p:spPr bwMode="auto">
          <a:xfrm>
            <a:off x="3851920" y="1556792"/>
            <a:ext cx="5123602"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2400" dirty="0">
                <a:ln w="11430"/>
                <a:solidFill>
                  <a:srgbClr val="00B0F0"/>
                </a:solidFill>
                <a:effectLst>
                  <a:outerShdw blurRad="50800" dist="39000" dir="5460000" algn="tl">
                    <a:srgbClr val="000000">
                      <a:alpha val="38000"/>
                    </a:srgbClr>
                  </a:outerShdw>
                </a:effectLst>
                <a:latin typeface="Arial Black" panose="020B0A04020102020204" pitchFamily="34" charset="0"/>
              </a:rPr>
              <a:t>Pancakes are a delicious dish served typically at breakfast time.</a:t>
            </a:r>
          </a:p>
          <a:p>
            <a:pPr marL="45720" lvl="0" algn="r" eaLnBrk="1" fontAlgn="auto" hangingPunct="1">
              <a:spcBef>
                <a:spcPct val="20000"/>
              </a:spcBef>
              <a:spcAft>
                <a:spcPts val="300"/>
              </a:spcAft>
              <a:buClr>
                <a:srgbClr val="FA8D3D">
                  <a:lumMod val="75000"/>
                </a:srgbClr>
              </a:buClr>
              <a:buSzPct val="130000"/>
              <a:defRPr/>
            </a:pPr>
            <a:r>
              <a:rPr lang="en-US" sz="2400" dirty="0">
                <a:ln w="11430"/>
                <a:solidFill>
                  <a:srgbClr val="00B0F0"/>
                </a:solidFill>
                <a:effectLst>
                  <a:outerShdw blurRad="50800" dist="39000" dir="5460000" algn="tl">
                    <a:srgbClr val="000000">
                      <a:alpha val="38000"/>
                    </a:srgbClr>
                  </a:outerShdw>
                </a:effectLst>
                <a:latin typeface="Arial Black" panose="020B0A04020102020204" pitchFamily="34" charset="0"/>
              </a:rPr>
              <a:t>Commonly made by adding water to a box mix, mediocre pancakes are brought to life.</a:t>
            </a:r>
          </a:p>
          <a:p>
            <a:pPr marL="45720" lvl="0" algn="r" eaLnBrk="1" fontAlgn="auto" hangingPunct="1">
              <a:spcBef>
                <a:spcPct val="20000"/>
              </a:spcBef>
              <a:spcAft>
                <a:spcPts val="300"/>
              </a:spcAft>
              <a:buClr>
                <a:srgbClr val="FA8D3D">
                  <a:lumMod val="75000"/>
                </a:srgbClr>
              </a:buClr>
              <a:buSzPct val="130000"/>
              <a:defRPr/>
            </a:pPr>
            <a:r>
              <a:rPr lang="en-US" sz="2400" dirty="0">
                <a:ln w="11430"/>
                <a:solidFill>
                  <a:srgbClr val="00B0F0"/>
                </a:solidFill>
                <a:effectLst>
                  <a:outerShdw blurRad="50800" dist="39000" dir="5460000" algn="tl">
                    <a:srgbClr val="000000">
                      <a:alpha val="38000"/>
                    </a:srgbClr>
                  </a:outerShdw>
                </a:effectLst>
                <a:latin typeface="Arial Black" panose="020B0A04020102020204" pitchFamily="34" charset="0"/>
              </a:rPr>
              <a:t>But there is a way to achieve greatness.</a:t>
            </a:r>
          </a:p>
          <a:p>
            <a:pPr marL="45720" lvl="0" algn="r" eaLnBrk="1" fontAlgn="auto" hangingPunct="1">
              <a:spcBef>
                <a:spcPct val="20000"/>
              </a:spcBef>
              <a:spcAft>
                <a:spcPts val="300"/>
              </a:spcAft>
              <a:buClr>
                <a:srgbClr val="FA8D3D">
                  <a:lumMod val="75000"/>
                </a:srgbClr>
              </a:buClr>
              <a:buSzPct val="130000"/>
              <a:defRPr/>
            </a:pPr>
            <a:r>
              <a:rPr lang="en-US" sz="2400" dirty="0">
                <a:ln w="11430"/>
                <a:solidFill>
                  <a:srgbClr val="00B0F0"/>
                </a:solidFill>
                <a:effectLst>
                  <a:outerShdw blurRad="50800" dist="39000" dir="5460000" algn="tl">
                    <a:srgbClr val="000000">
                      <a:alpha val="38000"/>
                    </a:srgbClr>
                  </a:outerShdw>
                </a:effectLst>
                <a:latin typeface="Arial Black" panose="020B0A04020102020204" pitchFamily="34" charset="0"/>
              </a:rPr>
              <a:t>A pancake above and beyond the ordinary, just follow the right steps.</a:t>
            </a:r>
            <a:endParaRPr lang="en-US" sz="2400" dirty="0">
              <a:ln w="11430"/>
              <a:solidFill>
                <a:srgbClr val="00B0F0"/>
              </a:solidFill>
              <a:effectLst>
                <a:outerShdw blurRad="50800" dist="39000" dir="5460000" algn="tl">
                  <a:srgbClr val="000000">
                    <a:alpha val="38000"/>
                  </a:srgbClr>
                </a:outerShdw>
              </a:effectLst>
              <a:latin typeface="Arial Black" panose="020B0A04020102020204" pitchFamily="34" charset="0"/>
            </a:endParaRPr>
          </a:p>
        </p:txBody>
      </p:sp>
    </p:spTree>
    <p:extLst>
      <p:ext uri="{BB962C8B-B14F-4D97-AF65-F5344CB8AC3E}">
        <p14:creationId xmlns:p14="http://schemas.microsoft.com/office/powerpoint/2010/main" val="289193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3" y="0"/>
            <a:ext cx="912812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p:cNvSpPr txBox="1">
            <a:spLocks noChangeArrowheads="1"/>
          </p:cNvSpPr>
          <p:nvPr/>
        </p:nvSpPr>
        <p:spPr bwMode="auto">
          <a:xfrm>
            <a:off x="155673" y="116632"/>
            <a:ext cx="8808192"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2000"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It takes a bit of planning to acquire the necessary ingredients</a:t>
            </a:r>
            <a:r>
              <a:rPr lang="en-US" sz="2000"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They </a:t>
            </a:r>
            <a:r>
              <a:rPr lang="en-US" sz="2000"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are as followed: all-purpose flour, white sugar, baking powder, baking </a:t>
            </a:r>
            <a:r>
              <a:rPr lang="en-US" sz="2000"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soda whole </a:t>
            </a:r>
            <a:r>
              <a:rPr lang="en-US" sz="2000"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milk, large egg, vegetable oil, and to the pleasure of the cook, butter, syrup, and fruit toppings made be added.</a:t>
            </a:r>
            <a:endParaRPr lang="en-US" sz="2000"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136550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 y="0"/>
            <a:ext cx="914821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p:cNvSpPr txBox="1">
            <a:spLocks noChangeArrowheads="1"/>
          </p:cNvSpPr>
          <p:nvPr/>
        </p:nvSpPr>
        <p:spPr bwMode="auto">
          <a:xfrm>
            <a:off x="5652120" y="1628800"/>
            <a:ext cx="3299254"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2000"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There is also kitchen appliances and tools that are needed.</a:t>
            </a:r>
          </a:p>
          <a:p>
            <a:pPr marL="45720" lvl="0" algn="r" eaLnBrk="1" fontAlgn="auto" hangingPunct="1">
              <a:spcBef>
                <a:spcPct val="20000"/>
              </a:spcBef>
              <a:spcAft>
                <a:spcPts val="300"/>
              </a:spcAft>
              <a:buClr>
                <a:srgbClr val="FA8D3D">
                  <a:lumMod val="75000"/>
                </a:srgbClr>
              </a:buClr>
              <a:buSzPct val="130000"/>
              <a:defRPr/>
            </a:pPr>
            <a:r>
              <a:rPr lang="en-US" sz="2000"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They are as followed: electric griddle, one large bowl, one small bowl, a whisk, </a:t>
            </a:r>
          </a:p>
          <a:p>
            <a:pPr marL="45720" lvl="0" algn="r" eaLnBrk="1" fontAlgn="auto" hangingPunct="1">
              <a:spcBef>
                <a:spcPct val="20000"/>
              </a:spcBef>
              <a:spcAft>
                <a:spcPts val="300"/>
              </a:spcAft>
              <a:buClr>
                <a:srgbClr val="FA8D3D">
                  <a:lumMod val="75000"/>
                </a:srgbClr>
              </a:buClr>
              <a:buSzPct val="130000"/>
              <a:defRPr/>
            </a:pPr>
            <a:r>
              <a:rPr lang="en-US" sz="2000"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 spatula, measuring cups sizes 1 cup, 1 tablespoon, 1 teaspoon and 1/2 teaspoon.</a:t>
            </a:r>
            <a:endParaRPr lang="en-US" sz="2000"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282047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869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p:cNvSpPr txBox="1">
            <a:spLocks noChangeArrowheads="1"/>
          </p:cNvSpPr>
          <p:nvPr/>
        </p:nvSpPr>
        <p:spPr bwMode="auto">
          <a:xfrm>
            <a:off x="152664" y="1196752"/>
            <a:ext cx="6435559"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The directions are easy when you follow them properly.</a:t>
            </a:r>
          </a:p>
          <a:p>
            <a:pPr marL="45720" lvl="0" algn="l" eaLnBrk="1" fontAlgn="auto" hangingPunct="1">
              <a:spcBef>
                <a:spcPct val="20000"/>
              </a:spcBef>
              <a:spcAft>
                <a:spcPts val="300"/>
              </a:spcAft>
              <a:buClr>
                <a:srgbClr val="FA8D3D">
                  <a:lumMod val="75000"/>
                </a:srgbClr>
              </a:buClr>
              <a:buSzPct val="130000"/>
              <a:defRPr/>
            </a:pPr>
            <a:r>
              <a:rPr lang="en-US"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First turn on the electric griddle to the setting of med-high heat.</a:t>
            </a:r>
          </a:p>
          <a:p>
            <a:pPr marL="45720" lvl="0" algn="l" eaLnBrk="1" fontAlgn="auto" hangingPunct="1">
              <a:spcBef>
                <a:spcPct val="20000"/>
              </a:spcBef>
              <a:spcAft>
                <a:spcPts val="300"/>
              </a:spcAft>
              <a:buClr>
                <a:srgbClr val="FA8D3D">
                  <a:lumMod val="75000"/>
                </a:srgbClr>
              </a:buClr>
              <a:buSzPct val="130000"/>
              <a:defRPr/>
            </a:pPr>
            <a:r>
              <a:rPr lang="en-US"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Next in the large bowl combine 1 cup of flour, flour gets messy as it is being removed from the container. It is often fluffy, to properly measure one cup, gently press the flour into the measuring cup and smooth it flat.</a:t>
            </a:r>
            <a:endParaRPr lang="en-US"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endParaRPr>
          </a:p>
        </p:txBody>
      </p:sp>
    </p:spTree>
    <p:extLst>
      <p:ext uri="{BB962C8B-B14F-4D97-AF65-F5344CB8AC3E}">
        <p14:creationId xmlns:p14="http://schemas.microsoft.com/office/powerpoint/2010/main" val="401218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0" y="-3175"/>
            <a:ext cx="914294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p:cNvSpPr txBox="1">
            <a:spLocks noChangeArrowheads="1"/>
          </p:cNvSpPr>
          <p:nvPr/>
        </p:nvSpPr>
        <p:spPr bwMode="auto">
          <a:xfrm>
            <a:off x="2555776" y="1254515"/>
            <a:ext cx="6345825"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2000"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It does make an interesting surface to doodle in, one may find themselves making smile faces or peace signs in the tempting texture of the flour. When ready, dump the flour in the large bowl. Next it is time to add the baking soda 1/2 a teaspoon, and the baking powder 1 teaspoon. Mix these three dry ingredients, to make adding the wet ingredients easier, make a well in the middle of the mix, that will allow a gentle ease for mixing.</a:t>
            </a:r>
            <a:endParaRPr lang="en-US" sz="2000"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423999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9" t="910" b="8014"/>
          <a:stretch/>
        </p:blipFill>
        <p:spPr bwMode="auto">
          <a:xfrm>
            <a:off x="0" y="0"/>
            <a:ext cx="933341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p:cNvSpPr txBox="1">
            <a:spLocks noChangeArrowheads="1"/>
          </p:cNvSpPr>
          <p:nvPr/>
        </p:nvSpPr>
        <p:spPr bwMode="auto">
          <a:xfrm>
            <a:off x="122604" y="4221088"/>
            <a:ext cx="4544104"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2000"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The small bowl will contain the wet ingredients, mix them together as so... </a:t>
            </a:r>
          </a:p>
          <a:p>
            <a:pPr marL="45720" lvl="0" algn="l" eaLnBrk="1" fontAlgn="auto" hangingPunct="1">
              <a:spcBef>
                <a:spcPct val="20000"/>
              </a:spcBef>
              <a:spcAft>
                <a:spcPts val="300"/>
              </a:spcAft>
              <a:buClr>
                <a:srgbClr val="FA8D3D">
                  <a:lumMod val="75000"/>
                </a:srgbClr>
              </a:buClr>
              <a:buSzPct val="130000"/>
              <a:defRPr/>
            </a:pPr>
            <a:r>
              <a:rPr lang="en-US" sz="2000"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1 large egg, 1 cup of milk, 2 tablespoons of vegetable oil. When these are mixed well pour into the large bowl and mix them together. This is pancake batter.</a:t>
            </a:r>
          </a:p>
          <a:p>
            <a:pPr marL="45720" lvl="0" algn="l" eaLnBrk="1" fontAlgn="auto" hangingPunct="1">
              <a:spcBef>
                <a:spcPct val="20000"/>
              </a:spcBef>
              <a:spcAft>
                <a:spcPts val="300"/>
              </a:spcAft>
              <a:buClr>
                <a:srgbClr val="FA8D3D">
                  <a:lumMod val="75000"/>
                </a:srgbClr>
              </a:buClr>
              <a:buSzPct val="130000"/>
              <a:defRPr/>
            </a:pPr>
            <a:r>
              <a:rPr lang="en-US" sz="2000"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this point the griddle should be ready to cook on. </a:t>
            </a:r>
            <a:endParaRPr lang="en-US" sz="2000"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263289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4" y="2014"/>
            <a:ext cx="9159458" cy="6855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p:cNvSpPr txBox="1">
            <a:spLocks noChangeArrowheads="1"/>
          </p:cNvSpPr>
          <p:nvPr/>
        </p:nvSpPr>
        <p:spPr bwMode="auto">
          <a:xfrm>
            <a:off x="4961947" y="1412776"/>
            <a:ext cx="3971473"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2000"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Depending on the size of the pancakes, different spoons sizes could be used to transfer the batter to the </a:t>
            </a:r>
            <a:r>
              <a:rPr lang="en-US" sz="2000" spc="50" dirty="0" err="1">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the</a:t>
            </a:r>
            <a:r>
              <a:rPr lang="en-US" sz="2000"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griddle. Personally, I like to use a 1/4 cup measuring cup. Before I pour my batter, I like to layer a film of butter on the griddle, this gives a nice end result to the pancake. </a:t>
            </a:r>
            <a:endParaRPr lang="en-US" sz="2000"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96661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198"/>
          <a:stretch/>
        </p:blipFill>
        <p:spPr bwMode="auto">
          <a:xfrm>
            <a:off x="0" y="0"/>
            <a:ext cx="91390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p:cNvSpPr txBox="1">
            <a:spLocks noChangeArrowheads="1"/>
          </p:cNvSpPr>
          <p:nvPr/>
        </p:nvSpPr>
        <p:spPr bwMode="auto">
          <a:xfrm>
            <a:off x="107504" y="1438463"/>
            <a:ext cx="5472608"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2000"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The pancakes are on the griddle and cooking now. Note the little holes, reserve bubbles in the batter, as the pancake cooks those outside ends start to thicken and the ratio of holes diminishes. When there is a thick crust, almost like a pie or pizza crust around the pancake but still some inverted bubbles in the middle, flip the pancake over to cook the other side. The smell of cooking butter will linger in the air.</a:t>
            </a:r>
            <a:endParaRPr lang="en-US" sz="2000"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3" name="Rectangle 3"/>
          <p:cNvSpPr txBox="1">
            <a:spLocks noChangeArrowheads="1"/>
          </p:cNvSpPr>
          <p:nvPr/>
        </p:nvSpPr>
        <p:spPr bwMode="auto">
          <a:xfrm>
            <a:off x="467544" y="5562191"/>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ru-RU" sz="4400" b="1" kern="0" dirty="0">
                <a:solidFill>
                  <a:srgbClr val="FFFF00"/>
                </a:solidFill>
                <a:latin typeface="Arial Black" panose="020B0A04020102020204" pitchFamily="34" charset="0"/>
              </a:rPr>
              <a:t>зима</a:t>
            </a:r>
            <a:endParaRPr lang="en-US" sz="4400" b="1" kern="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272923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715</Words>
  <Application>Microsoft Office PowerPoint</Application>
  <PresentationFormat>Экран (4:3)</PresentationFormat>
  <Paragraphs>43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25</cp:revision>
  <dcterms:created xsi:type="dcterms:W3CDTF">2016-01-10T12:56:23Z</dcterms:created>
  <dcterms:modified xsi:type="dcterms:W3CDTF">2016-03-13T17:24:03Z</dcterms:modified>
</cp:coreProperties>
</file>