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1" r:id="rId10"/>
    <p:sldId id="265" r:id="rId11"/>
    <p:sldId id="266" r:id="rId12"/>
    <p:sldId id="272" r:id="rId13"/>
    <p:sldId id="267" r:id="rId14"/>
    <p:sldId id="270" r:id="rId15"/>
    <p:sldId id="268" r:id="rId16"/>
    <p:sldId id="27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0D0DE12F-BA20-4EC3-BC2D-09E8BA900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D6086-428F-428D-B459-3A1C3704D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74638"/>
            <a:ext cx="18859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5505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15350-70B4-47AD-8683-CE7195FA6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08F2A-9825-4352-A08F-A4204B57C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1C912-8322-430F-85BC-D587A7EEB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F2309-9591-449D-B13B-06A0D838F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00FDA-F1E5-47A1-9888-96DB9EF15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8A224-540F-42E6-B342-1A704449D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67E0D-3FD1-4CA8-B89A-699A33C88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106FB-4F85-4564-85E3-C384D2B00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911F6-7B9A-40FC-98E8-5519FA4AB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396872F8-E370-4ABC-A4DE-5A543BC2A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detskiy-sad/zdorovyy-obraz-zhizni/2015/10/01/pedsovet-o-zdorovesberezhenii" TargetMode="External"/><Relationship Id="rId2" Type="http://schemas.openxmlformats.org/officeDocument/2006/relationships/hyperlink" Target="http://clck.yandex.ru/redir/dv/*data=url%3Dhttp%253A%252F%252Fnatalia.ds179.caduk.ru%252FDswMedia%252Fslayd1.docx%26ts%3D1457971300%26uid%3D9610435531442649039&amp;sign=a8c8cea173b17fe2be285083cf66d842&amp;keyno=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02624" cy="1728191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Муниципальное дошкольное  </a:t>
            </a:r>
            <a:r>
              <a:rPr lang="ru-RU" sz="28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образовательное</a:t>
            </a:r>
            <a:r>
              <a:rPr lang="ru-RU" sz="28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бюджетное учреждение детский сад село Амзя городского округа </a:t>
            </a:r>
            <a:r>
              <a:rPr lang="ru-RU" sz="2800" b="1" spc="50" dirty="0" err="1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гюНефтекамск</a:t>
            </a:r>
            <a:r>
              <a:rPr lang="ru-RU" sz="28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Республики Башкортостан</a:t>
            </a:r>
            <a:endParaRPr lang="ru-RU" sz="28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87624" y="2924944"/>
            <a:ext cx="6584776" cy="1368152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Педагогический совет</a:t>
            </a:r>
          </a:p>
          <a:p>
            <a:r>
              <a:rPr lang="ru-RU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«Три кита здоровья»</a:t>
            </a:r>
          </a:p>
          <a:p>
            <a:endParaRPr lang="ru-RU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endParaRPr lang="ru-RU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4023119"/>
            <a:ext cx="3672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Автор</a:t>
            </a:r>
          </a:p>
          <a:p>
            <a:pPr algn="r"/>
            <a:r>
              <a:rPr lang="ru-RU" sz="1400" dirty="0" smtClean="0"/>
              <a:t>Кокорина Ольга Николаевна</a:t>
            </a:r>
          </a:p>
          <a:p>
            <a:pPr algn="r"/>
            <a:r>
              <a:rPr lang="ru-RU" sz="1400" dirty="0" smtClean="0"/>
              <a:t> старший воспитатель,</a:t>
            </a:r>
          </a:p>
          <a:p>
            <a:pPr algn="r"/>
            <a:r>
              <a:rPr lang="ru-RU" sz="1400" dirty="0" smtClean="0"/>
              <a:t>первой квалификационной категории.</a:t>
            </a:r>
          </a:p>
          <a:p>
            <a:pPr algn="r"/>
            <a:r>
              <a:rPr lang="ru-RU" sz="1400" dirty="0" smtClean="0"/>
              <a:t> МДОБУ д/с </a:t>
            </a:r>
            <a:r>
              <a:rPr lang="ru-RU" sz="1400" dirty="0" err="1" smtClean="0"/>
              <a:t>с.Амзя</a:t>
            </a:r>
            <a:r>
              <a:rPr lang="ru-RU" sz="1400" dirty="0" smtClean="0"/>
              <a:t> ГО </a:t>
            </a:r>
            <a:r>
              <a:rPr lang="ru-RU" sz="1400" dirty="0" err="1" smtClean="0"/>
              <a:t>г.Нефтекамск</a:t>
            </a:r>
            <a:r>
              <a:rPr lang="ru-RU" sz="1400" dirty="0" smtClean="0"/>
              <a:t> Республики Башкортостан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95736" y="590055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с. Амзя ГО г. Нефтекамск РБ, 2014год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-fotki.yandex.ru/get/9112/228484396.1a/0_13d5b7_ab51f96d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700808"/>
            <a:ext cx="4032448" cy="4032448"/>
          </a:xfrm>
          <a:prstGeom prst="rect">
            <a:avLst/>
          </a:prstGeom>
          <a:noFill/>
        </p:spPr>
      </p:pic>
      <p:sp>
        <p:nvSpPr>
          <p:cNvPr id="5" name="Блок-схема: перфолента 4"/>
          <p:cNvSpPr/>
          <p:nvPr/>
        </p:nvSpPr>
        <p:spPr>
          <a:xfrm>
            <a:off x="1043608" y="5373216"/>
            <a:ext cx="7560840" cy="1071384"/>
          </a:xfrm>
          <a:prstGeom prst="flowChartPunchedTap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Прогулка ребёнка-дошкольника должна составлять </a:t>
            </a:r>
            <a:r>
              <a:rPr lang="ru-RU" dirty="0" smtClean="0"/>
              <a:t>3– 4 </a:t>
            </a:r>
            <a:r>
              <a:rPr lang="ru-RU" dirty="0"/>
              <a:t>часов в день</a:t>
            </a:r>
          </a:p>
        </p:txBody>
      </p:sp>
      <p:pic>
        <p:nvPicPr>
          <p:cNvPr id="34820" name="Picture 4" descr="на облаке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7507" y="620688"/>
            <a:ext cx="2546621" cy="2088232"/>
          </a:xfrm>
          <a:prstGeom prst="rect">
            <a:avLst/>
          </a:prstGeom>
          <a:noFill/>
        </p:spPr>
      </p:pic>
      <p:sp>
        <p:nvSpPr>
          <p:cNvPr id="8" name="Блок-схема: перфолента 7"/>
          <p:cNvSpPr/>
          <p:nvPr/>
        </p:nvSpPr>
        <p:spPr>
          <a:xfrm>
            <a:off x="827584" y="188640"/>
            <a:ext cx="2448272" cy="1173420"/>
          </a:xfrm>
          <a:prstGeom prst="flowChartPunchedTap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Дыхательная система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ерфолента 2"/>
          <p:cNvSpPr/>
          <p:nvPr/>
        </p:nvSpPr>
        <p:spPr>
          <a:xfrm>
            <a:off x="1835696" y="5661248"/>
            <a:ext cx="6552728" cy="612219"/>
          </a:xfrm>
          <a:prstGeom prst="flowChartPunchedTap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«Солнце, воздух и вода – наши лучшие друзья»</a:t>
            </a:r>
          </a:p>
        </p:txBody>
      </p:sp>
      <p:pic>
        <p:nvPicPr>
          <p:cNvPr id="4" name="Picture 2" descr="http://img-fotki.yandex.ru/get/9112/228484396.1a/0_13d5b7_ab51f96d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988840"/>
            <a:ext cx="3816424" cy="3816424"/>
          </a:xfrm>
          <a:prstGeom prst="rect">
            <a:avLst/>
          </a:prstGeom>
          <a:noFill/>
        </p:spPr>
      </p:pic>
      <p:sp>
        <p:nvSpPr>
          <p:cNvPr id="5" name="Блок-схема: перфолента 4"/>
          <p:cNvSpPr/>
          <p:nvPr/>
        </p:nvSpPr>
        <p:spPr>
          <a:xfrm>
            <a:off x="827584" y="260648"/>
            <a:ext cx="2595006" cy="663238"/>
          </a:xfrm>
          <a:prstGeom prst="flowChartPunchedTap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Иммунная система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3796" name="Picture 4" descr="http://web-images.chacha.com/images/10-reasons-to-stop-smoking-299931928-jun-24-2012-600x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88640"/>
            <a:ext cx="216024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836712"/>
            <a:ext cx="83164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Дать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определение понятию «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здоровьесберегающие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технологии», озвучить её цель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Перечислить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здоровьесберегающие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технологии, используемые в ДОУ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 Дать понятие «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здоровьесберегающие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образовательные технологии в детском саду», сформулировать цель данной технологии</a:t>
            </a:r>
            <a:r>
              <a:rPr lang="ru-RU" sz="24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04664"/>
            <a:ext cx="824440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1.При проведении физкультурного занятия в детском саду две трети движений, составляющих его структуру, должны быть циклического характера.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2.Повышение резервов дыхательной системы ребёнка происходит за счёт регулярной двигательной активности на свежем воздухе.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3.Органичное сочетание всех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здоровьесберегающих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технологий в ДОУ способствует совершенствованию системы иммунной защиты ребёнка.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548680"/>
            <a:ext cx="7272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4.Регулярность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физических нагрузок способствует нарастанию резервных мощностей организма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ребёнка</a:t>
            </a:r>
          </a:p>
          <a:p>
            <a:endParaRPr lang="ru-RU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5.Тесное взаимодействие с родителями по обеспечению сохранения здоровья воспитанников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6866" name="Picture 2" descr="http://www.ds33-romashka.ru/image/zaryadk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852936"/>
            <a:ext cx="4255881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860444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.1.Разработать</a:t>
            </a:r>
            <a:r>
              <a:rPr lang="ru-RU" sz="1400" dirty="0"/>
              <a:t>   стратегию   организации работы МБДОУ детский сад села </a:t>
            </a:r>
            <a:r>
              <a:rPr lang="ru-RU" sz="1400" dirty="0" err="1"/>
              <a:t>Амзя</a:t>
            </a:r>
            <a:r>
              <a:rPr lang="ru-RU" sz="1400" dirty="0"/>
              <a:t> по </a:t>
            </a:r>
            <a:r>
              <a:rPr lang="ru-RU" sz="1400" dirty="0" err="1"/>
              <a:t>здоровьесбережению</a:t>
            </a:r>
            <a:r>
              <a:rPr lang="ru-RU" sz="1400" dirty="0"/>
              <a:t> воспитанников на период 2014-2015 г.г.</a:t>
            </a:r>
          </a:p>
          <a:p>
            <a:r>
              <a:rPr lang="ru-RU" sz="1400" dirty="0"/>
              <a:t>Ответственный: заведующий Кочкова </a:t>
            </a:r>
            <a:r>
              <a:rPr lang="ru-RU" sz="1400" dirty="0" err="1"/>
              <a:t>В.Ю.,ст</a:t>
            </a:r>
            <a:r>
              <a:rPr lang="ru-RU" sz="1400" dirty="0"/>
              <a:t> воспитатель Кокорина О.Н., медсестра </a:t>
            </a:r>
            <a:r>
              <a:rPr lang="ru-RU" sz="1400" dirty="0" err="1"/>
              <a:t>Аюпова</a:t>
            </a:r>
            <a:r>
              <a:rPr lang="ru-RU" sz="1400" dirty="0"/>
              <a:t> В.Р., </a:t>
            </a:r>
            <a:r>
              <a:rPr lang="ru-RU" sz="1400" dirty="0" err="1"/>
              <a:t>физ</a:t>
            </a:r>
            <a:r>
              <a:rPr lang="ru-RU" sz="1400" dirty="0"/>
              <a:t> инструктор </a:t>
            </a:r>
            <a:r>
              <a:rPr lang="ru-RU" sz="1400" dirty="0" err="1"/>
              <a:t>Порсева</a:t>
            </a:r>
            <a:r>
              <a:rPr lang="ru-RU" sz="1400" dirty="0"/>
              <a:t> Н.В., воспитатель Габдулина Э.Р.</a:t>
            </a:r>
          </a:p>
          <a:p>
            <a:r>
              <a:rPr lang="ru-RU" sz="1400" dirty="0"/>
              <a:t> 2.Проанализировать и усовершенствовать      систему методической работы по повышению компетентности педагогов через создание проблемно-инновационной группы с привлечением родителей воспитанников.</a:t>
            </a:r>
          </a:p>
          <a:p>
            <a:r>
              <a:rPr lang="ru-RU" sz="1400" dirty="0"/>
              <a:t>Ответственный: </a:t>
            </a:r>
            <a:r>
              <a:rPr lang="ru-RU" sz="1400" dirty="0" smtClean="0"/>
              <a:t>ст. </a:t>
            </a:r>
            <a:r>
              <a:rPr lang="ru-RU" sz="1400" dirty="0"/>
              <a:t>воспитатель Кокорина О.Н</a:t>
            </a:r>
          </a:p>
          <a:p>
            <a:r>
              <a:rPr lang="ru-RU" sz="1400" dirty="0"/>
              <a:t>Срок: 1 сентября 2014 года.</a:t>
            </a:r>
          </a:p>
          <a:p>
            <a:r>
              <a:rPr lang="ru-RU" sz="1400" dirty="0"/>
              <a:t>3. Сделать картотеку  </a:t>
            </a:r>
            <a:r>
              <a:rPr lang="ru-RU" sz="1400" dirty="0" err="1"/>
              <a:t>здоровьесберегающих</a:t>
            </a:r>
            <a:r>
              <a:rPr lang="ru-RU" sz="1400" dirty="0"/>
              <a:t> технологий для  ДОУ.</a:t>
            </a:r>
          </a:p>
          <a:p>
            <a:r>
              <a:rPr lang="ru-RU" sz="1400" dirty="0"/>
              <a:t>Ответственный: проблемно-инновационная группа по внедрению </a:t>
            </a:r>
            <a:r>
              <a:rPr lang="ru-RU" sz="1400" dirty="0" err="1"/>
              <a:t>здоровьесберегающих</a:t>
            </a:r>
            <a:r>
              <a:rPr lang="ru-RU" sz="1400" dirty="0"/>
              <a:t> технологий.</a:t>
            </a:r>
          </a:p>
          <a:p>
            <a:r>
              <a:rPr lang="ru-RU" sz="1400" dirty="0"/>
              <a:t>Срок: 1 декабря </a:t>
            </a:r>
            <a:r>
              <a:rPr lang="ru-RU" sz="1400" dirty="0" smtClean="0"/>
              <a:t>2014 </a:t>
            </a:r>
            <a:r>
              <a:rPr lang="ru-RU" sz="1400" dirty="0"/>
              <a:t>года.</a:t>
            </a:r>
          </a:p>
          <a:p>
            <a:r>
              <a:rPr lang="ru-RU" sz="1400" dirty="0"/>
              <a:t>4.Воспитателям всех возрастных групп:</a:t>
            </a:r>
          </a:p>
          <a:p>
            <a:r>
              <a:rPr lang="ru-RU" sz="1400" dirty="0"/>
              <a:t>4.1.Уделять особое внимание развитию у детей движений циклического характера (бег, прыжки, ходьба и т.д.)</a:t>
            </a:r>
          </a:p>
          <a:p>
            <a:r>
              <a:rPr lang="ru-RU" sz="1400" dirty="0"/>
              <a:t>Ответственный: воспитатели всех групп.</a:t>
            </a:r>
          </a:p>
          <a:p>
            <a:r>
              <a:rPr lang="ru-RU" sz="1400" dirty="0"/>
              <a:t>Срок: постоянно.</a:t>
            </a:r>
          </a:p>
          <a:p>
            <a:r>
              <a:rPr lang="ru-RU" sz="1400" dirty="0"/>
              <a:t>4.2.Максимально увеличить время пребывания детей на свежем воздухе с обязательной организацией двигательной активности.</a:t>
            </a:r>
          </a:p>
          <a:p>
            <a:r>
              <a:rPr lang="ru-RU" sz="1400" dirty="0"/>
              <a:t>Ответственный: медсестра </a:t>
            </a:r>
            <a:r>
              <a:rPr lang="ru-RU" sz="1400" dirty="0" err="1"/>
              <a:t>Аюпова</a:t>
            </a:r>
            <a:r>
              <a:rPr lang="ru-RU" sz="1400" dirty="0"/>
              <a:t> В.Р.</a:t>
            </a:r>
          </a:p>
          <a:p>
            <a:r>
              <a:rPr lang="ru-RU" sz="1400" dirty="0"/>
              <a:t>Срок: постоянно.</a:t>
            </a:r>
          </a:p>
          <a:p>
            <a:r>
              <a:rPr lang="ru-RU" sz="1400" dirty="0"/>
              <a:t>4.3.Рационально сочетать физкультурные занятия с технологиями  </a:t>
            </a:r>
            <a:r>
              <a:rPr lang="ru-RU" sz="1400" dirty="0" err="1"/>
              <a:t>здоровьесбережения</a:t>
            </a:r>
            <a:r>
              <a:rPr lang="ru-RU" sz="1400" dirty="0"/>
              <a:t>.</a:t>
            </a:r>
          </a:p>
          <a:p>
            <a:r>
              <a:rPr lang="ru-RU" sz="1400" dirty="0"/>
              <a:t>Ответственный: инструктор по физической культуре.</a:t>
            </a:r>
          </a:p>
          <a:p>
            <a:r>
              <a:rPr lang="ru-RU" sz="1400" dirty="0"/>
              <a:t>Срок: постоянно.</a:t>
            </a:r>
          </a:p>
          <a:p>
            <a:r>
              <a:rPr lang="ru-RU" sz="1400" dirty="0"/>
              <a:t>4.4.Наращивать резервные возможности организма ребёнка за счёт регулярных физических упражнений.</a:t>
            </a:r>
          </a:p>
          <a:p>
            <a:r>
              <a:rPr lang="ru-RU" sz="1400" dirty="0"/>
              <a:t>Ответственный: инструктор по физической культуре.</a:t>
            </a:r>
          </a:p>
          <a:p>
            <a:r>
              <a:rPr lang="ru-RU" sz="1400" dirty="0"/>
              <a:t>Срок: постоянно.</a:t>
            </a:r>
          </a:p>
          <a:p>
            <a:r>
              <a:rPr lang="ru-RU" sz="1400" dirty="0"/>
              <a:t>4.5.Изучить и использовать в работе технологии обеспечения социально-психологического благополучия ребёнка.</a:t>
            </a:r>
          </a:p>
          <a:p>
            <a:r>
              <a:rPr lang="ru-RU" sz="1400" dirty="0"/>
              <a:t>Ответственный: воспитатели групп постоянно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материала: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 smtClean="0"/>
              <a:t>Литература</a:t>
            </a:r>
          </a:p>
          <a:p>
            <a:r>
              <a:rPr lang="ru-RU" sz="1600" dirty="0"/>
              <a:t>1.Елжова Н.В. «Педсоветы, семинары, методические объединения в ДОУ». - Ростов-на-Дону: </a:t>
            </a:r>
            <a:r>
              <a:rPr lang="ru-RU" sz="1600" dirty="0" err="1"/>
              <a:t>Еникс</a:t>
            </a:r>
            <a:r>
              <a:rPr lang="ru-RU" sz="1600" dirty="0"/>
              <a:t>, 2008 г.</a:t>
            </a:r>
          </a:p>
          <a:p>
            <a:r>
              <a:rPr lang="ru-RU" sz="1600" dirty="0"/>
              <a:t>2.Змановский Ю.Ф., Антонов Ю.Е., Кузнецова М.Н., </a:t>
            </a:r>
            <a:r>
              <a:rPr lang="ru-RU" sz="1600" dirty="0" err="1"/>
              <a:t>Саулина</a:t>
            </a:r>
            <a:r>
              <a:rPr lang="ru-RU" sz="1600" dirty="0"/>
              <a:t> Т.Ф. «Здоровый дошкольник: социально-оздоровительная технология </a:t>
            </a:r>
            <a:r>
              <a:rPr lang="en-US" sz="1600" dirty="0"/>
              <a:t>XXI</a:t>
            </a:r>
            <a:r>
              <a:rPr lang="ru-RU" sz="1600" dirty="0"/>
              <a:t> века». – Москва: АРКТИ, 2001</a:t>
            </a:r>
          </a:p>
          <a:p>
            <a:r>
              <a:rPr lang="ru-RU" sz="1600" dirty="0"/>
              <a:t>3.Алямовская В.Г. «Современные подходы к оздоровлению детей в дошкольном образовательном учреждении». – Москва: Педагогический университет «Первое сентября», </a:t>
            </a:r>
            <a:r>
              <a:rPr lang="ru-RU" sz="1600" dirty="0" smtClean="0"/>
              <a:t>2005.</a:t>
            </a:r>
          </a:p>
          <a:p>
            <a:r>
              <a:rPr lang="ru-RU" sz="1400" dirty="0" smtClean="0"/>
              <a:t>Интернет ресурсы:</a:t>
            </a:r>
          </a:p>
          <a:p>
            <a:r>
              <a:rPr lang="en-US" sz="1400" dirty="0">
                <a:hlinkClick r:id="rId2"/>
              </a:rPr>
              <a:t>http://clck.yandex.ru/redir/dv/*</a:t>
            </a:r>
            <a:r>
              <a:rPr lang="en-US" sz="1400" dirty="0" smtClean="0">
                <a:hlinkClick r:id="rId2"/>
              </a:rPr>
              <a:t>data=url%3Dhttp%253A%252F%252Fnatalia.ds179.caduk.ru%252FDswMedia%252Fslayd1.docx%26ts%3D1457971300%26uid%3D9610435531442649039&amp;sign=a8c8cea173b17fe2be285083cf66d842&amp;keyno=1</a:t>
            </a:r>
            <a:endParaRPr lang="ru-RU" sz="1400" dirty="0" smtClean="0"/>
          </a:p>
          <a:p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nsportal.ru/detskiy-sad/zdorovyy-obraz-zhizni/2015/10/01/pedsovet-o-zdorovesberezhenii</a:t>
            </a:r>
            <a:endParaRPr lang="ru-RU" sz="1400" dirty="0" smtClean="0"/>
          </a:p>
          <a:p>
            <a:endParaRPr lang="ru-RU" sz="1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5979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71600" y="7567"/>
            <a:ext cx="8064896" cy="714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2175"/>
                </a:solidFill>
                <a:effectLst/>
                <a:latin typeface="Georgia" pitchFamily="18" charset="0"/>
                <a:cs typeface="Arial" pitchFamily="34" charset="0"/>
              </a:rPr>
              <a:t>Вид педсовета: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32175"/>
                </a:solidFill>
                <a:effectLst/>
                <a:latin typeface="Georgia" pitchFamily="18" charset="0"/>
                <a:cs typeface="Arial" pitchFamily="34" charset="0"/>
              </a:rPr>
              <a:t>тематический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2175"/>
                </a:solidFill>
                <a:effectLst/>
                <a:latin typeface="Georgia" pitchFamily="18" charset="0"/>
                <a:cs typeface="Arial" pitchFamily="34" charset="0"/>
              </a:rPr>
              <a:t>Цель: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32175"/>
                </a:solidFill>
                <a:effectLst/>
                <a:latin typeface="Georgia" pitchFamily="18" charset="0"/>
                <a:cs typeface="Arial" pitchFamily="34" charset="0"/>
              </a:rPr>
              <a:t>Сохранение и укрепление здоровья детей, улучшение их двигательного статуса с учётом индивидуальных возможностей и способностей; формирование у родителей, педагогов, воспитанников ответственности в деле сохранения собственного здоровья; систематизация знаний педагогов об оздоровлении детей дошкольного возраста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2175"/>
                </a:solidFill>
                <a:effectLst/>
                <a:latin typeface="Georgia" pitchFamily="18" charset="0"/>
                <a:cs typeface="Arial" pitchFamily="34" charset="0"/>
              </a:rPr>
              <a:t>.</a:t>
            </a:r>
          </a:p>
          <a:p>
            <a:pPr lvl="0" algn="just"/>
            <a:endParaRPr lang="ru-RU" b="1" dirty="0">
              <a:solidFill>
                <a:srgbClr val="232175"/>
              </a:solidFill>
              <a:latin typeface="Georgia" pitchFamily="18" charset="0"/>
              <a:cs typeface="Arial" pitchFamily="34" charset="0"/>
            </a:endParaRPr>
          </a:p>
          <a:p>
            <a:pPr lvl="0" algn="just"/>
            <a:r>
              <a:rPr lang="ru-RU" b="1" dirty="0" smtClean="0">
                <a:solidFill>
                  <a:srgbClr val="232175"/>
                </a:solidFill>
                <a:latin typeface="Georgia" pitchFamily="18" charset="0"/>
                <a:cs typeface="Arial" pitchFamily="34" charset="0"/>
              </a:rPr>
              <a:t>Задачи</a:t>
            </a:r>
            <a:r>
              <a:rPr lang="ru-RU" b="1" dirty="0">
                <a:solidFill>
                  <a:srgbClr val="232175"/>
                </a:solidFill>
                <a:latin typeface="Georgia" pitchFamily="18" charset="0"/>
                <a:cs typeface="Arial" pitchFamily="34" charset="0"/>
              </a:rPr>
              <a:t>: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ru-RU" dirty="0">
                <a:solidFill>
                  <a:srgbClr val="232175"/>
                </a:solidFill>
                <a:latin typeface="Georgia" pitchFamily="18" charset="0"/>
                <a:cs typeface="Arial" pitchFamily="34" charset="0"/>
              </a:rPr>
              <a:t>1.Анализ созданных условий в детском саду.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ru-RU" dirty="0">
                <a:solidFill>
                  <a:srgbClr val="232175"/>
                </a:solidFill>
                <a:latin typeface="Georgia" pitchFamily="18" charset="0"/>
                <a:cs typeface="Arial" pitchFamily="34" charset="0"/>
              </a:rPr>
              <a:t>2.Изучение современных технологий </a:t>
            </a:r>
            <a:r>
              <a:rPr lang="ru-RU" dirty="0" err="1">
                <a:solidFill>
                  <a:srgbClr val="232175"/>
                </a:solidFill>
                <a:latin typeface="Georgia" pitchFamily="18" charset="0"/>
                <a:cs typeface="Arial" pitchFamily="34" charset="0"/>
              </a:rPr>
              <a:t>здоровьесбережения</a:t>
            </a:r>
            <a:r>
              <a:rPr lang="ru-RU" dirty="0">
                <a:solidFill>
                  <a:srgbClr val="232175"/>
                </a:solidFill>
                <a:latin typeface="Georgia" pitchFamily="18" charset="0"/>
                <a:cs typeface="Arial" pitchFamily="34" charset="0"/>
              </a:rPr>
              <a:t>  </a:t>
            </a:r>
          </a:p>
          <a:p>
            <a:pPr lvl="0" algn="just" eaLnBrk="0" hangingPunct="0"/>
            <a:r>
              <a:rPr lang="ru-RU" dirty="0">
                <a:solidFill>
                  <a:srgbClr val="232175"/>
                </a:solidFill>
                <a:latin typeface="Georgia" pitchFamily="18" charset="0"/>
                <a:cs typeface="Arial" pitchFamily="34" charset="0"/>
              </a:rPr>
              <a:t>и  внедрение современных инноваций в области физического развития детей.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ru-RU" dirty="0">
                <a:solidFill>
                  <a:srgbClr val="232175"/>
                </a:solidFill>
                <a:latin typeface="Georgia" pitchFamily="18" charset="0"/>
                <a:cs typeface="Arial" pitchFamily="34" charset="0"/>
              </a:rPr>
              <a:t>2.Выработка алгоритма деятельности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ru-RU" dirty="0">
                <a:solidFill>
                  <a:srgbClr val="232175"/>
                </a:solidFill>
                <a:latin typeface="Georgia" pitchFamily="18" charset="0"/>
                <a:cs typeface="Arial" pitchFamily="34" charset="0"/>
              </a:rPr>
              <a:t>3.Проектирование модели целостной системы </a:t>
            </a:r>
            <a:r>
              <a:rPr lang="ru-RU" dirty="0" err="1">
                <a:solidFill>
                  <a:srgbClr val="232175"/>
                </a:solidFill>
                <a:latin typeface="Georgia" pitchFamily="18" charset="0"/>
                <a:cs typeface="Arial" pitchFamily="34" charset="0"/>
              </a:rPr>
              <a:t>здоровьесбережения</a:t>
            </a:r>
            <a:r>
              <a:rPr lang="ru-RU" dirty="0" smtClean="0">
                <a:solidFill>
                  <a:srgbClr val="232175"/>
                </a:solidFill>
                <a:latin typeface="Georgia" pitchFamily="18" charset="0"/>
                <a:cs typeface="Arial" pitchFamily="34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b="1" dirty="0">
                <a:solidFill>
                  <a:srgbClr val="232175"/>
                </a:solidFill>
                <a:latin typeface="Georgia" pitchFamily="18" charset="0"/>
                <a:cs typeface="Arial" pitchFamily="34" charset="0"/>
              </a:rPr>
              <a:t>Подготовка.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2000" dirty="0">
                <a:solidFill>
                  <a:srgbClr val="232175"/>
                </a:solidFill>
                <a:latin typeface="Georgia" pitchFamily="18" charset="0"/>
                <a:cs typeface="Arial" pitchFamily="34" charset="0"/>
              </a:rPr>
              <a:t>1.Тематический контроль  «Организация и эффективность работы по развитию у детей двигательной активности в режиме ДОУ».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2000" dirty="0">
                <a:solidFill>
                  <a:srgbClr val="232175"/>
                </a:solidFill>
                <a:latin typeface="Georgia" pitchFamily="18" charset="0"/>
                <a:cs typeface="Arial" pitchFamily="34" charset="0"/>
              </a:rPr>
              <a:t>2.Открытый просмотр НОД</a:t>
            </a:r>
          </a:p>
          <a:p>
            <a:pPr lvl="0" eaLnBrk="0" hangingPunct="0"/>
            <a:r>
              <a:rPr lang="ru-RU" sz="2000" dirty="0">
                <a:solidFill>
                  <a:srgbClr val="232175"/>
                </a:solidFill>
                <a:latin typeface="Georgia" pitchFamily="18" charset="0"/>
                <a:cs typeface="Arial" pitchFamily="34" charset="0"/>
              </a:rPr>
              <a:t>3. Консультирование родителей « Двигательная активность в семье»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99592" y="897032"/>
            <a:ext cx="799288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32175"/>
                </a:solidFill>
                <a:effectLst/>
                <a:latin typeface="Georgia" pitchFamily="18" charset="0"/>
                <a:cs typeface="Arial" pitchFamily="34" charset="0"/>
              </a:rPr>
              <a:t>Повестка дня.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32175"/>
                </a:solidFill>
                <a:effectLst/>
                <a:latin typeface="Georgia" pitchFamily="18" charset="0"/>
                <a:cs typeface="Arial" pitchFamily="34" charset="0"/>
              </a:rPr>
              <a:t>1.Отчёт о выполнении решения предыдущего педсовета.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232175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32175"/>
                </a:solidFill>
                <a:effectLst/>
                <a:latin typeface="Georgia" pitchFamily="18" charset="0"/>
                <a:cs typeface="Arial" pitchFamily="34" charset="0"/>
              </a:rPr>
              <a:t>2.Справка по результатам тематического контроля «Организация и эффективность работы по развитию у детей двигательной активности в режиме ДОУ»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32175"/>
                </a:solidFill>
                <a:effectLst/>
                <a:latin typeface="Georgia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32175"/>
                </a:solidFill>
                <a:effectLst/>
                <a:latin typeface="Georgia" pitchFamily="18" charset="0"/>
                <a:cs typeface="Arial" pitchFamily="34" charset="0"/>
              </a:rPr>
              <a:t>3.Выступление заведующего  интерактивного общения по теме: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32175"/>
                </a:solidFill>
                <a:effectLst/>
                <a:latin typeface="Georgia" pitchFamily="18" charset="0"/>
                <a:cs typeface="Arial" pitchFamily="34" charset="0"/>
              </a:rPr>
              <a:t>«Здоровье дороже богатства».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232175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32175"/>
                </a:solidFill>
                <a:effectLst/>
                <a:latin typeface="Georgia" pitchFamily="18" charset="0"/>
                <a:cs typeface="Arial" pitchFamily="34" charset="0"/>
              </a:rPr>
              <a:t>4.Педагогическая игра: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32175"/>
                </a:solidFill>
                <a:effectLst/>
                <a:latin typeface="Georgia" pitchFamily="18" charset="0"/>
                <a:cs typeface="Arial" pitchFamily="34" charset="0"/>
              </a:rPr>
              <a:t>- Разминка.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32175"/>
                </a:solidFill>
                <a:effectLst/>
                <a:latin typeface="Georgia" pitchFamily="18" charset="0"/>
                <a:cs typeface="Arial" pitchFamily="34" charset="0"/>
              </a:rPr>
              <a:t>- Соревнование команд.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32175"/>
                </a:solidFill>
                <a:effectLst/>
                <a:latin typeface="Georgia" pitchFamily="18" charset="0"/>
                <a:cs typeface="Arial" pitchFamily="34" charset="0"/>
              </a:rPr>
              <a:t>- Подведение итогов.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32175"/>
                </a:solidFill>
                <a:effectLst/>
                <a:latin typeface="Georgia" pitchFamily="18" charset="0"/>
                <a:cs typeface="Arial" pitchFamily="34" charset="0"/>
              </a:rPr>
              <a:t>Ответственный: Кокорина О.Н..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32175"/>
                </a:solidFill>
                <a:effectLst/>
                <a:latin typeface="Georgia" pitchFamily="18" charset="0"/>
                <a:cs typeface="Arial" pitchFamily="34" charset="0"/>
              </a:rPr>
              <a:t>5. Памятки для воспитателей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32175"/>
                </a:solidFill>
                <a:effectLst/>
                <a:latin typeface="Georgia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32175"/>
                </a:solidFill>
                <a:effectLst/>
                <a:latin typeface="Georgia" pitchFamily="18" charset="0"/>
                <a:cs typeface="Arial" pitchFamily="34" charset="0"/>
              </a:rPr>
              <a:t>«Система оздоровительной работы».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32175"/>
                </a:solidFill>
                <a:effectLst/>
                <a:latin typeface="Georgia" pitchFamily="18" charset="0"/>
                <a:cs typeface="Arial" pitchFamily="34" charset="0"/>
              </a:rPr>
              <a:t>Ответственный: Кокорина О.Н.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32175"/>
                </a:solidFill>
                <a:effectLst/>
                <a:latin typeface="Georgia" pitchFamily="18" charset="0"/>
                <a:cs typeface="Arial" pitchFamily="34" charset="0"/>
              </a:rPr>
              <a:t>6. Вынесение решения педагогического совета.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32175"/>
                </a:solidFill>
                <a:effectLst/>
                <a:latin typeface="Georgia" pitchFamily="18" charset="0"/>
                <a:cs typeface="Arial" pitchFamily="34" charset="0"/>
              </a:rPr>
              <a:t>Ответственный: заведующий Кочкова В.Ю.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04664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"Здоровье дороже богатства"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42088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"Путь к здоровью – это…"</a:t>
            </a:r>
            <a:r>
              <a:rPr lang="ru-RU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(блиц опрос педагогов)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5362" name="Picture 2" descr="http://im1-tub-ru.yandex.net/i?id=496460147-5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140968"/>
            <a:ext cx="2376264" cy="158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64" name="Picture 4" descr="http://im6-tub-ru.yandex.net/i?id=62169181-3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212976"/>
            <a:ext cx="2262758" cy="1475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66" name="Picture 6" descr="http://im1-tub-ru.yandex.net/i?id=423785973-20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284984"/>
            <a:ext cx="2143125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68" name="Picture 8" descr="http://im4-tub-ru.yandex.net/i?id=309076690-50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5013176"/>
            <a:ext cx="2143125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70" name="Picture 10" descr="http://im0-tub-ru.yandex.net/i?id=345539130-09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4941168"/>
            <a:ext cx="2143125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72" name="Picture 12" descr="http://im5-tub-ru.yandex.net/i?id=82603688-15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5013176"/>
            <a:ext cx="1905000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48680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Упражнение «Ассоциации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»:</a:t>
            </a:r>
          </a:p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Какие ассоциации возникают у вас, когда вы думаете о здоровье ребёнка? </a:t>
            </a:r>
          </a:p>
        </p:txBody>
      </p:sp>
      <p:pic>
        <p:nvPicPr>
          <p:cNvPr id="30722" name="Picture 2" descr="http://im3-tub-ru.yandex.net/i?id=456669117-0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942975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24" name="Picture 4" descr="http://im1-tub-ru.yandex.net/i?id=65222777-4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132856"/>
            <a:ext cx="2162175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26" name="Picture 6" descr="http://im7-tub-ru.yandex.net/i?id=38896363-62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861048"/>
            <a:ext cx="1428750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28" name="Picture 8" descr="http://im1-tub-ru.yandex.net/i?id=294943356-21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2060848"/>
            <a:ext cx="1581150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30" name="Picture 10" descr="http://im1-tub-ru.yandex.net/i?id=41430480-57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3933056"/>
            <a:ext cx="1905000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32" name="Picture 12" descr="http://im4-tub-ru.yandex.net/i?id=76065980-37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4293096"/>
            <a:ext cx="1905000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34" name="Picture 14" descr="http://im3-tub-ru.yandex.net/i?id=161177666-09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2276872"/>
            <a:ext cx="1428750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ezotera.ariom.ru/uploads/posts/2013-04/1366649341_kity-zdorovy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7649728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mbdou15.taba.ru/fid/cnRlaW1hZ2VfdGh1bWI6Y2M4YTIyNThmOTNiNjA4NjBiZjlkNDJiZWRiMjA4OTEvLw/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420888"/>
            <a:ext cx="4536501" cy="32403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620688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каких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«трёх китах» держится жизнь и здоровье ребёнка?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ерфолента 2"/>
          <p:cNvSpPr/>
          <p:nvPr/>
        </p:nvSpPr>
        <p:spPr>
          <a:xfrm>
            <a:off x="1403648" y="5013176"/>
            <a:ext cx="6984776" cy="1530548"/>
          </a:xfrm>
          <a:prstGeom prst="flowChartPunchedTap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Древнегреческие мудрецы говорили: «Хочешь быть здоровым – бегай! Хочешь быть красивым – бегай! Хочешь быть умным – бегай!» </a:t>
            </a:r>
          </a:p>
        </p:txBody>
      </p:sp>
      <p:pic>
        <p:nvPicPr>
          <p:cNvPr id="35842" name="Picture 2" descr="http://img-fotki.yandex.ru/get/9112/228484396.1a/0_13d5b7_ab51f96d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412776"/>
            <a:ext cx="4032448" cy="4032448"/>
          </a:xfrm>
          <a:prstGeom prst="rect">
            <a:avLst/>
          </a:prstGeom>
          <a:noFill/>
        </p:spPr>
      </p:pic>
      <p:pic>
        <p:nvPicPr>
          <p:cNvPr id="35844" name="Picture 4" descr="http://img-fotki.yandex.ru/get/5004/181812896.33/0_eb3a4_637973fd_XX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60648"/>
            <a:ext cx="1828800" cy="2247901"/>
          </a:xfrm>
          <a:prstGeom prst="rect">
            <a:avLst/>
          </a:prstGeom>
          <a:noFill/>
        </p:spPr>
      </p:pic>
      <p:sp>
        <p:nvSpPr>
          <p:cNvPr id="6" name="Блок-схема: перфолента 5"/>
          <p:cNvSpPr/>
          <p:nvPr/>
        </p:nvSpPr>
        <p:spPr>
          <a:xfrm>
            <a:off x="251520" y="260648"/>
            <a:ext cx="4032448" cy="663238"/>
          </a:xfrm>
          <a:prstGeom prst="flowChartPunchedTap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127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Сердечно- сосудистая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система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80728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Задание для педагогов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Показать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комплекс упражнений для профилактики сколиоза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Показать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комплекс упражнений для профилактики плоскостопия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Показать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комплекс упражнений для профилактики нарушения зрения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069047">
  <a:themeElements>
    <a:clrScheme name="Office Theme 13">
      <a:dk1>
        <a:srgbClr val="000000"/>
      </a:dk1>
      <a:lt1>
        <a:srgbClr val="E1F3BC"/>
      </a:lt1>
      <a:dk2>
        <a:srgbClr val="078F48"/>
      </a:dk2>
      <a:lt2>
        <a:srgbClr val="969696"/>
      </a:lt2>
      <a:accent1>
        <a:srgbClr val="7BD163"/>
      </a:accent1>
      <a:accent2>
        <a:srgbClr val="8EC4F9"/>
      </a:accent2>
      <a:accent3>
        <a:srgbClr val="EEF8DA"/>
      </a:accent3>
      <a:accent4>
        <a:srgbClr val="000000"/>
      </a:accent4>
      <a:accent5>
        <a:srgbClr val="BFE5B7"/>
      </a:accent5>
      <a:accent6>
        <a:srgbClr val="80B1E2"/>
      </a:accent6>
      <a:hlink>
        <a:srgbClr val="779AB6"/>
      </a:hlink>
      <a:folHlink>
        <a:srgbClr val="107D4B"/>
      </a:folHlink>
    </a:clrScheme>
    <a:fontScheme name="Office Theme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E1F3BC"/>
        </a:lt1>
        <a:dk2>
          <a:srgbClr val="078F48"/>
        </a:dk2>
        <a:lt2>
          <a:srgbClr val="969696"/>
        </a:lt2>
        <a:accent1>
          <a:srgbClr val="7BD163"/>
        </a:accent1>
        <a:accent2>
          <a:srgbClr val="8EC4F9"/>
        </a:accent2>
        <a:accent3>
          <a:srgbClr val="EEF8DA"/>
        </a:accent3>
        <a:accent4>
          <a:srgbClr val="000000"/>
        </a:accent4>
        <a:accent5>
          <a:srgbClr val="BFE5B7"/>
        </a:accent5>
        <a:accent6>
          <a:srgbClr val="80B1E2"/>
        </a:accent6>
        <a:hlink>
          <a:srgbClr val="779AB6"/>
        </a:hlink>
        <a:folHlink>
          <a:srgbClr val="107D4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10069047</Template>
  <TotalTime>261</TotalTime>
  <Words>288</Words>
  <Application>Microsoft Office PowerPoint</Application>
  <PresentationFormat>Экран (4:3)</PresentationFormat>
  <Paragraphs>101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10069047</vt:lpstr>
      <vt:lpstr>Муниципальное дошкольное  образовательное бюджетное учреждение детский сад село Амзя городского округа гюНефтекамск Республики Башкортостан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материала: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Aleksey2013</dc:creator>
  <cp:lastModifiedBy>Алексей</cp:lastModifiedBy>
  <cp:revision>21</cp:revision>
  <dcterms:created xsi:type="dcterms:W3CDTF">2014-05-04T09:35:43Z</dcterms:created>
  <dcterms:modified xsi:type="dcterms:W3CDTF">2016-03-14T16:04:44Z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TC100690471049</vt:lpwstr>
  </property>
</Properties>
</file>