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3" r:id="rId5"/>
    <p:sldId id="262" r:id="rId6"/>
    <p:sldId id="261" r:id="rId7"/>
    <p:sldId id="260" r:id="rId8"/>
    <p:sldId id="259" r:id="rId9"/>
    <p:sldId id="258" r:id="rId10"/>
    <p:sldId id="25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14.03.2016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hyperlink" Target="http://www.forteachersforstudents.com.au/site/themed-curriculum/australian-capital-territory/facts/" TargetMode="External"/><Relationship Id="rId2" Type="http://schemas.openxmlformats.org/officeDocument/2006/relationships/hyperlink" Target="http://www.abc.net.au/tv/documentaries/downloads/canberraconf_facts.pdf" TargetMode="External"/><Relationship Id="rId1" Type="http://schemas.openxmlformats.org/officeDocument/2006/relationships/slideLayout" Target="../slideLayouts/slideLayout2.xml"/><Relationship Id="rId6" Type="http://schemas.openxmlformats.org/officeDocument/2006/relationships/hyperlink" Target="http://www.australia.gov.au/about-australia/australian-story/canberra-australias-capital-city" TargetMode="External"/><Relationship Id="rId5" Type="http://schemas.openxmlformats.org/officeDocument/2006/relationships/hyperlink" Target="http://hubpages.com/travel/10-Facts-about-Canberra-Australia" TargetMode="External"/><Relationship Id="rId4" Type="http://schemas.openxmlformats.org/officeDocument/2006/relationships/hyperlink" Target="http://visitcanberra.com.au/visitor-information/canberra-facts-and-figur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
            <a:ext cx="9144000" cy="685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2121" y="1341"/>
            <a:ext cx="8719758" cy="144655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Canberra </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the Capital city of Australia</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endParaRPr>
          </a:p>
        </p:txBody>
      </p:sp>
      <p:sp>
        <p:nvSpPr>
          <p:cNvPr id="2" name="TextBox 1"/>
          <p:cNvSpPr txBox="1"/>
          <p:nvPr/>
        </p:nvSpPr>
        <p:spPr>
          <a:xfrm>
            <a:off x="4860032" y="1628800"/>
            <a:ext cx="4071847" cy="95410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8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Interactive Quiz </a:t>
            </a:r>
            <a:endParaRPr lang="en-US" sz="28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a:p>
            <a:pPr algn="r"/>
            <a:r>
              <a:rPr lang="en-US"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f</a:t>
            </a:r>
            <a:r>
              <a:rPr lang="en-US" sz="28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or 8-11 Grades</a:t>
            </a:r>
            <a:endParaRPr lang="ru-RU"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11" name="Прямоугольник 10"/>
          <p:cNvSpPr/>
          <p:nvPr/>
        </p:nvSpPr>
        <p:spPr>
          <a:xfrm>
            <a:off x="167518" y="4869160"/>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4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a:t>
            </a:r>
          </a:p>
          <a:p>
            <a:pPr algn="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p>
          <a:p>
            <a:pPr algn="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496542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39" r="3695"/>
          <a:stretch/>
        </p:blipFill>
        <p:spPr bwMode="auto">
          <a:xfrm>
            <a:off x="-36004" y="-38759"/>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164" name="Group 44"/>
          <p:cNvGraphicFramePr>
            <a:graphicFrameLocks noGrp="1"/>
          </p:cNvGraphicFramePr>
          <p:nvPr>
            <p:extLst>
              <p:ext uri="{D42A27DB-BD31-4B8C-83A1-F6EECF244321}">
                <p14:modId xmlns:p14="http://schemas.microsoft.com/office/powerpoint/2010/main" val="2566214198"/>
              </p:ext>
            </p:extLst>
          </p:nvPr>
        </p:nvGraphicFramePr>
        <p:xfrm>
          <a:off x="737828" y="3712662"/>
          <a:ext cx="7596336" cy="579120"/>
        </p:xfrm>
        <a:graphic>
          <a:graphicData uri="http://schemas.openxmlformats.org/drawingml/2006/table">
            <a:tbl>
              <a:tblPr/>
              <a:tblGrid>
                <a:gridCol w="1649413"/>
                <a:gridCol w="393700"/>
                <a:gridCol w="1808807"/>
                <a:gridCol w="232718"/>
                <a:gridCol w="2071538"/>
                <a:gridCol w="216024"/>
                <a:gridCol w="1224136"/>
              </a:tblGrid>
              <a:tr h="579120">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displays</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fountains</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exhibitions</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shows</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65" name="Rectangle 45"/>
          <p:cNvSpPr>
            <a:spLocks noChangeArrowheads="1"/>
          </p:cNvSpPr>
          <p:nvPr/>
        </p:nvSpPr>
        <p:spPr bwMode="auto">
          <a:xfrm>
            <a:off x="0" y="55574"/>
            <a:ext cx="871296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The city's calendar is punctuated with a wide variety of exhibitions and celebratory events, including the National Multicultural Festival (with street parades and a program of artistic and cultural activities) and the Vintage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Festival, both </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in May; the National Folk Festival, in April; and the Australian Science Festival and the International Chamber Music Festival, both in May. The Australian spring brings the </a:t>
            </a:r>
            <a:r>
              <a:rPr lang="en-US" sz="2000" b="1" spc="50" dirty="0" err="1">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monthlong</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Floriade (September-October), centered around outdoor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of </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a million flowering bulbs and other plants.</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
        <p:nvSpPr>
          <p:cNvPr id="5168" name="Oval 48"/>
          <p:cNvSpPr>
            <a:spLocks noChangeArrowheads="1"/>
          </p:cNvSpPr>
          <p:nvPr/>
        </p:nvSpPr>
        <p:spPr bwMode="auto">
          <a:xfrm>
            <a:off x="611560" y="3475987"/>
            <a:ext cx="2016125" cy="1223962"/>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solidFill>
                <a:srgbClr val="FFFF00"/>
              </a:solidFill>
            </a:endParaRPr>
          </a:p>
        </p:txBody>
      </p:sp>
    </p:spTree>
    <p:extLst>
      <p:ext uri="{BB962C8B-B14F-4D97-AF65-F5344CB8AC3E}">
        <p14:creationId xmlns:p14="http://schemas.microsoft.com/office/powerpoint/2010/main" val="3630133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64"/>
                                        </p:tgtEl>
                                        <p:attrNameLst>
                                          <p:attrName>style.visibility</p:attrName>
                                        </p:attrNameLst>
                                      </p:cBhvr>
                                      <p:to>
                                        <p:strVal val="visible"/>
                                      </p:to>
                                    </p:set>
                                    <p:anim calcmode="lin" valueType="num">
                                      <p:cBhvr additive="base">
                                        <p:cTn id="7" dur="500" fill="hold"/>
                                        <p:tgtEl>
                                          <p:spTgt spid="5164"/>
                                        </p:tgtEl>
                                        <p:attrNameLst>
                                          <p:attrName>ppt_x</p:attrName>
                                        </p:attrNameLst>
                                      </p:cBhvr>
                                      <p:tavLst>
                                        <p:tav tm="0">
                                          <p:val>
                                            <p:strVal val="#ppt_x"/>
                                          </p:val>
                                        </p:tav>
                                        <p:tav tm="100000">
                                          <p:val>
                                            <p:strVal val="#ppt_x"/>
                                          </p:val>
                                        </p:tav>
                                      </p:tavLst>
                                    </p:anim>
                                    <p:anim calcmode="lin" valueType="num">
                                      <p:cBhvr additive="base">
                                        <p:cTn id="8" dur="500" fill="hold"/>
                                        <p:tgtEl>
                                          <p:spTgt spid="51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68"/>
                                        </p:tgtEl>
                                        <p:attrNameLst>
                                          <p:attrName>style.visibility</p:attrName>
                                        </p:attrNameLst>
                                      </p:cBhvr>
                                      <p:to>
                                        <p:strVal val="visible"/>
                                      </p:to>
                                    </p:set>
                                    <p:anim calcmode="lin" valueType="num">
                                      <p:cBhvr additive="base">
                                        <p:cTn id="13" dur="500" fill="hold"/>
                                        <p:tgtEl>
                                          <p:spTgt spid="5168"/>
                                        </p:tgtEl>
                                        <p:attrNameLst>
                                          <p:attrName>ppt_x</p:attrName>
                                        </p:attrNameLst>
                                      </p:cBhvr>
                                      <p:tavLst>
                                        <p:tav tm="0">
                                          <p:val>
                                            <p:strVal val="#ppt_x"/>
                                          </p:val>
                                        </p:tav>
                                        <p:tav tm="100000">
                                          <p:val>
                                            <p:strVal val="#ppt_x"/>
                                          </p:val>
                                        </p:tav>
                                      </p:tavLst>
                                    </p:anim>
                                    <p:anim calcmode="lin" valueType="num">
                                      <p:cBhvr additive="base">
                                        <p:cTn id="14" dur="500" fill="hold"/>
                                        <p:tgtEl>
                                          <p:spTgt spid="5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3" y="-1"/>
            <a:ext cx="9173553" cy="687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Управляющая кнопка: домой 6">
            <a:hlinkClick r:id="rId4" action="ppaction://hlinksldjump" highlightClick="1"/>
          </p:cNvPr>
          <p:cNvSpPr/>
          <p:nvPr/>
        </p:nvSpPr>
        <p:spPr>
          <a:xfrm>
            <a:off x="8429625" y="6215063"/>
            <a:ext cx="571500" cy="5000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6393" name="Picture 9" descr="http://people.clarkson.edu/~ekatz/FireworksAnimated.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57672" y="12881"/>
            <a:ext cx="5143453" cy="685793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1"/>
          <p:cNvSpPr>
            <a:spLocks noChangeArrowheads="1"/>
          </p:cNvSpPr>
          <p:nvPr/>
        </p:nvSpPr>
        <p:spPr bwMode="auto">
          <a:xfrm>
            <a:off x="518620" y="0"/>
            <a:ext cx="8077201" cy="648072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6600" b="1" dirty="0" smtClean="0">
                <a:solidFill>
                  <a:srgbClr val="FFFF00"/>
                </a:solidFill>
                <a:latin typeface="Arial Black" panose="020B0A04020102020204" pitchFamily="34" charset="0"/>
              </a:rPr>
              <a:t>The End!</a:t>
            </a:r>
          </a:p>
          <a:p>
            <a:pPr algn="ctr" eaLnBrk="1" hangingPunct="1"/>
            <a:endParaRPr lang="en-US" altLang="ru-RU" sz="6600" b="1" dirty="0" smtClean="0">
              <a:solidFill>
                <a:srgbClr val="FFFF00"/>
              </a:solidFill>
              <a:latin typeface="Arial Black" panose="020B0A04020102020204" pitchFamily="34" charset="0"/>
            </a:endParaRPr>
          </a:p>
          <a:p>
            <a:pPr algn="ctr" eaLnBrk="1" hangingPunct="1"/>
            <a:endParaRPr lang="en-US" altLang="ru-RU" sz="6600" b="1" dirty="0">
              <a:solidFill>
                <a:srgbClr val="FFFF00"/>
              </a:solidFill>
              <a:latin typeface="Arial Black" panose="020B0A04020102020204" pitchFamily="34" charset="0"/>
            </a:endParaRPr>
          </a:p>
          <a:p>
            <a:pPr algn="ctr" eaLnBrk="1" hangingPunct="1"/>
            <a:endParaRPr lang="ru-RU" altLang="ru-RU" sz="6600" b="1" dirty="0">
              <a:solidFill>
                <a:srgbClr val="FFFF00"/>
              </a:solidFill>
              <a:latin typeface="Arial Black" panose="020B0A04020102020204" pitchFamily="34" charset="0"/>
            </a:endParaRPr>
          </a:p>
          <a:p>
            <a:pPr algn="ctr" eaLnBrk="1" hangingPunct="1"/>
            <a:endParaRPr lang="ru-RU" altLang="ru-RU" sz="6600" b="1" dirty="0" smtClean="0">
              <a:solidFill>
                <a:srgbClr val="FFFF00"/>
              </a:solidFill>
              <a:latin typeface="Arial Black" panose="020B0A04020102020204" pitchFamily="34" charset="0"/>
            </a:endParaRPr>
          </a:p>
        </p:txBody>
      </p:sp>
      <p:sp>
        <p:nvSpPr>
          <p:cNvPr id="10" name="TextBox 9"/>
          <p:cNvSpPr txBox="1"/>
          <p:nvPr/>
        </p:nvSpPr>
        <p:spPr>
          <a:xfrm>
            <a:off x="179512" y="2348880"/>
            <a:ext cx="5284332" cy="378565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Who is a winner?</a:t>
            </a:r>
          </a:p>
          <a:p>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You? </a:t>
            </a:r>
          </a:p>
          <a:p>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The </a:t>
            </a:r>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Prize goes </a:t>
            </a:r>
            <a:endParaRPr lang="ru-RU"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endParaRPr>
          </a:p>
          <a:p>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to …you</a:t>
            </a:r>
            <a:r>
              <a:rPr lang="en-US" sz="4000" b="1" spc="50" dirty="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a:t>
            </a:r>
            <a:endPar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endParaRPr>
          </a:p>
          <a:p>
            <a:r>
              <a:rPr lang="en-US" sz="40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Congratulations</a:t>
            </a:r>
            <a:r>
              <a:rPr lang="en-US" sz="4000" b="1" spc="50" dirty="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a:t>
            </a:r>
          </a:p>
          <a:p>
            <a:endParaRPr lang="en-US" sz="4000" b="1" spc="50" dirty="0">
              <a:ln w="11430"/>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49762436"/>
      </p:ext>
    </p:extLst>
  </p:cSld>
  <p:clrMapOvr>
    <a:masterClrMapping/>
  </p:clrMapOvr>
  <p:transition>
    <p:sndAc>
      <p:stSnd>
        <p:snd r:embed="rId2" name="applaus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Source</a:t>
            </a:r>
            <a:endParaRPr lang="ru-RU" dirty="0"/>
          </a:p>
        </p:txBody>
      </p:sp>
      <p:sp>
        <p:nvSpPr>
          <p:cNvPr id="3" name="Объект 2"/>
          <p:cNvSpPr>
            <a:spLocks noGrp="1"/>
          </p:cNvSpPr>
          <p:nvPr>
            <p:ph idx="1"/>
          </p:nvPr>
        </p:nvSpPr>
        <p:spPr/>
        <p:txBody>
          <a:bodyPr>
            <a:normAutofit/>
          </a:bodyPr>
          <a:lstStyle/>
          <a:p>
            <a:r>
              <a:rPr lang="en-US" sz="1800" dirty="0">
                <a:hlinkClick r:id="rId2"/>
              </a:rPr>
              <a:t>http://</a:t>
            </a:r>
            <a:r>
              <a:rPr lang="en-US" sz="1800" dirty="0" smtClean="0">
                <a:hlinkClick r:id="rId2"/>
              </a:rPr>
              <a:t>www.abc.net.au/tv/documentaries/downloads/canberraconf_facts.pdf</a:t>
            </a:r>
            <a:endParaRPr lang="en-US" sz="1800" dirty="0" smtClean="0"/>
          </a:p>
          <a:p>
            <a:r>
              <a:rPr lang="en-US" sz="1800" dirty="0">
                <a:hlinkClick r:id="rId3"/>
              </a:rPr>
              <a:t>http://www.forteachersforstudents.com.au/site/themed-curriculum/australian-capital-territory/facts</a:t>
            </a:r>
            <a:r>
              <a:rPr lang="en-US" sz="1800" dirty="0" smtClean="0">
                <a:hlinkClick r:id="rId3"/>
              </a:rPr>
              <a:t>/</a:t>
            </a:r>
            <a:endParaRPr lang="en-US" sz="1800" dirty="0" smtClean="0"/>
          </a:p>
          <a:p>
            <a:r>
              <a:rPr lang="en-US" sz="1800" dirty="0">
                <a:hlinkClick r:id="rId4"/>
              </a:rPr>
              <a:t>http://</a:t>
            </a:r>
            <a:r>
              <a:rPr lang="en-US" sz="1800" dirty="0" smtClean="0">
                <a:hlinkClick r:id="rId4"/>
              </a:rPr>
              <a:t>visitcanberra.com.au/visitor-information/canberra-facts-and-figures</a:t>
            </a:r>
            <a:endParaRPr lang="en-US" sz="1800" dirty="0" smtClean="0"/>
          </a:p>
          <a:p>
            <a:r>
              <a:rPr lang="en-US" sz="1800" dirty="0">
                <a:hlinkClick r:id="rId5"/>
              </a:rPr>
              <a:t>http://</a:t>
            </a:r>
            <a:r>
              <a:rPr lang="en-US" sz="1800" dirty="0" smtClean="0">
                <a:hlinkClick r:id="rId5"/>
              </a:rPr>
              <a:t>hubpages.com/travel/10-Facts-about-Canberra-Australia</a:t>
            </a:r>
            <a:endParaRPr lang="en-US" sz="1800" dirty="0" smtClean="0"/>
          </a:p>
          <a:p>
            <a:r>
              <a:rPr lang="en-US" sz="1800" dirty="0">
                <a:hlinkClick r:id="rId6"/>
              </a:rPr>
              <a:t>http://</a:t>
            </a:r>
            <a:r>
              <a:rPr lang="en-US" sz="1800" dirty="0" smtClean="0">
                <a:hlinkClick r:id="rId6"/>
              </a:rPr>
              <a:t>www.australia.gov.au/about-australia/australian-story/canberra-australias-capital-city</a:t>
            </a:r>
            <a:endParaRPr lang="ru-RU" sz="1800" dirty="0" smtClean="0"/>
          </a:p>
          <a:p>
            <a:endParaRPr lang="en-US" sz="1800" dirty="0" smtClean="0"/>
          </a:p>
          <a:p>
            <a:endParaRPr lang="en-US" dirty="0" smtClean="0"/>
          </a:p>
          <a:p>
            <a:endParaRPr lang="ru-RU" dirty="0"/>
          </a:p>
        </p:txBody>
      </p:sp>
    </p:spTree>
    <p:extLst>
      <p:ext uri="{BB962C8B-B14F-4D97-AF65-F5344CB8AC3E}">
        <p14:creationId xmlns:p14="http://schemas.microsoft.com/office/powerpoint/2010/main" val="611569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Rectangle 2"/>
          <p:cNvSpPr>
            <a:spLocks noChangeArrowheads="1"/>
          </p:cNvSpPr>
          <p:nvPr/>
        </p:nvSpPr>
        <p:spPr bwMode="auto">
          <a:xfrm>
            <a:off x="173877" y="-37256"/>
            <a:ext cx="878497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Nestled between two mountains – Black Mountain and Mt Ainslie, and located on the ancient lands of the Indigenous </a:t>
            </a:r>
            <a:r>
              <a:rPr lang="en-US"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Ngunnawal</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people, Canberra’s name is thought to mean </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place’</a:t>
            </a: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that is derived from the Aboriginal word </a:t>
            </a:r>
            <a:r>
              <a:rPr lang="en-US"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Kamberra</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aphicFrame>
        <p:nvGraphicFramePr>
          <p:cNvPr id="17454" name="Group 46"/>
          <p:cNvGraphicFramePr>
            <a:graphicFrameLocks noGrp="1"/>
          </p:cNvGraphicFramePr>
          <p:nvPr>
            <p:extLst>
              <p:ext uri="{D42A27DB-BD31-4B8C-83A1-F6EECF244321}">
                <p14:modId xmlns:p14="http://schemas.microsoft.com/office/powerpoint/2010/main" val="3242332154"/>
              </p:ext>
            </p:extLst>
          </p:nvPr>
        </p:nvGraphicFramePr>
        <p:xfrm>
          <a:off x="370363" y="3645024"/>
          <a:ext cx="8403273" cy="518160"/>
        </p:xfrm>
        <a:graphic>
          <a:graphicData uri="http://schemas.openxmlformats.org/drawingml/2006/table">
            <a:tbl>
              <a:tblPr/>
              <a:tblGrid>
                <a:gridCol w="2012950"/>
                <a:gridCol w="208280"/>
                <a:gridCol w="1770062"/>
                <a:gridCol w="420688"/>
                <a:gridCol w="1771650"/>
                <a:gridCol w="208280"/>
                <a:gridCol w="2011363"/>
              </a:tblGrid>
              <a:tr h="129783">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003300"/>
                          </a:solidFill>
                          <a:effectLst/>
                          <a:latin typeface="Times New Roman" pitchFamily="18" charset="0"/>
                          <a:cs typeface="Times New Roman" pitchFamily="18" charset="0"/>
                        </a:rPr>
                        <a:t>chatting</a:t>
                      </a:r>
                      <a:endParaRPr kumimoji="0" lang="ru-RU" altLang="ru-RU" sz="2800" b="1" i="0" u="none" strike="noStrike" cap="none" normalizeH="0" baseline="0" dirty="0" smtClean="0">
                        <a:ln>
                          <a:noFill/>
                        </a:ln>
                        <a:solidFill>
                          <a:srgbClr val="0033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0033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003300"/>
                          </a:solidFill>
                          <a:effectLst/>
                          <a:latin typeface="Times New Roman" pitchFamily="18" charset="0"/>
                          <a:cs typeface="Times New Roman" pitchFamily="18" charset="0"/>
                        </a:rPr>
                        <a:t>singing</a:t>
                      </a:r>
                      <a:endParaRPr kumimoji="0" lang="ru-RU" altLang="ru-RU" sz="2800" b="1" i="0" u="none" strike="noStrike" cap="none" normalizeH="0" baseline="0" dirty="0" smtClean="0">
                        <a:ln>
                          <a:noFill/>
                        </a:ln>
                        <a:solidFill>
                          <a:srgbClr val="0033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0033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003300"/>
                          </a:solidFill>
                          <a:effectLst/>
                          <a:latin typeface="Times New Roman" pitchFamily="18" charset="0"/>
                          <a:cs typeface="Times New Roman" pitchFamily="18" charset="0"/>
                        </a:rPr>
                        <a:t>meeting</a:t>
                      </a:r>
                      <a:endParaRPr kumimoji="0" lang="ru-RU" altLang="ru-RU" sz="2800" b="1" i="0" u="none" strike="noStrike" cap="none" normalizeH="0" baseline="0" dirty="0" smtClean="0">
                        <a:ln>
                          <a:noFill/>
                        </a:ln>
                        <a:solidFill>
                          <a:srgbClr val="0033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0033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003300"/>
                          </a:solidFill>
                          <a:effectLst/>
                          <a:latin typeface="Times New Roman" pitchFamily="18" charset="0"/>
                          <a:cs typeface="Times New Roman" pitchFamily="18" charset="0"/>
                        </a:rPr>
                        <a:t>dancing</a:t>
                      </a:r>
                      <a:endParaRPr kumimoji="0" lang="ru-RU" altLang="ru-RU" sz="2800" b="1" i="0" u="none" strike="noStrike" cap="none" normalizeH="0" baseline="0" dirty="0" smtClean="0">
                        <a:ln>
                          <a:noFill/>
                        </a:ln>
                        <a:solidFill>
                          <a:srgbClr val="0033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55" name="Oval 47"/>
          <p:cNvSpPr>
            <a:spLocks noChangeArrowheads="1"/>
          </p:cNvSpPr>
          <p:nvPr/>
        </p:nvSpPr>
        <p:spPr bwMode="auto">
          <a:xfrm>
            <a:off x="4566365" y="3383643"/>
            <a:ext cx="2087562" cy="1079500"/>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Tree>
    <p:extLst>
      <p:ext uri="{BB962C8B-B14F-4D97-AF65-F5344CB8AC3E}">
        <p14:creationId xmlns:p14="http://schemas.microsoft.com/office/powerpoint/2010/main" val="3945439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7454"/>
                                        </p:tgtEl>
                                        <p:attrNameLst>
                                          <p:attrName>style.visibility</p:attrName>
                                        </p:attrNameLst>
                                      </p:cBhvr>
                                      <p:to>
                                        <p:strVal val="visible"/>
                                      </p:to>
                                    </p:set>
                                    <p:anim calcmode="lin" valueType="num">
                                      <p:cBhvr>
                                        <p:cTn id="7" dur="500" fill="hold"/>
                                        <p:tgtEl>
                                          <p:spTgt spid="17454"/>
                                        </p:tgtEl>
                                        <p:attrNameLst>
                                          <p:attrName>ppt_w</p:attrName>
                                        </p:attrNameLst>
                                      </p:cBhvr>
                                      <p:tavLst>
                                        <p:tav tm="0">
                                          <p:val>
                                            <p:strVal val="#ppt_w*0.05"/>
                                          </p:val>
                                        </p:tav>
                                        <p:tav tm="100000">
                                          <p:val>
                                            <p:strVal val="#ppt_w"/>
                                          </p:val>
                                        </p:tav>
                                      </p:tavLst>
                                    </p:anim>
                                    <p:anim calcmode="lin" valueType="num">
                                      <p:cBhvr>
                                        <p:cTn id="8" dur="500" fill="hold"/>
                                        <p:tgtEl>
                                          <p:spTgt spid="17454"/>
                                        </p:tgtEl>
                                        <p:attrNameLst>
                                          <p:attrName>ppt_h</p:attrName>
                                        </p:attrNameLst>
                                      </p:cBhvr>
                                      <p:tavLst>
                                        <p:tav tm="0">
                                          <p:val>
                                            <p:strVal val="#ppt_h"/>
                                          </p:val>
                                        </p:tav>
                                        <p:tav tm="100000">
                                          <p:val>
                                            <p:strVal val="#ppt_h"/>
                                          </p:val>
                                        </p:tav>
                                      </p:tavLst>
                                    </p:anim>
                                    <p:anim calcmode="lin" valueType="num">
                                      <p:cBhvr>
                                        <p:cTn id="9" dur="500" fill="hold"/>
                                        <p:tgtEl>
                                          <p:spTgt spid="17454"/>
                                        </p:tgtEl>
                                        <p:attrNameLst>
                                          <p:attrName>ppt_x</p:attrName>
                                        </p:attrNameLst>
                                      </p:cBhvr>
                                      <p:tavLst>
                                        <p:tav tm="0">
                                          <p:val>
                                            <p:strVal val="#ppt_x-.2"/>
                                          </p:val>
                                        </p:tav>
                                        <p:tav tm="100000">
                                          <p:val>
                                            <p:strVal val="#ppt_x"/>
                                          </p:val>
                                        </p:tav>
                                      </p:tavLst>
                                    </p:anim>
                                    <p:anim calcmode="lin" valueType="num">
                                      <p:cBhvr>
                                        <p:cTn id="10" dur="500" fill="hold"/>
                                        <p:tgtEl>
                                          <p:spTgt spid="17454"/>
                                        </p:tgtEl>
                                        <p:attrNameLst>
                                          <p:attrName>ppt_y</p:attrName>
                                        </p:attrNameLst>
                                      </p:cBhvr>
                                      <p:tavLst>
                                        <p:tav tm="0">
                                          <p:val>
                                            <p:strVal val="#ppt_y"/>
                                          </p:val>
                                        </p:tav>
                                        <p:tav tm="100000">
                                          <p:val>
                                            <p:strVal val="#ppt_y"/>
                                          </p:val>
                                        </p:tav>
                                      </p:tavLst>
                                    </p:anim>
                                    <p:animEffect transition="in" filter="fade">
                                      <p:cBhvr>
                                        <p:cTn id="11" dur="500"/>
                                        <p:tgtEl>
                                          <p:spTgt spid="174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455"/>
                                        </p:tgtEl>
                                        <p:attrNameLst>
                                          <p:attrName>style.visibility</p:attrName>
                                        </p:attrNameLst>
                                      </p:cBhvr>
                                      <p:to>
                                        <p:strVal val="visible"/>
                                      </p:to>
                                    </p:set>
                                    <p:anim calcmode="lin" valueType="num">
                                      <p:cBhvr additive="base">
                                        <p:cTn id="16" dur="500" fill="hold"/>
                                        <p:tgtEl>
                                          <p:spTgt spid="17455"/>
                                        </p:tgtEl>
                                        <p:attrNameLst>
                                          <p:attrName>ppt_x</p:attrName>
                                        </p:attrNameLst>
                                      </p:cBhvr>
                                      <p:tavLst>
                                        <p:tav tm="0">
                                          <p:val>
                                            <p:strVal val="#ppt_x"/>
                                          </p:val>
                                        </p:tav>
                                        <p:tav tm="100000">
                                          <p:val>
                                            <p:strVal val="#ppt_x"/>
                                          </p:val>
                                        </p:tav>
                                      </p:tavLst>
                                    </p:anim>
                                    <p:anim calcmode="lin" valueType="num">
                                      <p:cBhvr additive="base">
                                        <p:cTn id="17" dur="500" fill="hold"/>
                                        <p:tgtEl>
                                          <p:spTgt spid="174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ChangeArrowheads="1"/>
          </p:cNvSpPr>
          <p:nvPr/>
        </p:nvSpPr>
        <p:spPr bwMode="auto">
          <a:xfrm>
            <a:off x="3491880" y="46672"/>
            <a:ext cx="554461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There’s no better way to fully appreciate the capital’s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than </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from a hot air balloon as you drift peacefully over the city – one of the only places in the world where you can get the chance to fly over a Parliament House.</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aphicFrame>
        <p:nvGraphicFramePr>
          <p:cNvPr id="16428" name="Group 44"/>
          <p:cNvGraphicFramePr>
            <a:graphicFrameLocks noGrp="1"/>
          </p:cNvGraphicFramePr>
          <p:nvPr>
            <p:extLst>
              <p:ext uri="{D42A27DB-BD31-4B8C-83A1-F6EECF244321}">
                <p14:modId xmlns:p14="http://schemas.microsoft.com/office/powerpoint/2010/main" val="2930335907"/>
              </p:ext>
            </p:extLst>
          </p:nvPr>
        </p:nvGraphicFramePr>
        <p:xfrm>
          <a:off x="431800" y="3645024"/>
          <a:ext cx="8280400" cy="648072"/>
        </p:xfrm>
        <a:graphic>
          <a:graphicData uri="http://schemas.openxmlformats.org/drawingml/2006/table">
            <a:tbl>
              <a:tblPr/>
              <a:tblGrid>
                <a:gridCol w="1755775"/>
                <a:gridCol w="419100"/>
                <a:gridCol w="1755775"/>
                <a:gridCol w="208280"/>
                <a:gridCol w="1966595"/>
                <a:gridCol w="230857"/>
                <a:gridCol w="1944018"/>
              </a:tblGrid>
              <a:tr h="648072">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solidFill>
                              <a:srgbClr val="FF0000"/>
                            </a:solidFill>
                          </a:ln>
                          <a:solidFill>
                            <a:srgbClr val="FF0000"/>
                          </a:solidFill>
                          <a:effectLst/>
                          <a:latin typeface="Times New Roman" pitchFamily="18" charset="0"/>
                          <a:cs typeface="Times New Roman" pitchFamily="18" charset="0"/>
                        </a:rPr>
                        <a:t>charm</a:t>
                      </a:r>
                      <a:endParaRPr kumimoji="0" lang="ru-RU" altLang="ru-RU" sz="2800" b="1" i="0" u="none" strike="noStrike" cap="none" normalizeH="0" baseline="0" dirty="0" smtClean="0">
                        <a:ln>
                          <a:solidFill>
                            <a:srgbClr val="FF0000"/>
                          </a:solid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solidFill>
                            <a:srgbClr val="FF0000"/>
                          </a:solidFill>
                        </a:ln>
                        <a:solidFill>
                          <a:srgbClr val="FF00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solidFill>
                              <a:srgbClr val="FF0000"/>
                            </a:solidFill>
                          </a:ln>
                          <a:solidFill>
                            <a:srgbClr val="FF0000"/>
                          </a:solidFill>
                          <a:effectLst/>
                          <a:latin typeface="Times New Roman" pitchFamily="18" charset="0"/>
                          <a:cs typeface="Times New Roman" pitchFamily="18" charset="0"/>
                        </a:rPr>
                        <a:t>people</a:t>
                      </a:r>
                      <a:endParaRPr kumimoji="0" lang="ru-RU" altLang="ru-RU" sz="2800" b="1" i="0" u="none" strike="noStrike" cap="none" normalizeH="0" baseline="0" dirty="0" smtClean="0">
                        <a:ln>
                          <a:solidFill>
                            <a:srgbClr val="FF0000"/>
                          </a:solid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solidFill>
                            <a:srgbClr val="FF0000"/>
                          </a:solidFill>
                        </a:ln>
                        <a:solidFill>
                          <a:srgbClr val="FF00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solidFill>
                              <a:srgbClr val="FF0000"/>
                            </a:solidFill>
                          </a:ln>
                          <a:solidFill>
                            <a:srgbClr val="FF0000"/>
                          </a:solidFill>
                          <a:effectLst/>
                          <a:latin typeface="Times New Roman" pitchFamily="18" charset="0"/>
                          <a:cs typeface="Times New Roman" pitchFamily="18" charset="0"/>
                        </a:rPr>
                        <a:t>streets</a:t>
                      </a:r>
                      <a:endParaRPr kumimoji="0" lang="ru-RU" altLang="ru-RU" sz="2800" b="1" i="0" u="none" strike="noStrike" cap="none" normalizeH="0" baseline="0" dirty="0" smtClean="0">
                        <a:ln>
                          <a:solidFill>
                            <a:srgbClr val="FF0000"/>
                          </a:solid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smtClean="0">
                        <a:ln>
                          <a:solidFill>
                            <a:srgbClr val="FF0000"/>
                          </a:solidFill>
                        </a:ln>
                        <a:solidFill>
                          <a:srgbClr val="FF00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solidFill>
                              <a:srgbClr val="FF0000"/>
                            </a:solidFill>
                          </a:ln>
                          <a:solidFill>
                            <a:srgbClr val="FF0000"/>
                          </a:solidFill>
                          <a:effectLst/>
                          <a:latin typeface="Times New Roman" pitchFamily="18" charset="0"/>
                          <a:cs typeface="Times New Roman" pitchFamily="18" charset="0"/>
                        </a:rPr>
                        <a:t>fountains </a:t>
                      </a:r>
                      <a:endParaRPr kumimoji="0" lang="ru-RU" altLang="ru-RU" sz="2800" b="1" i="0" u="none" strike="noStrike" cap="none" normalizeH="0" baseline="0" dirty="0" smtClean="0">
                        <a:ln>
                          <a:solidFill>
                            <a:srgbClr val="FF0000"/>
                          </a:solid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29" name="Oval 45"/>
          <p:cNvSpPr>
            <a:spLocks noChangeArrowheads="1"/>
          </p:cNvSpPr>
          <p:nvPr/>
        </p:nvSpPr>
        <p:spPr bwMode="auto">
          <a:xfrm>
            <a:off x="213402" y="3432175"/>
            <a:ext cx="1944687" cy="1079500"/>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Tree>
    <p:extLst>
      <p:ext uri="{BB962C8B-B14F-4D97-AF65-F5344CB8AC3E}">
        <p14:creationId xmlns:p14="http://schemas.microsoft.com/office/powerpoint/2010/main" val="1766128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28"/>
                                        </p:tgtEl>
                                        <p:attrNameLst>
                                          <p:attrName>style.visibility</p:attrName>
                                        </p:attrNameLst>
                                      </p:cBhvr>
                                      <p:to>
                                        <p:strVal val="visible"/>
                                      </p:to>
                                    </p:set>
                                    <p:anim calcmode="lin" valueType="num">
                                      <p:cBhvr additive="base">
                                        <p:cTn id="7" dur="500" fill="hold"/>
                                        <p:tgtEl>
                                          <p:spTgt spid="16428"/>
                                        </p:tgtEl>
                                        <p:attrNameLst>
                                          <p:attrName>ppt_x</p:attrName>
                                        </p:attrNameLst>
                                      </p:cBhvr>
                                      <p:tavLst>
                                        <p:tav tm="0">
                                          <p:val>
                                            <p:strVal val="#ppt_x"/>
                                          </p:val>
                                        </p:tav>
                                        <p:tav tm="100000">
                                          <p:val>
                                            <p:strVal val="#ppt_x"/>
                                          </p:val>
                                        </p:tav>
                                      </p:tavLst>
                                    </p:anim>
                                    <p:anim calcmode="lin" valueType="num">
                                      <p:cBhvr additive="base">
                                        <p:cTn id="8" dur="500" fill="hold"/>
                                        <p:tgtEl>
                                          <p:spTgt spid="164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29"/>
                                        </p:tgtEl>
                                        <p:attrNameLst>
                                          <p:attrName>style.visibility</p:attrName>
                                        </p:attrNameLst>
                                      </p:cBhvr>
                                      <p:to>
                                        <p:strVal val="visible"/>
                                      </p:to>
                                    </p:set>
                                    <p:anim calcmode="lin" valueType="num">
                                      <p:cBhvr additive="base">
                                        <p:cTn id="13" dur="500" fill="hold"/>
                                        <p:tgtEl>
                                          <p:spTgt spid="16429"/>
                                        </p:tgtEl>
                                        <p:attrNameLst>
                                          <p:attrName>ppt_x</p:attrName>
                                        </p:attrNameLst>
                                      </p:cBhvr>
                                      <p:tavLst>
                                        <p:tav tm="0">
                                          <p:val>
                                            <p:strVal val="#ppt_x"/>
                                          </p:val>
                                        </p:tav>
                                        <p:tav tm="100000">
                                          <p:val>
                                            <p:strVal val="#ppt_x"/>
                                          </p:val>
                                        </p:tav>
                                      </p:tavLst>
                                    </p:anim>
                                    <p:anim calcmode="lin" valueType="num">
                                      <p:cBhvr additive="base">
                                        <p:cTn id="14" dur="500" fill="hold"/>
                                        <p:tgtEl>
                                          <p:spTgt spid="16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00"/>
          <a:stretch/>
        </p:blipFill>
        <p:spPr bwMode="auto">
          <a:xfrm>
            <a:off x="0" y="0"/>
            <a:ext cx="9219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ChangeArrowheads="1"/>
          </p:cNvSpPr>
          <p:nvPr/>
        </p:nvSpPr>
        <p:spPr bwMode="auto">
          <a:xfrm>
            <a:off x="107504" y="170746"/>
            <a:ext cx="903649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000" dirty="0">
                <a:solidFill>
                  <a:srgbClr val="FF0000"/>
                </a:solidFill>
                <a:latin typeface="Arial Black" panose="020B0A04020102020204" pitchFamily="34" charset="0"/>
              </a:rPr>
              <a:t>Canberra’s special contrast of nature and urban living was planned in 1912 by master designer, Walter Burley Griffin and his wife Marion </a:t>
            </a:r>
            <a:r>
              <a:rPr lang="en-US" sz="2000" dirty="0" err="1">
                <a:solidFill>
                  <a:srgbClr val="FF0000"/>
                </a:solidFill>
                <a:latin typeface="Arial Black" panose="020B0A04020102020204" pitchFamily="34" charset="0"/>
              </a:rPr>
              <a:t>Mahony</a:t>
            </a:r>
            <a:r>
              <a:rPr lang="en-US" sz="2000" dirty="0">
                <a:solidFill>
                  <a:srgbClr val="FF0000"/>
                </a:solidFill>
                <a:latin typeface="Arial Black" panose="020B0A04020102020204" pitchFamily="34" charset="0"/>
              </a:rPr>
              <a:t> Griffin, both </a:t>
            </a:r>
            <a:r>
              <a:rPr lang="en-US" sz="2000" dirty="0" smtClean="0">
                <a:solidFill>
                  <a:srgbClr val="FF0000"/>
                </a:solidFill>
                <a:latin typeface="Arial Black" panose="020B0A04020102020204" pitchFamily="34" charset="0"/>
              </a:rPr>
              <a:t>… architects</a:t>
            </a:r>
            <a:r>
              <a:rPr lang="en-US" sz="2000" dirty="0">
                <a:solidFill>
                  <a:srgbClr val="FF0000"/>
                </a:solidFill>
                <a:latin typeface="Arial Black" panose="020B0A04020102020204" pitchFamily="34" charset="0"/>
              </a:rPr>
              <a:t>, who won an international design competition to design the capital.</a:t>
            </a:r>
            <a:endParaRPr lang="en-US" sz="2000" dirty="0">
              <a:solidFill>
                <a:srgbClr val="FF0000"/>
              </a:solidFill>
              <a:latin typeface="Arial Black" panose="020B0A04020102020204" pitchFamily="34" charset="0"/>
            </a:endParaRPr>
          </a:p>
        </p:txBody>
      </p:sp>
      <p:graphicFrame>
        <p:nvGraphicFramePr>
          <p:cNvPr id="18476" name="Group 44"/>
          <p:cNvGraphicFramePr>
            <a:graphicFrameLocks noGrp="1"/>
          </p:cNvGraphicFramePr>
          <p:nvPr>
            <p:extLst>
              <p:ext uri="{D42A27DB-BD31-4B8C-83A1-F6EECF244321}">
                <p14:modId xmlns:p14="http://schemas.microsoft.com/office/powerpoint/2010/main" val="396673230"/>
              </p:ext>
            </p:extLst>
          </p:nvPr>
        </p:nvGraphicFramePr>
        <p:xfrm>
          <a:off x="556989" y="3645024"/>
          <a:ext cx="8137525" cy="518582"/>
        </p:xfrm>
        <a:graphic>
          <a:graphicData uri="http://schemas.openxmlformats.org/drawingml/2006/table">
            <a:tbl>
              <a:tblPr/>
              <a:tblGrid>
                <a:gridCol w="1725613"/>
                <a:gridCol w="411162"/>
                <a:gridCol w="1725613"/>
                <a:gridCol w="412750"/>
                <a:gridCol w="1725612"/>
                <a:gridCol w="411163"/>
                <a:gridCol w="1725612"/>
              </a:tblGrid>
              <a:tr h="518582">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Chicago</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London</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Paris</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glow rad="228600">
                              <a:schemeClr val="accent5">
                                <a:satMod val="175000"/>
                                <a:alpha val="40000"/>
                              </a:schemeClr>
                            </a:glow>
                          </a:effectLst>
                          <a:latin typeface="Times New Roman" pitchFamily="18" charset="0"/>
                          <a:cs typeface="Times New Roman" pitchFamily="18" charset="0"/>
                        </a:rPr>
                        <a:t>New York</a:t>
                      </a:r>
                      <a:endParaRPr kumimoji="0" lang="ru-RU" altLang="ru-RU"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77" name="Oval 45"/>
          <p:cNvSpPr>
            <a:spLocks noChangeArrowheads="1"/>
          </p:cNvSpPr>
          <p:nvPr/>
        </p:nvSpPr>
        <p:spPr bwMode="auto">
          <a:xfrm>
            <a:off x="297345" y="3429000"/>
            <a:ext cx="2087562" cy="1079500"/>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solidFill>
                <a:srgbClr val="FF0000"/>
              </a:solidFill>
            </a:endParaRPr>
          </a:p>
        </p:txBody>
      </p:sp>
    </p:spTree>
    <p:extLst>
      <p:ext uri="{BB962C8B-B14F-4D97-AF65-F5344CB8AC3E}">
        <p14:creationId xmlns:p14="http://schemas.microsoft.com/office/powerpoint/2010/main" val="538460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76"/>
                                        </p:tgtEl>
                                        <p:attrNameLst>
                                          <p:attrName>style.visibility</p:attrName>
                                        </p:attrNameLst>
                                      </p:cBhvr>
                                      <p:to>
                                        <p:strVal val="visible"/>
                                      </p:to>
                                    </p:set>
                                    <p:animEffect transition="in" filter="dissolve">
                                      <p:cBhvr>
                                        <p:cTn id="7" dur="500"/>
                                        <p:tgtEl>
                                          <p:spTgt spid="18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77"/>
                                        </p:tgtEl>
                                        <p:attrNameLst>
                                          <p:attrName>style.visibility</p:attrName>
                                        </p:attrNameLst>
                                      </p:cBhvr>
                                      <p:to>
                                        <p:strVal val="visible"/>
                                      </p:to>
                                    </p:set>
                                    <p:anim calcmode="lin" valueType="num">
                                      <p:cBhvr additive="base">
                                        <p:cTn id="12" dur="500" fill="hold"/>
                                        <p:tgtEl>
                                          <p:spTgt spid="18477"/>
                                        </p:tgtEl>
                                        <p:attrNameLst>
                                          <p:attrName>ppt_x</p:attrName>
                                        </p:attrNameLst>
                                      </p:cBhvr>
                                      <p:tavLst>
                                        <p:tav tm="0">
                                          <p:val>
                                            <p:strVal val="#ppt_x"/>
                                          </p:val>
                                        </p:tav>
                                        <p:tav tm="100000">
                                          <p:val>
                                            <p:strVal val="#ppt_x"/>
                                          </p:val>
                                        </p:tav>
                                      </p:tavLst>
                                    </p:anim>
                                    <p:anim calcmode="lin" valueType="num">
                                      <p:cBhvr additive="base">
                                        <p:cTn id="13" dur="500" fill="hold"/>
                                        <p:tgtEl>
                                          <p:spTgt spid="184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Rectangle 2"/>
          <p:cNvSpPr>
            <a:spLocks noChangeArrowheads="1"/>
          </p:cNvSpPr>
          <p:nvPr/>
        </p:nvSpPr>
        <p:spPr bwMode="auto">
          <a:xfrm>
            <a:off x="597744" y="34072"/>
            <a:ext cx="807106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000" dirty="0">
                <a:solidFill>
                  <a:srgbClr val="FF0000"/>
                </a:solidFill>
                <a:latin typeface="Arial Black" panose="020B0A04020102020204" pitchFamily="34" charset="0"/>
              </a:rPr>
              <a:t>The city is the administrative </a:t>
            </a:r>
            <a:r>
              <a:rPr lang="en-US" sz="2000" dirty="0" err="1">
                <a:solidFill>
                  <a:srgbClr val="FF0000"/>
                </a:solidFill>
                <a:latin typeface="Arial Black" panose="020B0A04020102020204" pitchFamily="34" charset="0"/>
              </a:rPr>
              <a:t>centre</a:t>
            </a:r>
            <a:r>
              <a:rPr lang="en-US" sz="2000" dirty="0">
                <a:solidFill>
                  <a:srgbClr val="FF0000"/>
                </a:solidFill>
                <a:latin typeface="Arial Black" panose="020B0A04020102020204" pitchFamily="34" charset="0"/>
              </a:rPr>
              <a:t> of the federal government and is home to the major national attractions that collect, archive </a:t>
            </a:r>
            <a:r>
              <a:rPr lang="en-US" sz="2000" dirty="0" smtClean="0">
                <a:solidFill>
                  <a:srgbClr val="FF0000"/>
                </a:solidFill>
                <a:latin typeface="Arial Black" panose="020B0A04020102020204" pitchFamily="34" charset="0"/>
              </a:rPr>
              <a:t>and</a:t>
            </a:r>
          </a:p>
          <a:p>
            <a:pPr algn="ctr"/>
            <a:r>
              <a:rPr lang="en-US" sz="2000" dirty="0" smtClean="0">
                <a:solidFill>
                  <a:srgbClr val="FF0000"/>
                </a:solidFill>
                <a:latin typeface="Arial Black" panose="020B0A04020102020204" pitchFamily="34" charset="0"/>
              </a:rPr>
              <a:t> </a:t>
            </a:r>
            <a:r>
              <a:rPr lang="en-US" sz="2000" dirty="0">
                <a:solidFill>
                  <a:srgbClr val="FF0000"/>
                </a:solidFill>
                <a:latin typeface="Arial Black" panose="020B0A04020102020204" pitchFamily="34" charset="0"/>
              </a:rPr>
              <a:t>exhibit </a:t>
            </a:r>
            <a:r>
              <a:rPr lang="en-US" sz="2000" dirty="0" smtClean="0">
                <a:solidFill>
                  <a:srgbClr val="FF0000"/>
                </a:solidFill>
                <a:latin typeface="Arial Black" panose="020B0A04020102020204" pitchFamily="34" charset="0"/>
              </a:rPr>
              <a:t>the </a:t>
            </a:r>
            <a:r>
              <a:rPr lang="en-US" sz="2000" dirty="0">
                <a:solidFill>
                  <a:srgbClr val="FF0000"/>
                </a:solidFill>
                <a:latin typeface="Arial Black" panose="020B0A04020102020204" pitchFamily="34" charset="0"/>
              </a:rPr>
              <a:t>nation's art, cultural</a:t>
            </a:r>
            <a:r>
              <a:rPr lang="en-US" sz="2000" dirty="0" smtClean="0">
                <a:solidFill>
                  <a:srgbClr val="FF0000"/>
                </a:solidFill>
                <a:latin typeface="Arial Black" panose="020B0A04020102020204" pitchFamily="34" charset="0"/>
              </a:rPr>
              <a:t>,</a:t>
            </a:r>
          </a:p>
          <a:p>
            <a:pPr algn="ctr"/>
            <a:r>
              <a:rPr lang="en-US" sz="2000" dirty="0" smtClean="0">
                <a:solidFill>
                  <a:srgbClr val="FF0000"/>
                </a:solidFill>
                <a:latin typeface="Arial Black" panose="020B0A04020102020204" pitchFamily="34" charset="0"/>
              </a:rPr>
              <a:t> </a:t>
            </a:r>
            <a:r>
              <a:rPr lang="en-US" sz="2000" dirty="0">
                <a:solidFill>
                  <a:srgbClr val="FF0000"/>
                </a:solidFill>
                <a:latin typeface="Arial Black" panose="020B0A04020102020204" pitchFamily="34" charset="0"/>
              </a:rPr>
              <a:t>historical </a:t>
            </a:r>
            <a:r>
              <a:rPr lang="en-US" sz="2000" dirty="0" smtClean="0">
                <a:solidFill>
                  <a:srgbClr val="FF0000"/>
                </a:solidFill>
                <a:latin typeface="Arial Black" panose="020B0A04020102020204" pitchFamily="34" charset="0"/>
              </a:rPr>
              <a:t>and </a:t>
            </a:r>
            <a:r>
              <a:rPr lang="en-US" sz="2000" dirty="0">
                <a:solidFill>
                  <a:srgbClr val="FF0000"/>
                </a:solidFill>
                <a:latin typeface="Arial Black" panose="020B0A04020102020204" pitchFamily="34" charset="0"/>
              </a:rPr>
              <a:t>social </a:t>
            </a:r>
            <a:r>
              <a:rPr lang="en-US" sz="2000" dirty="0" smtClean="0">
                <a:solidFill>
                  <a:srgbClr val="FF0000"/>
                </a:solidFill>
                <a:latin typeface="Arial Black" panose="020B0A04020102020204" pitchFamily="34" charset="0"/>
              </a:rPr>
              <a:t>… .</a:t>
            </a:r>
            <a:endParaRPr lang="en-US" sz="2000" dirty="0">
              <a:solidFill>
                <a:srgbClr val="FF0000"/>
              </a:solidFill>
              <a:latin typeface="Arial Black" panose="020B0A04020102020204" pitchFamily="34" charset="0"/>
            </a:endParaRPr>
          </a:p>
        </p:txBody>
      </p:sp>
      <p:graphicFrame>
        <p:nvGraphicFramePr>
          <p:cNvPr id="20525" name="Group 45"/>
          <p:cNvGraphicFramePr>
            <a:graphicFrameLocks noGrp="1"/>
          </p:cNvGraphicFramePr>
          <p:nvPr>
            <p:extLst>
              <p:ext uri="{D42A27DB-BD31-4B8C-83A1-F6EECF244321}">
                <p14:modId xmlns:p14="http://schemas.microsoft.com/office/powerpoint/2010/main" val="3639335422"/>
              </p:ext>
            </p:extLst>
          </p:nvPr>
        </p:nvGraphicFramePr>
        <p:xfrm>
          <a:off x="287337" y="5733256"/>
          <a:ext cx="8569325" cy="518160"/>
        </p:xfrm>
        <a:graphic>
          <a:graphicData uri="http://schemas.openxmlformats.org/drawingml/2006/table">
            <a:tbl>
              <a:tblPr/>
              <a:tblGrid>
                <a:gridCol w="1817688"/>
                <a:gridCol w="433387"/>
                <a:gridCol w="1817688"/>
                <a:gridCol w="323850"/>
                <a:gridCol w="1925637"/>
                <a:gridCol w="234950"/>
                <a:gridCol w="2016125"/>
              </a:tblGrid>
              <a:tr h="244475">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err="1" smtClean="0">
                          <a:ln>
                            <a:noFill/>
                          </a:ln>
                          <a:solidFill>
                            <a:srgbClr val="FF0000"/>
                          </a:solidFill>
                          <a:effectLst/>
                          <a:latin typeface="Times New Roman" pitchFamily="18" charset="0"/>
                          <a:cs typeface="Times New Roman" pitchFamily="18" charset="0"/>
                        </a:rPr>
                        <a:t>leasure</a:t>
                      </a:r>
                      <a:endParaRPr kumimoji="0" lang="ru-RU" altLang="ru-RU" sz="2800" b="1" i="0" u="none" strike="noStrike" cap="none" normalizeH="0" baseline="0" dirty="0" smtClean="0">
                        <a:ln>
                          <a:no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latin typeface="Times New Roman" pitchFamily="18" charset="0"/>
                          <a:cs typeface="Times New Roman" pitchFamily="18" charset="0"/>
                        </a:rPr>
                        <a:t>measure</a:t>
                      </a:r>
                      <a:endParaRPr kumimoji="0" lang="ru-RU" altLang="ru-RU" sz="2800" b="1" i="0" u="none" strike="noStrike" cap="none" normalizeH="0" baseline="0" dirty="0" smtClean="0">
                        <a:ln>
                          <a:no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latin typeface="Times New Roman" pitchFamily="18" charset="0"/>
                          <a:cs typeface="Times New Roman" pitchFamily="18" charset="0"/>
                        </a:rPr>
                        <a:t>pleasure</a:t>
                      </a:r>
                      <a:endParaRPr kumimoji="0" lang="ru-RU" altLang="ru-RU" sz="2800" b="1" i="0" u="none" strike="noStrike" cap="none" normalizeH="0" baseline="0" dirty="0" smtClean="0">
                        <a:ln>
                          <a:no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00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0000"/>
                          </a:solidFill>
                          <a:effectLst/>
                          <a:latin typeface="Times New Roman" pitchFamily="18" charset="0"/>
                          <a:cs typeface="Times New Roman" pitchFamily="18" charset="0"/>
                        </a:rPr>
                        <a:t>treasures</a:t>
                      </a:r>
                      <a:endParaRPr kumimoji="0" lang="ru-RU" altLang="ru-RU" sz="2800" b="1" i="0" u="none" strike="noStrike" cap="none" normalizeH="0" baseline="0" dirty="0" smtClean="0">
                        <a:ln>
                          <a:noFill/>
                        </a:ln>
                        <a:solidFill>
                          <a:srgbClr val="FF00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Oval 45"/>
          <p:cNvSpPr>
            <a:spLocks noChangeArrowheads="1"/>
          </p:cNvSpPr>
          <p:nvPr/>
        </p:nvSpPr>
        <p:spPr bwMode="auto">
          <a:xfrm>
            <a:off x="6876256" y="5445224"/>
            <a:ext cx="2087562" cy="1079500"/>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solidFill>
                <a:srgbClr val="FF0000"/>
              </a:solidFill>
            </a:endParaRPr>
          </a:p>
        </p:txBody>
      </p:sp>
    </p:spTree>
    <p:extLst>
      <p:ext uri="{BB962C8B-B14F-4D97-AF65-F5344CB8AC3E}">
        <p14:creationId xmlns:p14="http://schemas.microsoft.com/office/powerpoint/2010/main" val="293545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25"/>
                                        </p:tgtEl>
                                        <p:attrNameLst>
                                          <p:attrName>style.visibility</p:attrName>
                                        </p:attrNameLst>
                                      </p:cBhvr>
                                      <p:to>
                                        <p:strVal val="visible"/>
                                      </p:to>
                                    </p:set>
                                    <p:animEffect transition="in" filter="fade">
                                      <p:cBhvr>
                                        <p:cTn id="7" dur="1000"/>
                                        <p:tgtEl>
                                          <p:spTgt spid="20525"/>
                                        </p:tgtEl>
                                      </p:cBhvr>
                                    </p:animEffect>
                                    <p:anim calcmode="lin" valueType="num">
                                      <p:cBhvr>
                                        <p:cTn id="8" dur="1000" fill="hold"/>
                                        <p:tgtEl>
                                          <p:spTgt spid="20525"/>
                                        </p:tgtEl>
                                        <p:attrNameLst>
                                          <p:attrName>ppt_x</p:attrName>
                                        </p:attrNameLst>
                                      </p:cBhvr>
                                      <p:tavLst>
                                        <p:tav tm="0">
                                          <p:val>
                                            <p:strVal val="#ppt_x"/>
                                          </p:val>
                                        </p:tav>
                                        <p:tav tm="100000">
                                          <p:val>
                                            <p:strVal val="#ppt_x"/>
                                          </p:val>
                                        </p:tav>
                                      </p:tavLst>
                                    </p:anim>
                                    <p:anim calcmode="lin" valueType="num">
                                      <p:cBhvr>
                                        <p:cTn id="9" dur="1000" fill="hold"/>
                                        <p:tgtEl>
                                          <p:spTgt spid="205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02"/>
            <a:ext cx="9165520" cy="688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ChangeArrowheads="1"/>
          </p:cNvSpPr>
          <p:nvPr/>
        </p:nvSpPr>
        <p:spPr bwMode="auto">
          <a:xfrm>
            <a:off x="153692" y="75043"/>
            <a:ext cx="726845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Canberra is home to four universities, including the Australian National University, which attracts scholars from around the world, as do the modern facilities of Mount Stromlo Observatory and the space-tracking </a:t>
            </a: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 at </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Tidbinbilla.</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endParaRPr>
          </a:p>
        </p:txBody>
      </p:sp>
      <p:graphicFrame>
        <p:nvGraphicFramePr>
          <p:cNvPr id="9263" name="Group 47"/>
          <p:cNvGraphicFramePr>
            <a:graphicFrameLocks noGrp="1"/>
          </p:cNvGraphicFramePr>
          <p:nvPr>
            <p:extLst>
              <p:ext uri="{D42A27DB-BD31-4B8C-83A1-F6EECF244321}">
                <p14:modId xmlns:p14="http://schemas.microsoft.com/office/powerpoint/2010/main" val="1827274697"/>
              </p:ext>
            </p:extLst>
          </p:nvPr>
        </p:nvGraphicFramePr>
        <p:xfrm>
          <a:off x="170595" y="2270994"/>
          <a:ext cx="8424862" cy="518160"/>
        </p:xfrm>
        <a:graphic>
          <a:graphicData uri="http://schemas.openxmlformats.org/drawingml/2006/table">
            <a:tbl>
              <a:tblPr/>
              <a:tblGrid>
                <a:gridCol w="2004695"/>
                <a:gridCol w="208280"/>
                <a:gridCol w="1785937"/>
                <a:gridCol w="208280"/>
                <a:gridCol w="2210437"/>
                <a:gridCol w="219708"/>
                <a:gridCol w="1787525"/>
              </a:tblGrid>
              <a:tr h="244475">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err="1" smtClean="0">
                          <a:ln>
                            <a:noFill/>
                          </a:ln>
                          <a:solidFill>
                            <a:srgbClr val="FFFF00"/>
                          </a:solidFill>
                          <a:effectLst/>
                          <a:latin typeface="Arial Black" panose="020B0A04020102020204" pitchFamily="34" charset="0"/>
                          <a:cs typeface="Times New Roman" pitchFamily="18" charset="0"/>
                        </a:rPr>
                        <a:t>indness</a:t>
                      </a:r>
                      <a:endParaRPr kumimoji="0" lang="ru-RU" altLang="ru-RU" sz="2800" b="1" i="0" u="none" strike="noStrike" cap="none" normalizeH="0" baseline="0" dirty="0" smtClean="0">
                        <a:ln>
                          <a:noFill/>
                        </a:ln>
                        <a:solidFill>
                          <a:srgbClr val="FFFF00"/>
                        </a:solidFill>
                        <a:effectLst/>
                        <a:latin typeface="Arial Black" panose="020B0A04020102020204"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FF00"/>
                        </a:solidFill>
                        <a:effectLst/>
                        <a:latin typeface="Arial Black" panose="020B0A040201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FF00"/>
                          </a:solidFill>
                          <a:effectLst/>
                          <a:latin typeface="Arial Black" panose="020B0A04020102020204" pitchFamily="34" charset="0"/>
                          <a:cs typeface="Times New Roman" pitchFamily="18" charset="0"/>
                        </a:rPr>
                        <a:t>policy</a:t>
                      </a:r>
                      <a:endParaRPr kumimoji="0" lang="ru-RU" altLang="ru-RU" sz="2800" b="1" i="0" u="none" strike="noStrike" cap="none" normalizeH="0" baseline="0" dirty="0" smtClean="0">
                        <a:ln>
                          <a:noFill/>
                        </a:ln>
                        <a:solidFill>
                          <a:srgbClr val="FFFF00"/>
                        </a:solidFill>
                        <a:effectLst/>
                        <a:latin typeface="Arial Black" panose="020B0A04020102020204"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FF00"/>
                        </a:solidFill>
                        <a:effectLst/>
                        <a:latin typeface="Arial Black" panose="020B0A040201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FF00"/>
                          </a:solidFill>
                          <a:effectLst/>
                          <a:latin typeface="Arial Black" panose="020B0A04020102020204" pitchFamily="34" charset="0"/>
                          <a:cs typeface="Times New Roman" pitchFamily="18" charset="0"/>
                        </a:rPr>
                        <a:t>possibility</a:t>
                      </a:r>
                      <a:endParaRPr kumimoji="0" lang="ru-RU" altLang="ru-RU" sz="2800" b="1" i="0" u="none" strike="noStrike" cap="none" normalizeH="0" baseline="0" dirty="0" smtClean="0">
                        <a:ln>
                          <a:noFill/>
                        </a:ln>
                        <a:solidFill>
                          <a:srgbClr val="FFFF00"/>
                        </a:solidFill>
                        <a:effectLst/>
                        <a:latin typeface="Arial Black" panose="020B0A04020102020204"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FF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ln w="11430"/>
                          <a:solidFill>
                            <a:srgbClr val="FFFF00"/>
                          </a:solidFill>
                          <a:effectLst>
                            <a:outerShdw blurRad="80000" dist="40000" dir="5040000" algn="tl">
                              <a:srgbClr val="000000">
                                <a:alpha val="30000"/>
                              </a:srgbClr>
                            </a:outerShdw>
                          </a:effectLst>
                          <a:latin typeface="Arial Black" panose="020B0A04020102020204" pitchFamily="34" charset="0"/>
                        </a:rPr>
                        <a:t>facility</a:t>
                      </a:r>
                      <a:endParaRPr kumimoji="0" lang="ru-RU" altLang="ru-RU" sz="2800" b="1" i="0" u="none" strike="noStrike" cap="none" normalizeH="0" baseline="0" dirty="0" smtClean="0">
                        <a:ln>
                          <a:noFill/>
                        </a:ln>
                        <a:solidFill>
                          <a:srgbClr val="FFFF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61" name="Oval 45"/>
          <p:cNvSpPr>
            <a:spLocks noChangeArrowheads="1"/>
          </p:cNvSpPr>
          <p:nvPr/>
        </p:nvSpPr>
        <p:spPr bwMode="auto">
          <a:xfrm>
            <a:off x="6588224" y="2060848"/>
            <a:ext cx="2087563" cy="1079500"/>
          </a:xfrm>
          <a:prstGeom prst="ellipse">
            <a:avLst/>
          </a:prstGeom>
          <a:solidFill>
            <a:schemeClr val="bg1">
              <a:alpha val="0"/>
            </a:schemeClr>
          </a:solidFill>
          <a:ln w="7620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Tree>
    <p:extLst>
      <p:ext uri="{BB962C8B-B14F-4D97-AF65-F5344CB8AC3E}">
        <p14:creationId xmlns:p14="http://schemas.microsoft.com/office/powerpoint/2010/main" val="711211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263"/>
                                        </p:tgtEl>
                                        <p:attrNameLst>
                                          <p:attrName>style.visibility</p:attrName>
                                        </p:attrNameLst>
                                      </p:cBhvr>
                                      <p:to>
                                        <p:strVal val="visible"/>
                                      </p:to>
                                    </p:set>
                                    <p:animEffect transition="in" filter="fade">
                                      <p:cBhvr>
                                        <p:cTn id="7" dur="1000"/>
                                        <p:tgtEl>
                                          <p:spTgt spid="9263"/>
                                        </p:tgtEl>
                                      </p:cBhvr>
                                    </p:animEffect>
                                    <p:anim calcmode="lin" valueType="num">
                                      <p:cBhvr>
                                        <p:cTn id="8" dur="1000" fill="hold"/>
                                        <p:tgtEl>
                                          <p:spTgt spid="9263"/>
                                        </p:tgtEl>
                                        <p:attrNameLst>
                                          <p:attrName>ppt_x</p:attrName>
                                        </p:attrNameLst>
                                      </p:cBhvr>
                                      <p:tavLst>
                                        <p:tav tm="0">
                                          <p:val>
                                            <p:strVal val="#ppt_x"/>
                                          </p:val>
                                        </p:tav>
                                        <p:tav tm="100000">
                                          <p:val>
                                            <p:strVal val="#ppt_x"/>
                                          </p:val>
                                        </p:tav>
                                      </p:tavLst>
                                    </p:anim>
                                    <p:anim calcmode="lin" valueType="num">
                                      <p:cBhvr>
                                        <p:cTn id="9" dur="900" decel="100000" fill="hold"/>
                                        <p:tgtEl>
                                          <p:spTgt spid="92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6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261"/>
                                        </p:tgtEl>
                                        <p:attrNameLst>
                                          <p:attrName>style.visibility</p:attrName>
                                        </p:attrNameLst>
                                      </p:cBhvr>
                                      <p:to>
                                        <p:strVal val="visible"/>
                                      </p:to>
                                    </p:set>
                                    <p:anim calcmode="lin" valueType="num">
                                      <p:cBhvr additive="base">
                                        <p:cTn id="15" dur="500" fill="hold"/>
                                        <p:tgtEl>
                                          <p:spTgt spid="9261"/>
                                        </p:tgtEl>
                                        <p:attrNameLst>
                                          <p:attrName>ppt_x</p:attrName>
                                        </p:attrNameLst>
                                      </p:cBhvr>
                                      <p:tavLst>
                                        <p:tav tm="0">
                                          <p:val>
                                            <p:strVal val="#ppt_x"/>
                                          </p:val>
                                        </p:tav>
                                        <p:tav tm="100000">
                                          <p:val>
                                            <p:strVal val="#ppt_x"/>
                                          </p:val>
                                        </p:tav>
                                      </p:tavLst>
                                    </p:anim>
                                    <p:anim calcmode="lin" valueType="num">
                                      <p:cBhvr additive="base">
                                        <p:cTn id="16" dur="500" fill="hold"/>
                                        <p:tgtEl>
                                          <p:spTgt spid="9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15" r="3830"/>
          <a:stretch/>
        </p:blipFill>
        <p:spPr bwMode="auto">
          <a:xfrm>
            <a:off x="0" y="-16520"/>
            <a:ext cx="9144000" cy="687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Rectangle 2"/>
          <p:cNvSpPr>
            <a:spLocks noChangeArrowheads="1"/>
          </p:cNvSpPr>
          <p:nvPr/>
        </p:nvSpPr>
        <p:spPr bwMode="auto">
          <a:xfrm>
            <a:off x="-72516" y="46085"/>
            <a:ext cx="928903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Canberra is a major center of diplomatic activity; more than 40 nations have established permanent diplomatic missions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A </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corps of news correspondents is in residence to cover political and other national events. Conventions and conferences of technical, scientific, and educational groups are held from time to time. The city attracts about a million Australian and international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each </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year.</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graphicFrame>
        <p:nvGraphicFramePr>
          <p:cNvPr id="10301" name="Group 61"/>
          <p:cNvGraphicFramePr>
            <a:graphicFrameLocks noGrp="1"/>
          </p:cNvGraphicFramePr>
          <p:nvPr>
            <p:extLst>
              <p:ext uri="{D42A27DB-BD31-4B8C-83A1-F6EECF244321}">
                <p14:modId xmlns:p14="http://schemas.microsoft.com/office/powerpoint/2010/main" val="3853022446"/>
              </p:ext>
            </p:extLst>
          </p:nvPr>
        </p:nvGraphicFramePr>
        <p:xfrm>
          <a:off x="251520" y="5012556"/>
          <a:ext cx="8472988" cy="648692"/>
        </p:xfrm>
        <a:graphic>
          <a:graphicData uri="http://schemas.openxmlformats.org/drawingml/2006/table">
            <a:tbl>
              <a:tblPr/>
              <a:tblGrid>
                <a:gridCol w="1726570"/>
                <a:gridCol w="208280"/>
                <a:gridCol w="1973223"/>
                <a:gridCol w="208280"/>
                <a:gridCol w="2296617"/>
                <a:gridCol w="279700"/>
                <a:gridCol w="1780318"/>
              </a:tblGrid>
              <a:tr h="648692">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FF00"/>
                          </a:solidFill>
                          <a:effectLst/>
                          <a:latin typeface="Times New Roman" pitchFamily="18" charset="0"/>
                          <a:cs typeface="Times New Roman" pitchFamily="18" charset="0"/>
                        </a:rPr>
                        <a:t>artists</a:t>
                      </a:r>
                      <a:endParaRPr kumimoji="0" lang="ru-RU" altLang="ru-RU" sz="2800" b="1" i="0" u="none" strike="noStrike" cap="none" normalizeH="0" baseline="0" dirty="0" smtClean="0">
                        <a:ln>
                          <a:noFill/>
                        </a:ln>
                        <a:solidFill>
                          <a:srgbClr val="FFFF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FF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FF00"/>
                          </a:solidFill>
                          <a:effectLst/>
                          <a:latin typeface="Times New Roman" pitchFamily="18" charset="0"/>
                          <a:cs typeface="Times New Roman" pitchFamily="18" charset="0"/>
                        </a:rPr>
                        <a:t>teenagers</a:t>
                      </a:r>
                      <a:endParaRPr kumimoji="0" lang="ru-RU" altLang="ru-RU" sz="2800" b="1" i="0" u="none" strike="noStrike" cap="none" normalizeH="0" baseline="0" dirty="0" smtClean="0">
                        <a:ln>
                          <a:noFill/>
                        </a:ln>
                        <a:solidFill>
                          <a:srgbClr val="FFFF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FF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FF00"/>
                          </a:solidFill>
                          <a:effectLst/>
                          <a:latin typeface="Times New Roman" pitchFamily="18" charset="0"/>
                          <a:cs typeface="Times New Roman" pitchFamily="18" charset="0"/>
                        </a:rPr>
                        <a:t>singers</a:t>
                      </a:r>
                      <a:endParaRPr kumimoji="0" lang="ru-RU" altLang="ru-RU" sz="2800" b="1" i="0" u="none" strike="noStrike" cap="none" normalizeH="0" baseline="0" dirty="0" smtClean="0">
                        <a:ln>
                          <a:noFill/>
                        </a:ln>
                        <a:solidFill>
                          <a:srgbClr val="FFFF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2800" b="1" i="0" u="none" strike="noStrike" cap="none" normalizeH="0" baseline="0" dirty="0" smtClean="0">
                        <a:ln>
                          <a:noFill/>
                        </a:ln>
                        <a:solidFill>
                          <a:srgbClr val="FFFF00"/>
                        </a:solidFill>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800" b="1" i="0" u="none" strike="noStrike" cap="none" normalizeH="0" baseline="0" dirty="0" smtClean="0">
                          <a:ln>
                            <a:noFill/>
                          </a:ln>
                          <a:solidFill>
                            <a:srgbClr val="FFFF00"/>
                          </a:solidFill>
                          <a:effectLst/>
                          <a:latin typeface="Times New Roman" pitchFamily="18" charset="0"/>
                          <a:cs typeface="Times New Roman" pitchFamily="18" charset="0"/>
                        </a:rPr>
                        <a:t>visitors</a:t>
                      </a:r>
                      <a:endParaRPr kumimoji="0" lang="ru-RU" altLang="ru-RU" sz="2800" b="1" i="0" u="none" strike="noStrike" cap="none" normalizeH="0" baseline="0" dirty="0" smtClean="0">
                        <a:ln>
                          <a:noFill/>
                        </a:ln>
                        <a:solidFill>
                          <a:srgbClr val="FFFF00"/>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Oval 45"/>
          <p:cNvSpPr>
            <a:spLocks noChangeArrowheads="1"/>
          </p:cNvSpPr>
          <p:nvPr/>
        </p:nvSpPr>
        <p:spPr bwMode="auto">
          <a:xfrm>
            <a:off x="6804248" y="4797152"/>
            <a:ext cx="2087562" cy="1079500"/>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solidFill>
                <a:srgbClr val="FF0000"/>
              </a:solidFill>
            </a:endParaRPr>
          </a:p>
        </p:txBody>
      </p:sp>
    </p:spTree>
    <p:extLst>
      <p:ext uri="{BB962C8B-B14F-4D97-AF65-F5344CB8AC3E}">
        <p14:creationId xmlns:p14="http://schemas.microsoft.com/office/powerpoint/2010/main" val="8178340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10301"/>
                                        </p:tgtEl>
                                        <p:attrNameLst>
                                          <p:attrName>style.visibility</p:attrName>
                                        </p:attrNameLst>
                                      </p:cBhvr>
                                      <p:to>
                                        <p:strVal val="visible"/>
                                      </p:to>
                                    </p:set>
                                    <p:animEffect transition="in" filter="fade">
                                      <p:cBhvr>
                                        <p:cTn id="7" dur="100"/>
                                        <p:tgtEl>
                                          <p:spTgt spid="10301"/>
                                        </p:tgtEl>
                                      </p:cBhvr>
                                    </p:animEffect>
                                    <p:anim calcmode="lin" valueType="num">
                                      <p:cBhvr>
                                        <p:cTn id="8" dur="400" fill="hold"/>
                                        <p:tgtEl>
                                          <p:spTgt spid="10301"/>
                                        </p:tgtEl>
                                        <p:attrNameLst>
                                          <p:attrName>ppt_x</p:attrName>
                                        </p:attrNameLst>
                                      </p:cBhvr>
                                      <p:tavLst>
                                        <p:tav tm="0">
                                          <p:val>
                                            <p:strVal val="#ppt_x"/>
                                          </p:val>
                                        </p:tav>
                                        <p:tav tm="100000">
                                          <p:val>
                                            <p:strVal val="#ppt_x"/>
                                          </p:val>
                                        </p:tav>
                                      </p:tavLst>
                                    </p:anim>
                                    <p:anim calcmode="lin" valueType="num">
                                      <p:cBhvr>
                                        <p:cTn id="9" dur="400" fill="hold"/>
                                        <p:tgtEl>
                                          <p:spTgt spid="1030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3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3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7" r="6727"/>
          <a:stretch/>
        </p:blipFill>
        <p:spPr bwMode="auto">
          <a:xfrm>
            <a:off x="0" y="0"/>
            <a:ext cx="9144000" cy="689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Rectangle 2"/>
          <p:cNvSpPr>
            <a:spLocks noChangeArrowheads="1"/>
          </p:cNvSpPr>
          <p:nvPr/>
        </p:nvSpPr>
        <p:spPr bwMode="auto">
          <a:xfrm>
            <a:off x="52827" y="0"/>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Canberra Day is held on the second Monday in March each year, the culmination of a 10 day Celebrate Canberra festival where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Canberrians</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are able to celebrate the physical beauty, and cultural diversity and vibrancy of their city.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The </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Canberra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of </a:t>
            </a:r>
            <a:r>
              <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the Year is named at this time.</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graphicFrame>
        <p:nvGraphicFramePr>
          <p:cNvPr id="11307" name="Group 43"/>
          <p:cNvGraphicFramePr>
            <a:graphicFrameLocks noGrp="1"/>
          </p:cNvGraphicFramePr>
          <p:nvPr>
            <p:extLst>
              <p:ext uri="{D42A27DB-BD31-4B8C-83A1-F6EECF244321}">
                <p14:modId xmlns:p14="http://schemas.microsoft.com/office/powerpoint/2010/main" val="3756589795"/>
              </p:ext>
            </p:extLst>
          </p:nvPr>
        </p:nvGraphicFramePr>
        <p:xfrm>
          <a:off x="802824" y="3641968"/>
          <a:ext cx="7644006" cy="579120"/>
        </p:xfrm>
        <a:graphic>
          <a:graphicData uri="http://schemas.openxmlformats.org/drawingml/2006/table">
            <a:tbl>
              <a:tblPr/>
              <a:tblGrid>
                <a:gridCol w="1807549"/>
                <a:gridCol w="208280"/>
                <a:gridCol w="1765549"/>
                <a:gridCol w="239122"/>
                <a:gridCol w="1618835"/>
                <a:gridCol w="385836"/>
                <a:gridCol w="1618835"/>
              </a:tblGrid>
              <a:tr h="244475">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FF00"/>
                          </a:solidFill>
                          <a:effectLst>
                            <a:glow rad="228600">
                              <a:schemeClr val="accent5">
                                <a:satMod val="175000"/>
                                <a:alpha val="40000"/>
                              </a:schemeClr>
                            </a:glow>
                          </a:effectLst>
                          <a:latin typeface="Times New Roman" pitchFamily="18" charset="0"/>
                          <a:cs typeface="Times New Roman" pitchFamily="18" charset="0"/>
                        </a:rPr>
                        <a:t>Miss</a:t>
                      </a:r>
                      <a:endParaRPr kumimoji="0" lang="ru-RU" altLang="ru-RU" sz="3200" b="1" i="0" u="none" strike="noStrike" cap="none" normalizeH="0" baseline="0" dirty="0" smtClean="0">
                        <a:ln>
                          <a:noFill/>
                        </a:ln>
                        <a:solidFill>
                          <a:srgbClr val="FFFF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3200" b="1" i="0" u="none" strike="noStrike" cap="none" normalizeH="0" baseline="0" dirty="0" smtClean="0">
                        <a:ln>
                          <a:noFill/>
                        </a:ln>
                        <a:solidFill>
                          <a:srgbClr val="FFFF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FF00"/>
                          </a:solidFill>
                          <a:effectLst>
                            <a:glow rad="228600">
                              <a:schemeClr val="accent5">
                                <a:satMod val="175000"/>
                                <a:alpha val="40000"/>
                              </a:schemeClr>
                            </a:glow>
                          </a:effectLst>
                          <a:latin typeface="Times New Roman" pitchFamily="18" charset="0"/>
                          <a:cs typeface="Times New Roman" pitchFamily="18" charset="0"/>
                        </a:rPr>
                        <a:t>Citizen</a:t>
                      </a:r>
                      <a:endParaRPr kumimoji="0" lang="ru-RU" altLang="ru-RU" sz="3200" b="1" i="0" u="none" strike="noStrike" cap="none" normalizeH="0" baseline="0" dirty="0" smtClean="0">
                        <a:ln>
                          <a:noFill/>
                        </a:ln>
                        <a:solidFill>
                          <a:srgbClr val="FFFF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3200" b="1" i="0" u="none" strike="noStrike" cap="none" normalizeH="0" baseline="0" dirty="0" smtClean="0">
                        <a:ln>
                          <a:noFill/>
                        </a:ln>
                        <a:solidFill>
                          <a:srgbClr val="FFFF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FF00"/>
                          </a:solidFill>
                          <a:effectLst>
                            <a:glow rad="228600">
                              <a:schemeClr val="accent5">
                                <a:satMod val="175000"/>
                                <a:alpha val="40000"/>
                              </a:schemeClr>
                            </a:glow>
                          </a:effectLst>
                          <a:latin typeface="Times New Roman" pitchFamily="18" charset="0"/>
                          <a:cs typeface="Times New Roman" pitchFamily="18" charset="0"/>
                        </a:rPr>
                        <a:t>Beauty</a:t>
                      </a:r>
                      <a:endParaRPr kumimoji="0" lang="ru-RU" altLang="ru-RU" sz="3200" b="1" i="0" u="none" strike="noStrike" cap="none" normalizeH="0" baseline="0" dirty="0" smtClean="0">
                        <a:ln>
                          <a:noFill/>
                        </a:ln>
                        <a:solidFill>
                          <a:srgbClr val="FFFF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3200" b="1" i="0" u="none" strike="noStrike" cap="none" normalizeH="0" baseline="0" dirty="0" smtClean="0">
                        <a:ln>
                          <a:noFill/>
                        </a:ln>
                        <a:solidFill>
                          <a:srgbClr val="FFFF00"/>
                        </a:solidFill>
                        <a:effectLst>
                          <a:glow rad="228600">
                            <a:schemeClr val="accent5">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FF00"/>
                          </a:solidFill>
                          <a:effectLst>
                            <a:glow rad="228600">
                              <a:schemeClr val="accent5">
                                <a:satMod val="175000"/>
                                <a:alpha val="40000"/>
                              </a:schemeClr>
                            </a:glow>
                          </a:effectLst>
                          <a:latin typeface="Times New Roman" pitchFamily="18" charset="0"/>
                          <a:cs typeface="Times New Roman" pitchFamily="18" charset="0"/>
                        </a:rPr>
                        <a:t>Friend</a:t>
                      </a:r>
                      <a:endParaRPr kumimoji="0" lang="ru-RU" altLang="ru-RU" sz="3200" b="1" i="0" u="none" strike="noStrike" cap="none" normalizeH="0" baseline="0" dirty="0" smtClean="0">
                        <a:ln>
                          <a:noFill/>
                        </a:ln>
                        <a:solidFill>
                          <a:srgbClr val="FFFF00"/>
                        </a:solidFill>
                        <a:effectLst>
                          <a:glow rad="228600">
                            <a:schemeClr val="accent5">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Oval 45"/>
          <p:cNvSpPr>
            <a:spLocks noChangeArrowheads="1"/>
          </p:cNvSpPr>
          <p:nvPr/>
        </p:nvSpPr>
        <p:spPr bwMode="auto">
          <a:xfrm>
            <a:off x="2783204" y="3425304"/>
            <a:ext cx="2087562" cy="1079500"/>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solidFill>
                <a:srgbClr val="FF0000"/>
              </a:solidFill>
            </a:endParaRPr>
          </a:p>
        </p:txBody>
      </p:sp>
    </p:spTree>
    <p:extLst>
      <p:ext uri="{BB962C8B-B14F-4D97-AF65-F5344CB8AC3E}">
        <p14:creationId xmlns:p14="http://schemas.microsoft.com/office/powerpoint/2010/main" val="2809332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1307"/>
                                        </p:tgtEl>
                                        <p:attrNameLst>
                                          <p:attrName>style.visibility</p:attrName>
                                        </p:attrNameLst>
                                      </p:cBhvr>
                                      <p:to>
                                        <p:strVal val="visible"/>
                                      </p:to>
                                    </p:set>
                                    <p:animEffect transition="in" filter="barn(inHorizontal)">
                                      <p:cBhvr>
                                        <p:cTn id="7" dur="500"/>
                                        <p:tgtEl>
                                          <p:spTgt spid="113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27" r="5473"/>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Rectangle 2"/>
          <p:cNvSpPr>
            <a:spLocks noChangeArrowheads="1"/>
          </p:cNvSpPr>
          <p:nvPr/>
        </p:nvSpPr>
        <p:spPr bwMode="auto">
          <a:xfrm>
            <a:off x="326473" y="32782"/>
            <a:ext cx="849781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Approximately two per cent of the Canberra workforce is employed by one of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the security </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agencies.  In some parts of Canberra, you have more chance of living next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door to </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a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than just about any other city on earth.  </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graphicFrame>
        <p:nvGraphicFramePr>
          <p:cNvPr id="12336" name="Group 48"/>
          <p:cNvGraphicFramePr>
            <a:graphicFrameLocks noGrp="1"/>
          </p:cNvGraphicFramePr>
          <p:nvPr>
            <p:extLst>
              <p:ext uri="{D42A27DB-BD31-4B8C-83A1-F6EECF244321}">
                <p14:modId xmlns:p14="http://schemas.microsoft.com/office/powerpoint/2010/main" val="622867022"/>
              </p:ext>
            </p:extLst>
          </p:nvPr>
        </p:nvGraphicFramePr>
        <p:xfrm>
          <a:off x="326471" y="3933056"/>
          <a:ext cx="8497812" cy="579120"/>
        </p:xfrm>
        <a:graphic>
          <a:graphicData uri="http://schemas.openxmlformats.org/drawingml/2006/table">
            <a:tbl>
              <a:tblPr/>
              <a:tblGrid>
                <a:gridCol w="1581233"/>
                <a:gridCol w="216024"/>
                <a:gridCol w="2448272"/>
                <a:gridCol w="216024"/>
                <a:gridCol w="1706151"/>
                <a:gridCol w="336414"/>
                <a:gridCol w="1993694"/>
              </a:tblGrid>
              <a:tr h="244475">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0000"/>
                          </a:solidFill>
                          <a:effectLst>
                            <a:glow rad="228600">
                              <a:schemeClr val="accent3">
                                <a:satMod val="175000"/>
                                <a:alpha val="40000"/>
                              </a:schemeClr>
                            </a:glow>
                          </a:effectLst>
                          <a:latin typeface="Times New Roman" pitchFamily="18" charset="0"/>
                          <a:cs typeface="Times New Roman" pitchFamily="18" charset="0"/>
                        </a:rPr>
                        <a:t>athlete</a:t>
                      </a:r>
                      <a:endParaRPr kumimoji="0" lang="ru-RU" altLang="ru-RU"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0000"/>
                          </a:solidFill>
                          <a:effectLst>
                            <a:glow rad="228600">
                              <a:schemeClr val="accent3">
                                <a:satMod val="175000"/>
                                <a:alpha val="40000"/>
                              </a:schemeClr>
                            </a:glow>
                          </a:effectLst>
                          <a:latin typeface="Times New Roman" pitchFamily="18" charset="0"/>
                          <a:cs typeface="Times New Roman" pitchFamily="18" charset="0"/>
                        </a:rPr>
                        <a:t>bodyguard </a:t>
                      </a:r>
                      <a:endParaRPr kumimoji="0" lang="ru-RU" altLang="ru-RU"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0000"/>
                          </a:solidFill>
                          <a:effectLst>
                            <a:glow rad="228600">
                              <a:schemeClr val="accent3">
                                <a:satMod val="175000"/>
                                <a:alpha val="40000"/>
                              </a:schemeClr>
                            </a:glow>
                          </a:effectLst>
                          <a:latin typeface="Times New Roman" pitchFamily="18" charset="0"/>
                          <a:cs typeface="Times New Roman" pitchFamily="18" charset="0"/>
                        </a:rPr>
                        <a:t>spy</a:t>
                      </a:r>
                      <a:endParaRPr kumimoji="0" lang="ru-RU" altLang="ru-RU"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altLang="ru-RU"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3200" b="1" i="0" u="none" strike="noStrike" cap="none" normalizeH="0" baseline="0" dirty="0" smtClean="0">
                          <a:ln>
                            <a:noFill/>
                          </a:ln>
                          <a:solidFill>
                            <a:srgbClr val="FF0000"/>
                          </a:solidFill>
                          <a:effectLst>
                            <a:glow rad="228600">
                              <a:schemeClr val="accent3">
                                <a:satMod val="175000"/>
                                <a:alpha val="40000"/>
                              </a:schemeClr>
                            </a:glow>
                          </a:effectLst>
                          <a:latin typeface="Times New Roman" pitchFamily="18" charset="0"/>
                          <a:cs typeface="Times New Roman" pitchFamily="18" charset="0"/>
                        </a:rPr>
                        <a:t>inventor</a:t>
                      </a:r>
                      <a:endParaRPr kumimoji="0" lang="ru-RU" altLang="ru-RU"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38" name="Oval 50"/>
          <p:cNvSpPr>
            <a:spLocks noChangeArrowheads="1"/>
          </p:cNvSpPr>
          <p:nvPr/>
        </p:nvSpPr>
        <p:spPr bwMode="auto">
          <a:xfrm>
            <a:off x="4571999" y="3789040"/>
            <a:ext cx="2087562" cy="1079500"/>
          </a:xfrm>
          <a:prstGeom prst="ellipse">
            <a:avLst/>
          </a:prstGeom>
          <a:solidFill>
            <a:schemeClr val="bg1">
              <a:alpha val="0"/>
            </a:schemeClr>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Tree>
    <p:extLst>
      <p:ext uri="{BB962C8B-B14F-4D97-AF65-F5344CB8AC3E}">
        <p14:creationId xmlns:p14="http://schemas.microsoft.com/office/powerpoint/2010/main" val="4192651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2336"/>
                                        </p:tgtEl>
                                        <p:attrNameLst>
                                          <p:attrName>style.visibility</p:attrName>
                                        </p:attrNameLst>
                                      </p:cBhvr>
                                      <p:to>
                                        <p:strVal val="visible"/>
                                      </p:to>
                                    </p:set>
                                    <p:animEffect transition="in" filter="fade">
                                      <p:cBhvr>
                                        <p:cTn id="7" dur="2000"/>
                                        <p:tgtEl>
                                          <p:spTgt spid="12336"/>
                                        </p:tgtEl>
                                      </p:cBhvr>
                                    </p:animEffect>
                                    <p:anim calcmode="lin" valueType="num">
                                      <p:cBhvr>
                                        <p:cTn id="8" dur="2000" fill="hold"/>
                                        <p:tgtEl>
                                          <p:spTgt spid="12336"/>
                                        </p:tgtEl>
                                        <p:attrNameLst>
                                          <p:attrName>style.rotation</p:attrName>
                                        </p:attrNameLst>
                                      </p:cBhvr>
                                      <p:tavLst>
                                        <p:tav tm="0">
                                          <p:val>
                                            <p:fltVal val="720"/>
                                          </p:val>
                                        </p:tav>
                                        <p:tav tm="100000">
                                          <p:val>
                                            <p:fltVal val="0"/>
                                          </p:val>
                                        </p:tav>
                                      </p:tavLst>
                                    </p:anim>
                                    <p:anim calcmode="lin" valueType="num">
                                      <p:cBhvr>
                                        <p:cTn id="9" dur="2000" fill="hold"/>
                                        <p:tgtEl>
                                          <p:spTgt spid="12336"/>
                                        </p:tgtEl>
                                        <p:attrNameLst>
                                          <p:attrName>ppt_h</p:attrName>
                                        </p:attrNameLst>
                                      </p:cBhvr>
                                      <p:tavLst>
                                        <p:tav tm="0">
                                          <p:val>
                                            <p:fltVal val="0"/>
                                          </p:val>
                                        </p:tav>
                                        <p:tav tm="100000">
                                          <p:val>
                                            <p:strVal val="#ppt_h"/>
                                          </p:val>
                                        </p:tav>
                                      </p:tavLst>
                                    </p:anim>
                                    <p:anim calcmode="lin" valueType="num">
                                      <p:cBhvr>
                                        <p:cTn id="10" dur="2000" fill="hold"/>
                                        <p:tgtEl>
                                          <p:spTgt spid="1233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338"/>
                                        </p:tgtEl>
                                        <p:attrNameLst>
                                          <p:attrName>style.visibility</p:attrName>
                                        </p:attrNameLst>
                                      </p:cBhvr>
                                      <p:to>
                                        <p:strVal val="visible"/>
                                      </p:to>
                                    </p:set>
                                    <p:anim calcmode="lin" valueType="num">
                                      <p:cBhvr additive="base">
                                        <p:cTn id="15" dur="500" fill="hold"/>
                                        <p:tgtEl>
                                          <p:spTgt spid="12338"/>
                                        </p:tgtEl>
                                        <p:attrNameLst>
                                          <p:attrName>ppt_x</p:attrName>
                                        </p:attrNameLst>
                                      </p:cBhvr>
                                      <p:tavLst>
                                        <p:tav tm="0">
                                          <p:val>
                                            <p:strVal val="#ppt_x"/>
                                          </p:val>
                                        </p:tav>
                                        <p:tav tm="100000">
                                          <p:val>
                                            <p:strVal val="#ppt_x"/>
                                          </p:val>
                                        </p:tav>
                                      </p:tavLst>
                                    </p:anim>
                                    <p:anim calcmode="lin" valueType="num">
                                      <p:cBhvr additive="base">
                                        <p:cTn id="16" dur="500" fill="hold"/>
                                        <p:tgtEl>
                                          <p:spTgt spid="12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542</Words>
  <Application>Microsoft Office PowerPoint</Application>
  <PresentationFormat>Экран (4:3)</PresentationFormat>
  <Paragraphs>76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Source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33</cp:revision>
  <dcterms:created xsi:type="dcterms:W3CDTF">2014-05-10T19:06:51Z</dcterms:created>
  <dcterms:modified xsi:type="dcterms:W3CDTF">2016-03-14T20:31:45Z</dcterms:modified>
</cp:coreProperties>
</file>