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87" autoAdjust="0"/>
  </p:normalViewPr>
  <p:slideViewPr>
    <p:cSldViewPr>
      <p:cViewPr varScale="1">
        <p:scale>
          <a:sx n="52" d="100"/>
          <a:sy n="52" d="100"/>
        </p:scale>
        <p:origin x="-121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rie_Henriette_of_Austri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rincess_Marie_of_Hohenzollern-Sigmaringe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der_of_Leopold_(Belgium)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Order_of_Orange-Nassa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Alfred_Ronner&amp;action=edit&amp;redlink=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/index.php?title=Emma_Ronner&amp;action=edit&amp;redlink=1" TargetMode="External"/><Relationship Id="rId4" Type="http://schemas.openxmlformats.org/officeDocument/2006/relationships/hyperlink" Target="https://en.wikipedia.org/w/index.php?title=Alice_Ronner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hgpi.edu.ru/biblioteka/blog/?p=5637" TargetMode="External"/><Relationship Id="rId2" Type="http://schemas.openxmlformats.org/officeDocument/2006/relationships/hyperlink" Target="https://en.wikipedia.org/wiki/Henri%C3%ABtte_Ronner-Kni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seph_August_Kni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enri%C3%ABtte_Geertruida_Kni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uline_Rifer_de_Courcelle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Hagu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erlicum" TargetMode="External"/><Relationship Id="rId5" Type="http://schemas.openxmlformats.org/officeDocument/2006/relationships/hyperlink" Target="https://en.wikipedia.org/wiki/%27s-Hertogenbosch" TargetMode="External"/><Relationship Id="rId4" Type="http://schemas.openxmlformats.org/officeDocument/2006/relationships/hyperlink" Target="https://en.wikipedia.org/wiki/Bee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seph_August_Knip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enri%C3%ABtte_Geertruida_Kni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Exhibition_of_Living_Masters&amp;action=edit&amp;redlink=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ti_et_Amicitia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shgpi.edu.ru/biblioteka/blog/wp-content/uploads/2016/03/Kniper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012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3276153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Lovely Cats </a:t>
            </a: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by </a:t>
            </a: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Henriëtte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Ronner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-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Knip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643314"/>
            <a:ext cx="3857620" cy="33855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en-US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Picture Gallery for 8-11 Formers</a:t>
            </a:r>
            <a:endParaRPr lang="en-US" sz="1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500570"/>
            <a:ext cx="8856685" cy="20928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 </a:t>
            </a:r>
            <a:endParaRPr lang="en-US" sz="1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endParaRPr lang="en-US" sz="1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</a:t>
            </a:r>
            <a:r>
              <a:rPr lang="ru-RU" sz="1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шки Генриетты Роннер Книп"/>
          <p:cNvPicPr>
            <a:picLocks noChangeAspect="1" noChangeArrowheads="1"/>
          </p:cNvPicPr>
          <p:nvPr/>
        </p:nvPicPr>
        <p:blipFill>
          <a:blip r:embed="rId2"/>
          <a:srcRect l="53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15074" y="214290"/>
            <a:ext cx="2714644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At this time, she narrowed her subject matter, focusing almost entirely on dogs and cats. After 1870, she painted her most famous works, featuring long-haired, often playful cats in bourgeois settings.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7.55 К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4833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512" y="500042"/>
            <a:ext cx="2571768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She 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continued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to paint 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dogs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too; notably lapdogs belonging to 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hlinkClick r:id="rId3" tooltip="Marie Henriette of Austria"/>
              </a:rPr>
              <a:t>Marie </a:t>
            </a:r>
            <a:r>
              <a:rPr lang="en-US" sz="2400" dirty="0" err="1" smtClean="0">
                <a:solidFill>
                  <a:srgbClr val="0000FF"/>
                </a:solidFill>
                <a:latin typeface="Arial Black" pitchFamily="34" charset="0"/>
                <a:hlinkClick r:id="rId3" tooltip="Marie Henriette of Austria"/>
              </a:rPr>
              <a:t>Henriette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hlinkClick r:id="rId3" tooltip="Marie Henriette of Austria"/>
              </a:rPr>
              <a:t> of Austria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 and 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r"/>
            <a:r>
              <a:rPr lang="en-US" sz="2400" u="sng" dirty="0" smtClean="0">
                <a:solidFill>
                  <a:srgbClr val="0000FF"/>
                </a:solidFill>
                <a:latin typeface="Arial Black" pitchFamily="34" charset="0"/>
                <a:hlinkClick r:id="rId4" tooltip="Princess Marie of Hohenzollern-Sigmaringen"/>
              </a:rPr>
              <a:t>Princess </a:t>
            </a:r>
            <a:r>
              <a:rPr lang="en-US" sz="2400" u="sng" dirty="0" smtClean="0">
                <a:solidFill>
                  <a:srgbClr val="0000FF"/>
                </a:solidFill>
                <a:latin typeface="Arial Black" pitchFamily="34" charset="0"/>
                <a:hlinkClick r:id="rId4" tooltip="Princess Marie of Hohenzollern-Sigmaringen"/>
              </a:rPr>
              <a:t>Marie of Hohenzollern-</a:t>
            </a:r>
            <a:r>
              <a:rPr lang="en-US" sz="2400" u="sng" dirty="0" err="1" smtClean="0">
                <a:solidFill>
                  <a:srgbClr val="0000FF"/>
                </a:solidFill>
                <a:latin typeface="Arial Black" pitchFamily="34" charset="0"/>
                <a:hlinkClick r:id="rId4" tooltip="Princess Marie of Hohenzollern-Sigmaringen"/>
              </a:rPr>
              <a:t>Sigmaringen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7.83 КБ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0"/>
            <a:ext cx="930501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2143140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In her later years, 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she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had a house with a large garden, where she kept hunting dogs, 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cats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and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a parrot 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that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she used as models.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ллекция работ художницы Генриетты Роннер-Книп "/>
          <p:cNvPicPr>
            <a:picLocks noChangeAspect="1" noChangeArrowheads="1"/>
          </p:cNvPicPr>
          <p:nvPr/>
        </p:nvPicPr>
        <p:blipFill>
          <a:blip r:embed="rId2"/>
          <a:srcRect t="4166"/>
          <a:stretch>
            <a:fillRect/>
          </a:stretch>
        </p:blipFill>
        <p:spPr bwMode="auto">
          <a:xfrm>
            <a:off x="-1" y="0"/>
            <a:ext cx="919853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2214578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After observing them in her studio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,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she 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would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make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paper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sculptures in the desired poses and set them together with props, such as furniture and fabrics.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оллекция работ художницы Генриетты Роннер-Книп "/>
          <p:cNvPicPr>
            <a:picLocks noChangeAspect="1" noChangeArrowheads="1"/>
          </p:cNvPicPr>
          <p:nvPr/>
        </p:nvPicPr>
        <p:blipFill>
          <a:blip r:embed="rId2"/>
          <a:srcRect t="6250"/>
          <a:stretch>
            <a:fillRect/>
          </a:stretch>
        </p:blipFill>
        <p:spPr bwMode="auto">
          <a:xfrm>
            <a:off x="-1" y="0"/>
            <a:ext cx="9222123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00892" y="500042"/>
            <a:ext cx="1928826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In 1887, she was awarded the </a:t>
            </a:r>
            <a:r>
              <a:rPr lang="en-US" sz="2400" u="sng" dirty="0" smtClean="0">
                <a:solidFill>
                  <a:srgbClr val="0000FF"/>
                </a:solidFill>
                <a:latin typeface="Arial Black" pitchFamily="34" charset="0"/>
                <a:hlinkClick r:id="rId3" tooltip="Order of Leopold (Belgium)"/>
              </a:rPr>
              <a:t>Order of Leopold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 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and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, in 1901, became a member of the 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hlinkClick r:id="rId4" tooltip="Order of Orange-Nassau"/>
              </a:rPr>
              <a:t>Order of Orange-Nassau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оллекция работ художницы Генриетты Роннер-Книп "/>
          <p:cNvPicPr>
            <a:picLocks noChangeAspect="1" noChangeArrowheads="1"/>
          </p:cNvPicPr>
          <p:nvPr/>
        </p:nvPicPr>
        <p:blipFill>
          <a:blip r:embed="rId2"/>
          <a:srcRect l="5321" r="2735"/>
          <a:stretch>
            <a:fillRect/>
          </a:stretch>
        </p:blipFill>
        <p:spPr bwMode="auto">
          <a:xfrm>
            <a:off x="-73456" y="0"/>
            <a:ext cx="920859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143512"/>
            <a:ext cx="578647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Her son 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hlinkClick r:id="rId3" tooltip="Alfred Ronner (page does not exist)"/>
              </a:rPr>
              <a:t>Alfred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 and daughters 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hlinkClick r:id="rId4" tooltip="Alice Ronner (page does not exist)"/>
              </a:rPr>
              <a:t>Alice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 and 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hlinkClick r:id="rId5" tooltip="Emma Ronner (page does not exist)"/>
              </a:rPr>
              <a:t>Emma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 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also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became artists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.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She often exhibited with them.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Коллекция работ художницы Генриетты Роннер-Книп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7643866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Thank you for Visiting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Henriëtte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Ronner-Knip’s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Cats!</a:t>
            </a:r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428604"/>
            <a:ext cx="5901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Sources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en.wikipedia.org/wiki/Henri%C3%ABtte_Ronner-Knip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http://shgpi.edu.ru/biblioteka/blog/?</a:t>
            </a:r>
            <a:r>
              <a:rPr lang="en-US" dirty="0" smtClean="0">
                <a:hlinkClick r:id="rId3"/>
              </a:rPr>
              <a:t>p=5637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14290"/>
            <a:ext cx="4357686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Henriëtte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Ronner-Knip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 </a:t>
            </a:r>
            <a:endParaRPr lang="en-US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31 May 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1821,</a:t>
            </a:r>
            <a:r>
              <a:rPr lang="ru-RU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Amsterdam, Holland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 - </a:t>
            </a:r>
            <a:endParaRPr lang="en-US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28 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February 1909, 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Ixelles) </a:t>
            </a:r>
          </a:p>
          <a:p>
            <a:pPr algn="ctr"/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was 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 Dutch-Belgian artist in the 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Romantic 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 style </a:t>
            </a:r>
            <a:endParaRPr lang="en-US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who 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is best-known for her </a:t>
            </a:r>
            <a:endParaRPr lang="en-US" b="1" spc="50" dirty="0" smtClean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animal paintings, </a:t>
            </a:r>
          </a:p>
          <a:p>
            <a:pPr algn="ctr"/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especially </a:t>
            </a:r>
            <a:r>
              <a:rPr lang="en-US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cats.</a:t>
            </a:r>
            <a:endParaRPr lang="ru-RU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887682"/>
            <a:ext cx="41433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At 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first she painted landscapes and </a:t>
            </a:r>
            <a:b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all kinds of animals, than she gave all her attention 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to painting 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dogs and after 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1870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Henriëtte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Ronner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Knip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 </a:t>
            </a:r>
            <a:b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only painted cats and kittens in all their different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behaviour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.</a:t>
            </a:r>
            <a:b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Henriëtte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Ronner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Knip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 had exhibitions in Amsterdam 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and The 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Hague. Works in various museums,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a.o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. Singer Museum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Laren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, Museum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Boymans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-van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Beuningen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 Rotterdam,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Teylers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Stichting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in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Laren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Arial Narrow" pitchFamily="34" charset="0"/>
              </a:rPr>
              <a:t>Rijksprentenkabinet</a:t>
            </a:r>
            <a:r>
              <a:rPr lang="en-US" b="1" dirty="0" smtClean="0">
                <a:solidFill>
                  <a:srgbClr val="0000FF"/>
                </a:solidFill>
                <a:latin typeface="Arial Narrow" pitchFamily="34" charset="0"/>
              </a:rPr>
              <a:t> Amsterdam etc. etc.</a:t>
            </a:r>
            <a:endParaRPr lang="ru-RU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5229" y="214290"/>
            <a:ext cx="462398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оллекция работ художницы Генриетты Роннер-Книп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031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0"/>
            <a:ext cx="3071834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She was born into a family of artists and she received her first lessons from her father, </a:t>
            </a:r>
            <a:endParaRPr lang="en-US" sz="2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2400" b="1" u="sng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hlinkClick r:id="rId3" tooltip="Joseph August Knip"/>
              </a:rPr>
              <a:t>Josephus </a:t>
            </a:r>
            <a:r>
              <a:rPr lang="en-US" sz="2400" b="1" u="sng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hlinkClick r:id="rId3" tooltip="Joseph August Knip"/>
              </a:rPr>
              <a:t>Augustus </a:t>
            </a:r>
            <a:r>
              <a:rPr lang="en-US" sz="2400" b="1" u="sng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hlinkClick r:id="rId3" tooltip="Joseph August Knip"/>
              </a:rPr>
              <a:t>Knip</a:t>
            </a:r>
            <a:r>
              <a:rPr lang="en-US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, who also gave lessons to her aunt (his youngest sister), </a:t>
            </a:r>
            <a:r>
              <a:rPr lang="en-US" sz="2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hlinkClick r:id="rId4" tooltip="Henriëtte Geertruida Knip"/>
              </a:rPr>
              <a:t>Henriëtte</a:t>
            </a:r>
            <a:r>
              <a:rPr lang="en-US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hlinkClick r:id="rId4" tooltip="Henriëtte Geertruida Knip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hlinkClick r:id="rId4" tooltip="Henriëtte Geertruida Knip"/>
              </a:rPr>
              <a:t>Geertruida</a:t>
            </a:r>
            <a:r>
              <a:rPr lang="en-US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hlinkClick r:id="rId4" tooltip="Henriëtte Geertruida Knip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hlinkClick r:id="rId4" tooltip="Henriëtte Geertruida Knip"/>
              </a:rPr>
              <a:t>Knip</a:t>
            </a:r>
            <a:r>
              <a:rPr lang="en-US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. His father, </a:t>
            </a:r>
            <a:r>
              <a:rPr lang="en-US" sz="24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Nicolaas</a:t>
            </a:r>
            <a:r>
              <a:rPr lang="en-US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(1741-1808), was an artist as well.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ошки Генриетты Роннер Кн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5493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0"/>
            <a:ext cx="3571868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Some sources indicate that her mother was 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hlinkClick r:id="rId3" tooltip="Pauline Rifer de Courcelles"/>
              </a:rPr>
              <a:t>Pauline Rifer de </a:t>
            </a:r>
            <a:r>
              <a:rPr lang="en-US" sz="2400" dirty="0" err="1" smtClean="0">
                <a:solidFill>
                  <a:srgbClr val="0000FF"/>
                </a:solidFill>
                <a:latin typeface="Arial Black" pitchFamily="34" charset="0"/>
                <a:hlinkClick r:id="rId3" tooltip="Pauline Rifer de Courcelles"/>
              </a:rPr>
              <a:t>Courcelles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, a painter of birds, who was her father's first wife but, at the time of her birth, 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they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were apparently separated and he was living with his mistress, Cornelia van </a:t>
            </a:r>
            <a:r>
              <a:rPr lang="en-US" sz="2400" dirty="0" err="1" smtClean="0">
                <a:solidFill>
                  <a:srgbClr val="0000FF"/>
                </a:solidFill>
                <a:latin typeface="Arial Black" pitchFamily="34" charset="0"/>
              </a:rPr>
              <a:t>Leeuwen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 (1790-1848), who is also credited with being </a:t>
            </a:r>
            <a:r>
              <a:rPr lang="en-US" sz="2400" dirty="0" err="1" smtClean="0">
                <a:solidFill>
                  <a:srgbClr val="0000FF"/>
                </a:solidFill>
                <a:latin typeface="Arial Black" pitchFamily="34" charset="0"/>
              </a:rPr>
              <a:t>Henriëtte's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 mother.</a:t>
            </a:r>
            <a:endParaRPr lang="ru-RU" sz="24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шки Генриетты Роннер Книп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-1" y="0"/>
            <a:ext cx="924151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7950" y="214290"/>
            <a:ext cx="2786050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After he became 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totally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blind in 1832, the family continued to move about, staying for a short time in 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hlinkClick r:id="rId3" tooltip="The Hague"/>
              </a:rPr>
              <a:t>The Hague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, then </a:t>
            </a:r>
            <a:r>
              <a:rPr lang="en-US" sz="2400" dirty="0" err="1" smtClean="0">
                <a:solidFill>
                  <a:srgbClr val="0000FF"/>
                </a:solidFill>
                <a:latin typeface="Arial Black" pitchFamily="34" charset="0"/>
                <a:hlinkClick r:id="rId4" tooltip="Beek"/>
              </a:rPr>
              <a:t>Beek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 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and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 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hlinkClick r:id="rId5" tooltip="'s-Hertogenbosch"/>
              </a:rPr>
              <a:t>'s-Hertogenbosch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 before settling in </a:t>
            </a:r>
            <a:r>
              <a:rPr lang="en-US" sz="2400" dirty="0" err="1" smtClean="0">
                <a:solidFill>
                  <a:srgbClr val="0000FF"/>
                </a:solidFill>
                <a:latin typeface="Arial Black" pitchFamily="34" charset="0"/>
                <a:hlinkClick r:id="rId6" tooltip="Berlicum"/>
              </a:rPr>
              <a:t>Berlicum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 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in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1840.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шки Генриетты Роннер Книп"/>
          <p:cNvPicPr>
            <a:picLocks noChangeAspect="1" noChangeArrowheads="1"/>
          </p:cNvPicPr>
          <p:nvPr/>
        </p:nvPicPr>
        <p:blipFill>
          <a:blip r:embed="rId2"/>
          <a:srcRect b="495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0"/>
            <a:ext cx="3071834" cy="69865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 was born into a family of artists and she received her first lessons from her father, </a:t>
            </a:r>
            <a:r>
              <a:rPr lang="en-US" sz="2800" b="1" u="sng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Joseph August Knip"/>
              </a:rPr>
              <a:t>Josephus Augustus </a:t>
            </a:r>
            <a:r>
              <a:rPr lang="en-US" sz="2800" b="1" u="sng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3" tooltip="Joseph August Knip"/>
              </a:rPr>
              <a:t>Knip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who also gave lessons to her aunt (his youngest sister), </a:t>
            </a:r>
            <a:r>
              <a:rPr lang="en-US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Henriëtte Geertruida Knip"/>
              </a:rPr>
              <a:t>Henriëtte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Henriëtte Geertruida Knip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Henriëtte Geertruida Knip"/>
              </a:rPr>
              <a:t>Geertruida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Henriëtte Geertruida Knip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 tooltip="Henriëtte Geertruida Knip"/>
              </a:rPr>
              <a:t>Knip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His father, </a:t>
            </a:r>
            <a:r>
              <a:rPr lang="en-US" sz="28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Nicolaas</a:t>
            </a:r>
            <a:r>
              <a:rPr lang="en-US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(1741-1808), was an artist as well.</a:t>
            </a:r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шки Генриетты Роннер Книп"/>
          <p:cNvPicPr>
            <a:picLocks noChangeAspect="1" noChangeArrowheads="1"/>
          </p:cNvPicPr>
          <p:nvPr/>
        </p:nvPicPr>
        <p:blipFill>
          <a:blip r:embed="rId2"/>
          <a:srcRect b="6797"/>
          <a:stretch>
            <a:fillRect/>
          </a:stretch>
        </p:blipFill>
        <p:spPr bwMode="auto">
          <a:xfrm>
            <a:off x="-1" y="0"/>
            <a:ext cx="919761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00760" y="285728"/>
            <a:ext cx="2928958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By this time, she was essentially in charge of the family's finances and legal obligations, and had begun painting seriously by 1835. She was a participant in the 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hlinkClick r:id="rId3" tooltip="Exhibition of Living Masters (page does not exist)"/>
              </a:rPr>
              <a:t>Exhibition of Living Masters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 in 1838.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шки Генриетты Роннер Книп"/>
          <p:cNvPicPr>
            <a:picLocks noChangeAspect="1" noChangeArrowheads="1"/>
          </p:cNvPicPr>
          <p:nvPr/>
        </p:nvPicPr>
        <p:blipFill>
          <a:blip r:embed="rId2"/>
          <a:srcRect r="622" b="400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117693"/>
            <a:ext cx="3071834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After Cornelia's death, she moved to Amsterdam where she painted 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farms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, </a:t>
            </a:r>
            <a:endParaRPr lang="en-US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animals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and forests from nature; first in watercolor, then in oils. That same year, she became the first woman admitted as an "active member" to </a:t>
            </a:r>
            <a:r>
              <a:rPr lang="en-US" sz="2400" dirty="0" err="1" smtClean="0">
                <a:solidFill>
                  <a:srgbClr val="0000FF"/>
                </a:solidFill>
                <a:latin typeface="Arial Black" pitchFamily="34" charset="0"/>
                <a:hlinkClick r:id="rId3" tooltip="Arti et Amicitiae"/>
              </a:rPr>
              <a:t>Arti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  <a:hlinkClick r:id="rId3" tooltip="Arti et Amicitiae"/>
              </a:rPr>
              <a:t> et </a:t>
            </a:r>
            <a:r>
              <a:rPr lang="en-US" sz="2400" dirty="0" err="1" smtClean="0">
                <a:solidFill>
                  <a:srgbClr val="0000FF"/>
                </a:solidFill>
                <a:latin typeface="Arial Black" pitchFamily="34" charset="0"/>
                <a:hlinkClick r:id="rId3" tooltip="Arti et Amicitiae"/>
              </a:rPr>
              <a:t>Amicitiae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86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643702" y="285728"/>
            <a:ext cx="2286016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In 1850, she married </a:t>
            </a:r>
            <a:r>
              <a:rPr lang="en-US" sz="2400" dirty="0" err="1" smtClean="0">
                <a:solidFill>
                  <a:srgbClr val="0000FF"/>
                </a:solidFill>
                <a:latin typeface="Arial Black" pitchFamily="34" charset="0"/>
              </a:rPr>
              <a:t>Feico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Arial Black" pitchFamily="34" charset="0"/>
              </a:rPr>
              <a:t>Ronner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 (1819-1883) and they moved to Brussels. He was often ill and could not be regularly employed, so he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became</a:t>
            </a:r>
          </a:p>
          <a:p>
            <a:pPr algn="r"/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Black" pitchFamily="34" charset="0"/>
              </a:rPr>
              <a:t>her manager.</a:t>
            </a:r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354</Words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14</cp:revision>
  <dcterms:modified xsi:type="dcterms:W3CDTF">2016-03-22T07:05:20Z</dcterms:modified>
</cp:coreProperties>
</file>