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5" r:id="rId3"/>
    <p:sldId id="294" r:id="rId4"/>
    <p:sldId id="296" r:id="rId5"/>
    <p:sldId id="297" r:id="rId6"/>
    <p:sldId id="301" r:id="rId7"/>
    <p:sldId id="299" r:id="rId8"/>
    <p:sldId id="300" r:id="rId9"/>
    <p:sldId id="258" r:id="rId10"/>
    <p:sldId id="304" r:id="rId11"/>
    <p:sldId id="302" r:id="rId12"/>
    <p:sldId id="303" r:id="rId13"/>
    <p:sldId id="305" r:id="rId14"/>
    <p:sldId id="306" r:id="rId15"/>
    <p:sldId id="307" r:id="rId16"/>
    <p:sldId id="308" r:id="rId17"/>
    <p:sldId id="309" r:id="rId18"/>
    <p:sldId id="292" r:id="rId19"/>
    <p:sldId id="283" r:id="rId20"/>
    <p:sldId id="310" r:id="rId21"/>
    <p:sldId id="311" r:id="rId22"/>
    <p:sldId id="316" r:id="rId23"/>
    <p:sldId id="288" r:id="rId24"/>
    <p:sldId id="312" r:id="rId25"/>
    <p:sldId id="313" r:id="rId26"/>
    <p:sldId id="289" r:id="rId27"/>
    <p:sldId id="314" r:id="rId28"/>
    <p:sldId id="317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E3D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 varScale="1">
        <p:scale>
          <a:sx n="103" d="100"/>
          <a:sy n="103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2EBA31-60E7-4193-B4A4-3D64B966691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F03EDF-51CC-4F07-8442-94079CBEF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19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596733-48A2-4FA7-90D5-5C397B8FA0EB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7583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658-C293-41B2-87C3-80B8C9122B5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1512-3AAD-460B-A6C6-7507F06C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5551-FD91-47C3-B4B4-83BE075CB20F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284B-1C3B-48B3-9CB2-658A8F4E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0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8BA7-C8A6-4F3B-915D-10F1D765BB2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B42E-5D62-4208-9322-C0351C9E5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643D-F6AC-4597-92FE-5781D8040A8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A7D6-B323-48D8-A646-6B0ED3DD7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D54E-3200-490F-853E-07DB8C13CB0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249-92A0-4FA2-90AB-03DC83727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1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EFAB-7E4A-4150-B843-F2D8D0781ACF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03FA-0683-4479-9132-8223F5370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6F9-8440-43FB-8EE5-9118C19F61E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1E24-D3E3-4297-BCB2-2826A180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8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EDEA-7FB8-4144-81C6-E78297411D0A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82F4-B30A-4530-942F-A3FA9EFF8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8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9F5B-DD80-4B46-8FF1-4537089F92E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0C4F-FD50-4597-9A54-E02CB6DB0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020-8C60-4910-BB3C-CBA06AB2773A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A79F-C6AD-47E0-9144-EA47B51D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D0D8-589C-44D4-98C3-1D3BDE43B74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1486-93D2-4AD0-BC05-1FB6A9DC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91DEA-EF4E-4F4E-83C1-77D0B4A7F9C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109BB4-14DD-455E-8272-21E2774BE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ubachi.su/" TargetMode="External"/><Relationship Id="rId2" Type="http://schemas.openxmlformats.org/officeDocument/2006/relationships/hyperlink" Target="http://www.kyznic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stmetal.info/zlatoustovskaya-gravyur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11113" y="0"/>
            <a:ext cx="1116012" cy="6858000"/>
            <a:chOff x="0" y="0"/>
            <a:chExt cx="793" cy="4320"/>
          </a:xfrm>
        </p:grpSpPr>
        <p:pic>
          <p:nvPicPr>
            <p:cNvPr id="3082" name="Picture 6" descr="Рисунок1"/>
            <p:cNvPicPr>
              <a:picLocks noChangeAspect="1" noChangeArrowheads="1"/>
            </p:cNvPicPr>
            <p:nvPr/>
          </p:nvPicPr>
          <p:blipFill>
            <a:blip r:embed="rId3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06" y="2821"/>
              <a:ext cx="220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7" descr="Рисунок1"/>
            <p:cNvPicPr>
              <a:picLocks noChangeAspect="1" noChangeArrowheads="1"/>
            </p:cNvPicPr>
            <p:nvPr/>
          </p:nvPicPr>
          <p:blipFill>
            <a:blip r:embed="rId4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661" y="661"/>
              <a:ext cx="211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16" descr="main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013325"/>
            <a:ext cx="69945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8"/>
          <p:cNvGrpSpPr>
            <a:grpSpLocks/>
          </p:cNvGrpSpPr>
          <p:nvPr/>
        </p:nvGrpSpPr>
        <p:grpSpPr bwMode="auto">
          <a:xfrm flipH="1">
            <a:off x="8027988" y="0"/>
            <a:ext cx="1116012" cy="6858000"/>
            <a:chOff x="0" y="0"/>
            <a:chExt cx="793" cy="4320"/>
          </a:xfrm>
        </p:grpSpPr>
        <p:pic>
          <p:nvPicPr>
            <p:cNvPr id="3080" name="Picture 6" descr="Рисунок1"/>
            <p:cNvPicPr>
              <a:picLocks noChangeAspect="1" noChangeArrowheads="1"/>
            </p:cNvPicPr>
            <p:nvPr/>
          </p:nvPicPr>
          <p:blipFill>
            <a:blip r:embed="rId3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06" y="2821"/>
              <a:ext cx="220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7" descr="Рисунок1"/>
            <p:cNvPicPr>
              <a:picLocks noChangeAspect="1" noChangeArrowheads="1"/>
            </p:cNvPicPr>
            <p:nvPr/>
          </p:nvPicPr>
          <p:blipFill>
            <a:blip r:embed="rId4" cstate="email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661" y="661"/>
              <a:ext cx="211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116013" y="981075"/>
            <a:ext cx="69230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3600" b="1" i="1" u="sng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Тема</a:t>
            </a:r>
            <a:r>
              <a:rPr lang="ru-RU" sz="3600" b="1" i="1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Художественные промыслы России.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6013" y="4149725"/>
            <a:ext cx="2863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3" y="260350"/>
            <a:ext cx="4895850" cy="6232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кузнеца: 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Молот, кувалда — массой  от 2 до 16 кг;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Кузнечные молотки — массой от 0,5 до 2 кг;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Ковочные молоты (также применяются гидравлические прессы);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Наковальня;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Клещи;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Подкладной инструмент;</a:t>
            </a:r>
          </a:p>
          <a:p>
            <a:pPr marL="342900" indent="-342900">
              <a:lnSpc>
                <a:spcPts val="2700"/>
              </a:lnSpc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Зубила, подсечки, пробой-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обжимки,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подбойники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Гвоздильни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различные оправки, плиты, вилки, скобы, конусы.</a:t>
            </a:r>
          </a:p>
        </p:txBody>
      </p:sp>
      <p:pic>
        <p:nvPicPr>
          <p:cNvPr id="13315" name="Picture 6" descr="Инструменты для обработки черных и цветных металлов: 1 - кузнечный молот, 2 - кузнечный молоток, 3 - кузнечные клещи большие, 4 - клещи малые, 5 - гвоздильня, 6 - кузнечная наковальня, 7 - фигурная наковальня, 8 - подсека, 9 - бородки, 10 - напильники, 11 - клещи-плоскогубцы, 12 - ювелирные тисочки, 13 - ювелирный пинцет, 14 - кузнечный пробойник, 15 - паяльник, 16 - кусачки, 17 - ювелирная наковальня, 18 - ножницы по металлу, 19 - зубила, 20 - молоток для чеканки, 21 - ювелирный молоток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444" y="260648"/>
            <a:ext cx="4228844" cy="59763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303838" y="6056313"/>
            <a:ext cx="3348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обработки металлов</a:t>
            </a:r>
          </a:p>
        </p:txBody>
      </p:sp>
      <p:pic>
        <p:nvPicPr>
          <p:cNvPr id="13318" name="Picture 2" descr="http://kovkafm.ru/images/article/instrumenty-kuzn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58" y="663301"/>
            <a:ext cx="9130528" cy="60780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4113" y="409575"/>
            <a:ext cx="4179887" cy="2862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Кузнецы изготавливали огромное количество необходимых для существования человека предметов. Например: инструменты, оружие, строительные элементы украшения и т. д.</a:t>
            </a:r>
          </a:p>
        </p:txBody>
      </p:sp>
      <p:pic>
        <p:nvPicPr>
          <p:cNvPr id="14339" name="Picture 2" descr="http://www.gisfactory.com/wp-content/uploads/28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541448"/>
            <a:ext cx="5583858" cy="31999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оружие,меч,кузнец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062" y="116632"/>
            <a:ext cx="4940994" cy="34494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5" y="3694113"/>
            <a:ext cx="3276600" cy="2759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кузнецы занимаются, как правило, ручной художественной ковкой и чеканкой, изготавливают штучные изделия.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71450"/>
            <a:ext cx="8856662" cy="9540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Художественные изделия из металла мастеров Великого Устюга</a:t>
            </a:r>
            <a:endParaRPr lang="ru-RU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5538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незапамятных времен серебру присваивались чудодейственные возможности. В Египте и Китае,     Индии и Персии благородным серебряным металлом исцеляли и простолюдинов, и царей.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042988" y="6270625"/>
            <a:ext cx="179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Руда серебра.</a:t>
            </a:r>
          </a:p>
        </p:txBody>
      </p:sp>
      <p:pic>
        <p:nvPicPr>
          <p:cNvPr id="15365" name="Picture 2" descr="File:Silver or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86" y="2636912"/>
            <a:ext cx="4032449" cy="37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5381625" y="6300788"/>
            <a:ext cx="250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 в слитках </a:t>
            </a:r>
          </a:p>
        </p:txBody>
      </p:sp>
      <p:pic>
        <p:nvPicPr>
          <p:cNvPr id="15367" name="Picture 4" descr="http://www.ru.all.biz/img/ru/catalog/1095238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7323" y="2708920"/>
            <a:ext cx="5086677" cy="36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0825"/>
            <a:ext cx="91440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Мастерами серебряного ремесла были ювелиры из Великого Новгорода, Москвы, и впоследствии эта техника была перенята мастерами из Великого Устюга – древнего русского города. Там овладели наиболее эффективной техникой «чернения по серебру», благодаря чему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этот северный город стал центром черневого искусства.</a:t>
            </a:r>
          </a:p>
        </p:txBody>
      </p:sp>
      <p:pic>
        <p:nvPicPr>
          <p:cNvPr id="16387" name="Picture 2" descr="http://www.ru.all.biz/img/ru/catalog/406789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6597" y="2444418"/>
            <a:ext cx="3088068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3463" y="5586413"/>
            <a:ext cx="2951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Ювелирные украшения из Великого Устюга (серебро с чернью)</a:t>
            </a:r>
          </a:p>
        </p:txBody>
      </p:sp>
      <p:pic>
        <p:nvPicPr>
          <p:cNvPr id="16389" name="Picture 4" descr="http://www.gelos.ru/month/march2011month/bigimages/727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8" y="2420888"/>
            <a:ext cx="6114025" cy="332306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063" y="5586413"/>
            <a:ext cx="58769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Портсигар с черненым растительным декором и круглым медальоном. Серебро, литье, чернь, гравировка, монтировка. Великий Устюг. 1888г.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363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Чернь — это своеобразная гравюра по металлу: сначала изделие гравируют, потом покрывают чернью (порошок), затем нагревают, чернь расплавляется, после того, как изделие остынет, его очищают и полируют. Исходным материалом здесь служит серебро, которое украшают чернью, а фон обычно покрывают позолотой</a:t>
            </a: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5376"/>
            <a:ext cx="6102026" cy="46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125" y="5229225"/>
            <a:ext cx="2555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Столовое серебро.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Чернь, серебро, позолота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263"/>
            <a:ext cx="914400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посох епископа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Варлаама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был выполнен мастером М.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Климшиным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1750 г. и является одним из лучших среди ранних произведений устюжских ювелиров, а стилевые особенности середины XVIII в. выражены здесь особенно ярко.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3688" y="4005263"/>
            <a:ext cx="2665412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М.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Климшин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Посох епископа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Варлаама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Деталь. 1750 г.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Устюг. Чернение по серебру,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гравировка, позолота</a:t>
            </a:r>
          </a:p>
        </p:txBody>
      </p:sp>
      <p:pic>
        <p:nvPicPr>
          <p:cNvPr id="18436" name="Picture 2" descr="http://www.booksite.ru/fulltext/mas/tera/rus/2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88840"/>
            <a:ext cx="6480720" cy="468052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549275"/>
            <a:ext cx="5834063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Расцвет устюжской черни приходится на вторую половину ХVIII – начало ХIХ в. Северная чернь завоевывает славу лучшей в России.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высоком уровне черневого дела  в ХVIII веке свидетельствует выполненная мастером Иваном Островским в 1770 году трехчастная дарохранительница с черневой гравюрой на золочёном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канфаренном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фоне.</a:t>
            </a:r>
          </a:p>
        </p:txBody>
      </p:sp>
      <p:pic>
        <p:nvPicPr>
          <p:cNvPr id="19459" name="Picture 2" descr="http://ustyug-museum.ru/images/expo/cern_daroxr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560736" cy="66145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1619250" y="55895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Дарохранительница. 1770г.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И.А.Островский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Чернение по серебру.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138113"/>
            <a:ext cx="9144000" cy="113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1937г. на Всемирной выставке в Париже за комплект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по-суды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мотивам сказок А.С. Пушкина артель «Северная чернь» была удостоена Большой Золотой медали.</a:t>
            </a:r>
          </a:p>
        </p:txBody>
      </p:sp>
      <p:pic>
        <p:nvPicPr>
          <p:cNvPr id="20483" name="Picture 2" descr="http://www.booksite.ru/fulltext/sol/vyc/heg/da/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269160"/>
            <a:ext cx="6319444" cy="36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0" y="4686300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Ложки, кольцо для салфетки и стопка для вина с рисунками </a:t>
            </a:r>
            <a:r>
              <a:rPr lang="ru-RU" sz="17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Е.Шильниковского</a:t>
            </a:r>
            <a:endParaRPr lang="ru-RU" sz="17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темы сказок </a:t>
            </a:r>
            <a:r>
              <a:rPr lang="ru-RU" sz="17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А.Пушкина</a:t>
            </a: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Чернение по серебру. </a:t>
            </a: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Устюг. 1937г.</a:t>
            </a:r>
          </a:p>
        </p:txBody>
      </p:sp>
      <p:pic>
        <p:nvPicPr>
          <p:cNvPr id="20485" name="Picture 6" descr="http://www.ustgazeta.ru/images/stories/v_nomer/561/Severnaia-cher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32" y="1268760"/>
            <a:ext cx="2594592" cy="356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29225"/>
            <a:ext cx="9144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Изделиям «Северная чернь» неоднократно присуждались призовые места на различных конкурсах и выставках.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наши дни ювелирные серебряные изделия с чернью остаются популярными и востребованными на рынке.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9388"/>
            <a:ext cx="912495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секреты надежного чернения серебра были сохранены, и сейчас завод "Северная Чернь" является единственным предприятием, на котором создаются и производятся уникальные ювелирные серебряные украшения и изделия, которые ценятся не только в России, но пользуются успехом в других странах. </a:t>
            </a:r>
          </a:p>
        </p:txBody>
      </p:sp>
      <p:pic>
        <p:nvPicPr>
          <p:cNvPr id="21507" name="Picture 6" descr="http://vol-info.ru/images/com_sobi2/gallery/258/258_imag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3810287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www.intermoda.ru/uploads/users/1803/post/14910/.thumb/600x400/anon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575" y="2313240"/>
            <a:ext cx="5382267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8400" y="5445125"/>
            <a:ext cx="54165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Серебряные набор посуды и комплект ювелирный украшений «Северная чернь».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Устюг.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производство.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ювелирный центр Дагестана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781050"/>
            <a:ext cx="5364163" cy="2503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одно из интереснейших селений в Дагестане, известное в мире работами своих мастеров-ювелиров. В XIX - начале XX в. </a:t>
            </a:r>
          </a:p>
          <a:p>
            <a:pPr algn="ctr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прославились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-венной отделкой оружия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изго-товлением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ювелирных изделий. 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249863" y="6021388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Кубачинский серебряный кинжал. Чеканка. Размер 70 см. </a:t>
            </a:r>
          </a:p>
        </p:txBody>
      </p:sp>
      <p:pic>
        <p:nvPicPr>
          <p:cNvPr id="22533" name="Picture 5" descr="http://www.kubachi-centr.ru/photos/big/product_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322" y="742108"/>
            <a:ext cx="3588158" cy="53831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http://cs2.livemaster.ru/foto/large/c3d9687349-ukrasheniya-kubachi-eksklyuziv-serebryanyj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212976"/>
            <a:ext cx="4341833" cy="320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85775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Комплекты украшений ручной работы. Серебро. Кубачи.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23633096_1209196174_006dimka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8"/>
          <a:stretch/>
        </p:blipFill>
        <p:spPr bwMode="auto">
          <a:xfrm>
            <a:off x="2406434" y="3775423"/>
            <a:ext cx="359686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75423"/>
            <a:ext cx="2548015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souvenirboutique.com/published/publicdata/SOUVENIRSHOP/attachments/SC/products_pictures/3920%D1%80-10%D0%BC%D0%B5%D1%81%D1%82-45%D1%81%D0%BC(2)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720" y="3781288"/>
            <a:ext cx="3302708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00" y="230188"/>
            <a:ext cx="9144000" cy="35401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Каково было назначение игрушки в прошлом и в настоящем?</a:t>
            </a: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праздники игрушек вы знаете? Где они проходят?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существуют виды глиняных народных игрушек и где   их изготавливают? </a:t>
            </a: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Откуда произошло имя Матрешка?</a:t>
            </a: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виды матрешек. Чем они отличаются?</a:t>
            </a:r>
          </a:p>
          <a:p>
            <a:pPr marL="324000" indent="-324000" eaLnBrk="1" hangingPunct="1">
              <a:buFont typeface="+mj-lt"/>
              <a:buAutoNum type="arabicPeriod"/>
              <a:defRPr/>
            </a:pPr>
            <a:r>
              <a:rPr lang="ru-R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Практическая работа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особенный стиль, который виден в каждом изделии из серебра, сделанном умелыми руками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кубачинских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ремесленников.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Кубачинское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столовое серебро обросло легендами, настолько удивительна была работа местных мастеров. Изделия этого поселения прославились далеко за его пределами.</a:t>
            </a:r>
          </a:p>
        </p:txBody>
      </p:sp>
      <p:pic>
        <p:nvPicPr>
          <p:cNvPr id="23555" name="Picture 2" descr="http://www.kubachi-centr.ru/photos/big/product_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3" y="2204864"/>
            <a:ext cx="2905703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ttp://www.rma.su/upload/medialibrary/cfa/167_tit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993" y="2313304"/>
            <a:ext cx="3795795" cy="38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827088" y="6372225"/>
            <a:ext cx="383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Кубачинская посуда из серебра</a:t>
            </a:r>
          </a:p>
        </p:txBody>
      </p:sp>
      <p:pic>
        <p:nvPicPr>
          <p:cNvPr id="23558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09" y="2204864"/>
            <a:ext cx="2437318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5588000" y="6013450"/>
            <a:ext cx="3303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обработка оружия. Кубачи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" y="115888"/>
            <a:ext cx="8964612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Кубачинское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столовое серебро и на сегодняшний день считается прекрасным украшением праздничного стола и памятным подарком. И, конечно, прекрасные серебряные украшения, ожерелья и браслеты, серьги и колье с кружевными резными и чернёными узорами, выполненные в традиционной технике.</a:t>
            </a:r>
          </a:p>
        </p:txBody>
      </p:sp>
      <p:pic>
        <p:nvPicPr>
          <p:cNvPr id="56322" name="Picture 2" descr="http://mtdata.ru/u8/photoF3B7/20543338985-0/origin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33" y="2204864"/>
            <a:ext cx="4050135" cy="165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-36513" y="6443663"/>
            <a:ext cx="44958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Кубачинские серебряные украшения </a:t>
            </a:r>
          </a:p>
        </p:txBody>
      </p:sp>
      <p:pic>
        <p:nvPicPr>
          <p:cNvPr id="56324" name="Picture 4" descr="http://st-fashiony.ru/pic/accessorie/pic/94016/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877" y="3717032"/>
            <a:ext cx="2139431" cy="288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cs7002.userapi.com/v7002538/1797/QLaylhlstn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7" y="3717032"/>
            <a:ext cx="2016223" cy="28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8" descr="http://www.intersilver.ru/netcat_files/Image/serebryaniy-serviz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4010" y="2204864"/>
            <a:ext cx="4660478" cy="43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Прямоугольник 4"/>
          <p:cNvSpPr>
            <a:spLocks noChangeArrowheads="1"/>
          </p:cNvSpPr>
          <p:nvPr/>
        </p:nvSpPr>
        <p:spPr bwMode="auto">
          <a:xfrm>
            <a:off x="4356100" y="6443663"/>
            <a:ext cx="447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Серебряный винный сервиз.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" y="26035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 легко узнаваем – его можно безошибочно выделить благодаря технике нанесения гравировки, чеканки, позолоты, инкрустации металла слоновой костью.</a:t>
            </a:r>
          </a:p>
        </p:txBody>
      </p:sp>
      <p:pic>
        <p:nvPicPr>
          <p:cNvPr id="25603" name="Picture 2" descr="http://img-fotki.yandex.ru/get/4207/niko-ryazan.d/0_283b7_f8023791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45470"/>
            <a:ext cx="6192688" cy="47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http://img-fotki.yandex.ru/get/4308/niko-ryazan.d/0_283a6_23eb3b77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735686" cy="47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6372225"/>
            <a:ext cx="914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Кубачинские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изделия из серебра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8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Узоры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златоустовской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гравюры на стали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713"/>
            <a:ext cx="9109075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Златоустовская гравюра на стали – русский народный художественный промысел, зародившийся в начале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Урале. Уникальное искусство известно прежде всего как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украшения холодного оружия в виде сюжетных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миниатюр, размещённых на плоскости стального клинка.</a:t>
            </a:r>
          </a:p>
        </p:txBody>
      </p:sp>
      <p:pic>
        <p:nvPicPr>
          <p:cNvPr id="26628" name="Picture 2" descr="http://ostmetal.info/wp-content/uploads/2010/03/poniard008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452525" y="3013306"/>
            <a:ext cx="4144075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img11.nnm.me/0/d/a/c/8/4394a98c502f06f9fda071060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2385344"/>
            <a:ext cx="5920705" cy="41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-4763" y="6372225"/>
            <a:ext cx="9144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Златоустовская гравюра на стали. Холодное оружие.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времена клинки были не только оружием, но и  символом чести военного человека. Для боевой функции клинка были важны качественные характеристики как оружия, а для символической — главную роль играл внешний вид . Поэтому и украшали холодное оружие изящной гравировкой, драгоценными камнями</a:t>
            </a:r>
          </a:p>
        </p:txBody>
      </p:sp>
      <p:pic>
        <p:nvPicPr>
          <p:cNvPr id="27651" name="Picture 4" descr="http://gubernator74.ru/sites/default/files/kinzhal_oxotnichii_da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08480"/>
            <a:ext cx="5663329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http://img0.liveinternet.ru/images/attach/c/1/58/41/58041337_00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17" y="2208480"/>
            <a:ext cx="3384242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-4763" y="6372225"/>
            <a:ext cx="9144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Златоустовская гравюра на стали. Холодное оружие.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510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Применяемые для оформления чистое золото, серебро, никель придают гравюре неповторимое изящество,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кра-соту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Именно поэтому она пользуется большой популяр-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ностью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России и в других странах. Уральские граверы создали свой самобытный стиль декорирования оружия.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0" y="63817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Златоустовская гравюра на стали</a:t>
            </a:r>
          </a:p>
        </p:txBody>
      </p:sp>
      <p:pic>
        <p:nvPicPr>
          <p:cNvPr id="28676" name="Picture 2" descr="http://i054.radikal.ru/1004/bd/67aa5164d1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7" y="2025344"/>
            <a:ext cx="3879951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russia.rin.ru/pictures/6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025344"/>
            <a:ext cx="5333583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0" y="10953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ковка – чугунное кружево</a:t>
            </a:r>
          </a:p>
        </p:txBody>
      </p:sp>
      <p:pic>
        <p:nvPicPr>
          <p:cNvPr id="29699" name="Picture 6" descr="http://asphaltsonar.com/wp-content/uploads/2013/10/%D0%A5%D1%83%D0%B4%D0%BE%D0%B6%D0%B5%D1%81%D1%82%D0%B2%D0%B5%D0%BD%D0%BD%D0%B0%D1%8F-%D0%BA%D0%BE%D0%B2%D0%BA%D0%B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459" y="636725"/>
            <a:ext cx="6076625" cy="39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http://www.kovka-lux.ru/baza/all/kovka-lux2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0" y="4554000"/>
            <a:ext cx="3436211" cy="230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http://man-bud.kiev.ua/images/kovka/xudogestvenaya-kovka-f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086" y="4573118"/>
            <a:ext cx="2806692" cy="230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http://olvans.ru/wp-content/uploads/%D0%A5%D1%83%D0%B4%D0%BE%D0%B6%D0%B5%D1%81%D1%82%D0%B2%D0%B5%D0%BD%D0%BD%D0%B0%D1%8F-%D0%BA%D0%BE%D0%B2%D0%BA%D0%B0.-%D0%A1%D1%82%D0%BE%D0%BB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133" y="4565108"/>
            <a:ext cx="2946071" cy="230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http://www.kuznecoff.ru/e_images/vaza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0390" y="663778"/>
            <a:ext cx="2527471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0" y="188913"/>
            <a:ext cx="6192838" cy="64944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является народное искусство? 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кого представлен народ  в народных промыслах? 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классифицируется декора-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тивно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-прикладное искусство? 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ДПИ.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чему относится ковка,                  литье, чеканка?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изделия                            изготавливают кузнецы?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промысел по серебру                        и что он изготавливает.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чернь?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промыслом является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324000" indent="-324000">
              <a:lnSpc>
                <a:spcPts val="2600"/>
              </a:lnSpc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знаменит Златоустовский промысел?</a:t>
            </a: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962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 descr="http://www.intersilver.ru/netcat_files/Image/serebryaniy-servi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809875"/>
            <a:ext cx="25304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img11.nnm.me/0/d/a/c/8/4394a98c502f06f9fda07106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4797425"/>
            <a:ext cx="25558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ru.all.biz/img/ru/catalog/406789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88" y="2530475"/>
            <a:ext cx="17065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836613"/>
            <a:ext cx="7775575" cy="4832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http://www.kyznica.ru/</a:t>
            </a:r>
            <a:endParaRPr lang="ru-RU" sz="20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http://kubachi.su/</a:t>
            </a:r>
            <a:endParaRPr lang="ru-RU" sz="20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http://ostmetal.info/zlatoustovskaya-gravyura/</a:t>
            </a:r>
            <a:endParaRPr lang="ru-RU" sz="20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5" y="620713"/>
            <a:ext cx="44989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искусство – основа национальной культуры, память человечества о своем прошлом. Русские народные промыслы — форма народного творчества, зародившегося много веков назад.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художественные промыслы России -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неотъемлиемая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часть народной культуры.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предстает как коллективный художник.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33375"/>
            <a:ext cx="49196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850" y="3808413"/>
            <a:ext cx="41036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63" y="333375"/>
            <a:ext cx="4679950" cy="6156325"/>
          </a:xfrm>
          <a:prstGeom prst="rect">
            <a:avLst/>
          </a:prstGeom>
        </p:spPr>
        <p:txBody>
          <a:bodyPr>
            <a:spAutoFit/>
          </a:bodyPr>
          <a:lstStyle>
            <a:lvl1pPr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Неповторимые художественные изделия народных промыслов России любимы и широко известны, их высоко ценят за рубежом, они стали символами отечественной культуры, вкладом России во всемирное культурное наследие.</a:t>
            </a:r>
          </a:p>
          <a:p>
            <a:pPr indent="0"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промыслы в начале XX в. трансформировались в профессиональное декоративно-прикладное искусство.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115888"/>
            <a:ext cx="42132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189413"/>
            <a:ext cx="2482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вологодское кр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965575"/>
            <a:ext cx="15113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-19050" y="25701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Декоративно-прикладное искусство окончательно сложи­лось при выделении ремесла в самостоятельную отрасль производ­ства. Сегодня ДПИ вместе с архитек­турой и дизайном влияет на эстетическую организацию среды и эс­тетическое воспитание человека. </a:t>
            </a: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103188"/>
            <a:ext cx="88153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425950"/>
            <a:ext cx="89217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" y="117475"/>
            <a:ext cx="9144000" cy="314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Классификация декоративно-прикладного искусства</a:t>
            </a:r>
          </a:p>
          <a:p>
            <a:pPr marL="468000" indent="-3240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функциональному признаку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(мебель, посуда, ювелирные изделия, кухонная утварь, орудия труда, оружие, игрушки).</a:t>
            </a:r>
          </a:p>
          <a:p>
            <a:pPr marL="468000" indent="-3240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материалу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(металл, дерево, керамика, стекло, текстиль, эмаль, лаки).</a:t>
            </a:r>
          </a:p>
          <a:p>
            <a:pPr marL="468000" indent="-3240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технике выполнения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(резьба, роспись, ковка, чеканка, литье, лепка, кружевоплетение, ковроткачество, тиснение).</a:t>
            </a: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25" y="4071938"/>
            <a:ext cx="22923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static1.ozone.ru/multimedia/audio_cd_covers/c300/1005226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3357563"/>
            <a:ext cx="2266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cultinfo.ru/decor/vids/utvar/img/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25" y="4270375"/>
            <a:ext cx="17129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3198813"/>
            <a:ext cx="15001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938" y="4814888"/>
            <a:ext cx="2605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13" y="2863850"/>
            <a:ext cx="23034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http://cs3.livemaster.ru/zhurnalfoto/2/7/0/13021818190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825" y="3162300"/>
            <a:ext cx="243998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nachalka373.ucoz.ru/8cc0138f1757cd9664309bbd8bcd1975_300_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17256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www.tgspa.ru/museum/gallery/promisel/yamal/salehard/ahmetzyanova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850" y="692150"/>
            <a:ext cx="2625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://i081.radikal.ru/1011/51/2ad9fcd7e3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692150"/>
            <a:ext cx="19034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www.advantour.com/img/armenia/kurd-arm-carp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009650"/>
            <a:ext cx="14859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вологодское кр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3"/>
          <a:stretch>
            <a:fillRect/>
          </a:stretch>
        </p:blipFill>
        <p:spPr bwMode="auto">
          <a:xfrm>
            <a:off x="7524750" y="915988"/>
            <a:ext cx="15525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http://enc.cap.ru/pics/%D0%B4%D0%B5%D0%BA_%D0%BF%D1%80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12" y="3889970"/>
            <a:ext cx="1709788" cy="24764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static.diary.ru/userdir/4/9/3/5/493525/237780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3813175"/>
            <a:ext cx="20351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http://www.euronn.ru/Image/%D0%BA%D0%B0%D0%BC%D0%B5%D0%BD%D1%8C2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3860800"/>
            <a:ext cx="15589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http://img1.liveinternet.ru/images/attach/c/1/50/131/50131393_image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762375"/>
            <a:ext cx="18224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http://www.ctekloflower.ru/img/062_glass_flow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669" y="3861048"/>
            <a:ext cx="1728924" cy="252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304800"/>
            <a:ext cx="9144000" cy="4603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традиционно сложились следующие виды ДПИ: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425" y="3200400"/>
            <a:ext cx="13970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3141663"/>
            <a:ext cx="260032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и роспись по дереву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3141663"/>
            <a:ext cx="1995487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Лаковые миниатюры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51538" y="3244850"/>
            <a:ext cx="15732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02550" y="3244850"/>
            <a:ext cx="1273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6237288"/>
            <a:ext cx="1406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8000" y="6165850"/>
            <a:ext cx="1930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Ковка, литье, чеканка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838" y="6165850"/>
            <a:ext cx="18192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камню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64163" y="6227763"/>
            <a:ext cx="21320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Резьба по кости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08850" y="6165850"/>
            <a:ext cx="1762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из стекла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8" y="184150"/>
            <a:ext cx="9144001" cy="5857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Кузнечных дел мастера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638" y="809625"/>
            <a:ext cx="4752975" cy="557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Ковка, литье, чеканка относятся к художественной обработке металла.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 — мастер, занимающийся обработкой металла, одна из древнейших  профессий.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материал для работы кузнеца — металл. Кузнец может плавить металл, заливать его в форму, штамповать, волочить, гнуть, скручивать, ковать, чеканить и т. д.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200150" y="6086475"/>
            <a:ext cx="191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 на Руси</a:t>
            </a:r>
          </a:p>
        </p:txBody>
      </p:sp>
      <p:pic>
        <p:nvPicPr>
          <p:cNvPr id="11269" name="Picture 7" descr="http://4.bp.blogspot.com/_hxQdDj9Vf5Q/S8fzap8EsqI/AAAAAAAACVM/LwMxm_TEBYM/s1600/kuzne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58169"/>
            <a:ext cx="4315707" cy="54562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4464050" cy="6154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Кузнечное ремесло включает свободную ковку, кузнечную сварку, литьё, горновую пайку меди, термическую обработку изделий и проч.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 — основное техническое действие кузнеца. Ручная свободная ковка включает осадку, вытяжку, пробивку отверстий, сгибание, закручивание, отделку, насекание рисунка, набивку рельефа и фактуры, кузнечную сварку. </a:t>
            </a:r>
          </a:p>
        </p:txBody>
      </p:sp>
      <p:pic>
        <p:nvPicPr>
          <p:cNvPr id="12291" name="Picture 4" descr="http://customknife.ru/images/articles/nojiki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59316"/>
            <a:ext cx="4500562" cy="304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www.mae.com.ua/uploaded/Kuzny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86503"/>
            <a:ext cx="4008806" cy="36278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3438" y="6280150"/>
            <a:ext cx="996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Ковка 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1236</Words>
  <Application>Microsoft Office PowerPoint</Application>
  <PresentationFormat>Экран (4:3)</PresentationFormat>
  <Paragraphs>127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Bookman Old Style</vt:lpstr>
      <vt:lpstr>Times New Roman</vt:lpstr>
      <vt:lpstr>Wingdings</vt:lpstr>
      <vt:lpstr>Lucida Grande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126</cp:revision>
  <dcterms:created xsi:type="dcterms:W3CDTF">2011-01-07T08:26:38Z</dcterms:created>
  <dcterms:modified xsi:type="dcterms:W3CDTF">2016-03-22T11:12:43Z</dcterms:modified>
</cp:coreProperties>
</file>