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7" r:id="rId2"/>
    <p:sldId id="308" r:id="rId3"/>
    <p:sldId id="288" r:id="rId4"/>
    <p:sldId id="309" r:id="rId5"/>
    <p:sldId id="289" r:id="rId6"/>
    <p:sldId id="290" r:id="rId7"/>
    <p:sldId id="291" r:id="rId8"/>
    <p:sldId id="311" r:id="rId9"/>
    <p:sldId id="310" r:id="rId10"/>
    <p:sldId id="259" r:id="rId11"/>
    <p:sldId id="312" r:id="rId12"/>
    <p:sldId id="313" r:id="rId13"/>
    <p:sldId id="292" r:id="rId14"/>
    <p:sldId id="294" r:id="rId15"/>
    <p:sldId id="293" r:id="rId16"/>
    <p:sldId id="296" r:id="rId17"/>
    <p:sldId id="295" r:id="rId18"/>
    <p:sldId id="297" r:id="rId19"/>
    <p:sldId id="265" r:id="rId20"/>
    <p:sldId id="299" r:id="rId21"/>
    <p:sldId id="267" r:id="rId22"/>
    <p:sldId id="300" r:id="rId23"/>
    <p:sldId id="271" r:id="rId24"/>
    <p:sldId id="269" r:id="rId25"/>
    <p:sldId id="302" r:id="rId26"/>
    <p:sldId id="305" r:id="rId27"/>
    <p:sldId id="314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98296A-BF50-485B-B29F-E5FBC9FD1ED2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052763-547C-4B38-8D49-183E2085A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65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619ECE-39F2-48B3-B92F-B80B33085474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7908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B074D2-E24F-4DD4-A97A-51CF84D004A0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8763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FB3F01-0D0A-4797-8CF5-65BDD073F198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744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E46C7A-A6E0-453A-95B0-08D187EDCCE4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363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5FB7-135B-411D-B151-983B003CB301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2695-8475-4A32-8E97-2114F52F0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3968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ED3E-B9C9-48BF-AED6-6CF9DCF33C1D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1D17-2D1D-4C4D-A3B1-5376AA8A3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93083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01FB-84DD-4DED-AD58-7D9C1C5C497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224A-367B-46BD-A4DC-E187EBC87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5585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64EE-E389-4209-910D-3255E7868258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D09F-F557-4198-9966-C1B535C8E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2152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C79F-023B-44C0-B73C-CA282D325545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CAE3-D800-4A88-92C4-315D1B168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09439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B525-3F5A-4B1B-A4BE-3997A3652C3E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4978-6E30-42EA-8EEF-48350471C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70416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0A87-4764-4AED-8B88-AD450D3D6930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D5A8-F2CB-42E8-A200-835CEBD6E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52275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3CD9-AF58-4A86-9E87-EC373C8CFE31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4BCF-5D5E-48C1-A006-DAF3E7506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5926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2D72-C68B-4AD7-9636-158F87F85D80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1395-BF70-4E71-B5AC-7155384CD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80664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DEF1-D184-43B2-BE40-0909A09F1C4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4A23-E040-48EE-996B-BC8E17F1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47532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6ADD-9CFA-402F-9467-A2B025F16B2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FEB3-6D4A-42B4-A28D-A3596C1B6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06975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B2DD83-A86E-4FC2-82A9-4A325A089DE8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93B8FB-348D-4A89-BC35-504E72BD2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.uni-vologda.ac.ru/pages/pm10/sna/gzhel.html" TargetMode="External"/><Relationship Id="rId2" Type="http://schemas.openxmlformats.org/officeDocument/2006/relationships/hyperlink" Target="http://reznoe7.ru/rez-ba-po-kost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nifty.ru/" TargetMode="External"/><Relationship Id="rId5" Type="http://schemas.openxmlformats.org/officeDocument/2006/relationships/hyperlink" Target="http://promisly.ru/nhp/khokhlomskaya-rospis-semenov" TargetMode="External"/><Relationship Id="rId4" Type="http://schemas.openxmlformats.org/officeDocument/2006/relationships/hyperlink" Target="http://www.lacquerbo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11113" y="0"/>
            <a:ext cx="1116012" cy="6858000"/>
            <a:chOff x="0" y="0"/>
            <a:chExt cx="793" cy="4320"/>
          </a:xfrm>
        </p:grpSpPr>
        <p:pic>
          <p:nvPicPr>
            <p:cNvPr id="3082" name="Picture 6" descr="Рисунок1"/>
            <p:cNvPicPr>
              <a:picLocks noChangeAspect="1" noChangeArrowheads="1"/>
            </p:cNvPicPr>
            <p:nvPr/>
          </p:nvPicPr>
          <p:blipFill>
            <a:blip r:embed="rId3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06" y="2821"/>
              <a:ext cx="220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7" descr="Рисунок1"/>
            <p:cNvPicPr>
              <a:picLocks noChangeAspect="1" noChangeArrowheads="1"/>
            </p:cNvPicPr>
            <p:nvPr/>
          </p:nvPicPr>
          <p:blipFill>
            <a:blip r:embed="rId4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661" y="661"/>
              <a:ext cx="211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16" descr="main1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5083175"/>
            <a:ext cx="699452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8"/>
          <p:cNvGrpSpPr>
            <a:grpSpLocks/>
          </p:cNvGrpSpPr>
          <p:nvPr/>
        </p:nvGrpSpPr>
        <p:grpSpPr bwMode="auto">
          <a:xfrm flipH="1">
            <a:off x="8027988" y="0"/>
            <a:ext cx="1116012" cy="6858000"/>
            <a:chOff x="0" y="0"/>
            <a:chExt cx="793" cy="4320"/>
          </a:xfrm>
        </p:grpSpPr>
        <p:pic>
          <p:nvPicPr>
            <p:cNvPr id="3080" name="Picture 6" descr="Рисунок1"/>
            <p:cNvPicPr>
              <a:picLocks noChangeAspect="1" noChangeArrowheads="1"/>
            </p:cNvPicPr>
            <p:nvPr/>
          </p:nvPicPr>
          <p:blipFill>
            <a:blip r:embed="rId3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06" y="2821"/>
              <a:ext cx="220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7" descr="Рисунок1"/>
            <p:cNvPicPr>
              <a:picLocks noChangeAspect="1" noChangeArrowheads="1"/>
            </p:cNvPicPr>
            <p:nvPr/>
          </p:nvPicPr>
          <p:blipFill>
            <a:blip r:embed="rId4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661" y="661"/>
              <a:ext cx="211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116013" y="1233488"/>
            <a:ext cx="692308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sz="3600" b="1" i="1" u="sng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Тема</a:t>
            </a:r>
            <a:r>
              <a:rPr lang="ru-RU" sz="3600" b="1" i="1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ru-RU" sz="4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Художественные промыслы России.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(урок №2)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6013" y="4149725"/>
            <a:ext cx="28638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403350" y="5634038"/>
            <a:ext cx="698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Керамика – изделия из обожженной глины.</a:t>
            </a:r>
          </a:p>
          <a:p>
            <a:pPr marL="285750" indent="-285750" eaLnBrk="1" hangingPunct="1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Гжель – это один из крупнейших гончарных промыслов  во всей России. </a:t>
            </a: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-1588" y="820738"/>
            <a:ext cx="4492626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8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Керамика –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-раненный мате­риал ДПИ.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керамики – фарфор, фаянс,               майолика и терракота. 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производстве этих художественных керамических изделий специализируются многие области России.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Популярны изделия гжельских мастеров (Подмосковье).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25" y="195263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Гончарное искусство Гжели</a:t>
            </a:r>
          </a:p>
        </p:txBody>
      </p:sp>
      <p:pic>
        <p:nvPicPr>
          <p:cNvPr id="14341" name="Picture 7" descr="Гжель – клипарт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99" y="782341"/>
            <a:ext cx="4896001" cy="48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3" y="179388"/>
            <a:ext cx="9144001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Гжели существовали гончарные ремесла   с начала XIV в.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Особенностью Гжельской росписи является использование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основных цветов: белого (фон), синего и голубого (сам рисунок).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середины        XVIII в. гжельские мастера освоили производство майолики с многоцветной росписью по белому фону. 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580063" y="6194425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Квасник. Майолика, роспись по эмали. Гжель. Конец 18 в.</a:t>
            </a:r>
          </a:p>
        </p:txBody>
      </p:sp>
      <p:pic>
        <p:nvPicPr>
          <p:cNvPr id="15364" name="Picture 2" descr="early-gzely1 (397x492, 36Kb)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472" y="2276872"/>
            <a:ext cx="2736000" cy="41082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Гжель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481" y="2313320"/>
            <a:ext cx="5926628" cy="39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6013" y="6156325"/>
            <a:ext cx="43291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гжельских мастеров ХХ в.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3" y="404813"/>
            <a:ext cx="4895851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 гжели — сюжеты из народной жизни прошлого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катание на санях, масленица, сказочные персонажи, расти-тельные орнаменты.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Узоры неповторимы, каждое изделие  расписывается вручную.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6775" y="3662363"/>
            <a:ext cx="4503738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цвет играет роль контрастного фона.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художника — распределить остальные цвета, чтобы узор получился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гармонич-ным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Орнамент создает общую композицию с «взвешенным» центром. </a:t>
            </a: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2992438"/>
            <a:ext cx="47783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students.uni-vologda.ac.ru/pages/pm10/sna/images/gzhel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242842" cy="300367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students.uni-vologda.ac.ru/pages/pm10/sna/images/gzhel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52413"/>
            <a:ext cx="432593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404813"/>
            <a:ext cx="8461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Гжель – это вазы, статуэтки,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игруш-ки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изделия интерьера: камины, люстры и другие изделия.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гжельских мастеров покоряют своей особой образностью, их отличает оригинальное решение формы изделий, великолепное мастерство росписи. </a:t>
            </a:r>
          </a:p>
        </p:txBody>
      </p:sp>
      <p:pic>
        <p:nvPicPr>
          <p:cNvPr id="17412" name="Picture 7" descr="Афиша Томска. Роспись гжельской игруш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3956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52 (700x451  , 144Kb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691377"/>
            <a:ext cx="5119201" cy="340152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682625"/>
            <a:ext cx="9144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Первые лаковые изделия в России относятся к XVIII в. </a:t>
            </a:r>
          </a:p>
          <a:p>
            <a:pPr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 модой нюхать табак появляется мода на различные табакерки. В конце XVIII – нач. XIX в. появилось до десятка мастерских по изготовлению лакированных табакерок из папье-маше. Так родились древнейшие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центры лаковой миниатюры России: Палех, Мстера, Федоскино, Холуй.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19063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Лаковые миниатюры </a:t>
            </a:r>
          </a:p>
        </p:txBody>
      </p:sp>
      <p:pic>
        <p:nvPicPr>
          <p:cNvPr id="1843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107504" y="2780928"/>
            <a:ext cx="4626154" cy="3699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0" y="630872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Современные сувенирные лаковые миниатюры</a:t>
            </a:r>
          </a:p>
        </p:txBody>
      </p:sp>
      <p:pic>
        <p:nvPicPr>
          <p:cNvPr id="18438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1208" y="2846396"/>
            <a:ext cx="4335288" cy="3647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3" y="106363"/>
            <a:ext cx="914241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Лаковые миниатюры Палеха 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1438" y="692150"/>
            <a:ext cx="4716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Палехская миниатюра — на-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родный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промысел в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п.Палех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Ивановской обл.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Искусство Палеха вобрало принципы древнерусской живописи и народного творчества. 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956050" y="3910013"/>
            <a:ext cx="522446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Темы произведений – крестьянский труд, хороводы, тройки, битвы, песенные и исторические сюжеты, сказки, былины.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Мастера сочетают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жи-вописные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композиции с фор-мой миниатюрных шкатулок, </a:t>
            </a:r>
            <a:r>
              <a:rPr lang="ru-RU" sz="2400" b="1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ларцов, тарелок, коробочек и т.д.</a:t>
            </a:r>
          </a:p>
        </p:txBody>
      </p:sp>
      <p:pic>
        <p:nvPicPr>
          <p:cNvPr id="19461" name="Picture 5" descr="C:\Users\User\Desktop\Для МХК\Новая папка\Лаковые миниатюры. Палех. Морозко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11" b="2940"/>
          <a:stretch>
            <a:fillRect/>
          </a:stretch>
        </p:blipFill>
        <p:spPr bwMode="auto">
          <a:xfrm>
            <a:off x="250825" y="2949575"/>
            <a:ext cx="420687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2"/>
          <p:cNvSpPr>
            <a:spLocks noChangeArrowheads="1"/>
          </p:cNvSpPr>
          <p:nvPr/>
        </p:nvSpPr>
        <p:spPr bwMode="auto">
          <a:xfrm>
            <a:off x="-180975" y="5835650"/>
            <a:ext cx="169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Палех. Морозко. Шкатулка </a:t>
            </a:r>
          </a:p>
        </p:txBody>
      </p:sp>
      <p:pic>
        <p:nvPicPr>
          <p:cNvPr id="19463" name="Picture 7" descr="http://artinvestment.ru/utils/imgresize3.php?img=/content/download/news/20091205_troi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63" y="620713"/>
            <a:ext cx="44862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5616575" y="3563938"/>
            <a:ext cx="3348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Палех. Тройка. Шкатулка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441325"/>
            <a:ext cx="5221288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Отличительными чертами палехской школы являются: </a:t>
            </a:r>
          </a:p>
          <a:p>
            <a:pPr marL="285750" indent="-2520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миниатюрное письмо; </a:t>
            </a:r>
          </a:p>
          <a:p>
            <a:pPr marL="285750" indent="-2520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мягкий тон письма; </a:t>
            </a:r>
          </a:p>
          <a:p>
            <a:pPr marL="285750" indent="-2520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многообразие элементов ком-позиции и их живописность;</a:t>
            </a:r>
          </a:p>
          <a:p>
            <a:pPr marL="285750" indent="-2520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узорчатость палатного письма;</a:t>
            </a:r>
          </a:p>
          <a:p>
            <a:pPr marL="285750" indent="-2520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 радужных сияний; </a:t>
            </a:r>
          </a:p>
          <a:p>
            <a:pPr marL="285750" indent="-2520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 с натуральной листвой; </a:t>
            </a:r>
          </a:p>
          <a:p>
            <a:pPr marL="285750" indent="-2520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пробелы краской, широкие и светлые, с резкой и очень тон-кой белой оживкой, а иногда золотом "в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полуперо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";</a:t>
            </a:r>
          </a:p>
          <a:p>
            <a:pPr marL="285750" indent="-2520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фоны разных тонов (вплоть до золотых)</a:t>
            </a:r>
          </a:p>
        </p:txBody>
      </p:sp>
      <p:pic>
        <p:nvPicPr>
          <p:cNvPr id="20483" name="Picture 3" descr="C:\Users\User\Desktop\Лаковые миниатюры. Палех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15"/>
          <a:stretch>
            <a:fillRect/>
          </a:stretch>
        </p:blipFill>
        <p:spPr bwMode="auto">
          <a:xfrm>
            <a:off x="5221288" y="0"/>
            <a:ext cx="36131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40036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4932363" y="6372225"/>
            <a:ext cx="428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</a:rPr>
              <a:t>Палех. У родника. Пластина. 1992г.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15888"/>
            <a:ext cx="705326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Лаковые миниатюры Федоскино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275" y="4152900"/>
            <a:ext cx="5178425" cy="251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Популярные мотивы: тройки, чаепития за самоваром, сцены из крестьянской жизни.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изделий мастеров ценились ларцы, расписанные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сюжетами из картин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известных художников.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92150"/>
            <a:ext cx="4859338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Федо́скинская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миниатю́ра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русская лаковая живописи на 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папье-маше,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сложившаяся в конце XVIII в. в подмосковном селе Федоскино.</a:t>
            </a:r>
          </a:p>
        </p:txBody>
      </p:sp>
      <p:pic>
        <p:nvPicPr>
          <p:cNvPr id="21509" name="Picture 5" descr="http://rusmudr.ru/wp-content/uploads/2012/08/shkatulka_fedoskino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67013"/>
            <a:ext cx="4140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-88900" y="6165850"/>
            <a:ext cx="4410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Федоскино. Шкатулка. Миниатюра на сюжет картины Шишкина.</a:t>
            </a:r>
          </a:p>
        </p:txBody>
      </p:sp>
      <p:pic>
        <p:nvPicPr>
          <p:cNvPr id="2151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196" y="725191"/>
            <a:ext cx="3848732" cy="32078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Прямоугольник 5"/>
          <p:cNvSpPr>
            <a:spLocks noChangeArrowheads="1"/>
          </p:cNvSpPr>
          <p:nvPr/>
        </p:nvSpPr>
        <p:spPr bwMode="auto">
          <a:xfrm>
            <a:off x="4932363" y="3789363"/>
            <a:ext cx="386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Федоскино. Тройка. Шкатулка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0" y="517525"/>
            <a:ext cx="4679950" cy="5864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Федоскинской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живописи: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масляные краски, а в Палехской, Холуйской 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Мстёрской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яичная темпера,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реалистическая живопись,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трёхслойное письмо,  позволяет достичь эффекта глубины и объёма. Портреты людей выглядят реалистично, "как живые", в пейзаже и сюжетных сценах чувствуется "воздух".</a:t>
            </a:r>
          </a:p>
        </p:txBody>
      </p:sp>
      <p:pic>
        <p:nvPicPr>
          <p:cNvPr id="7" name="Picture 1" descr="C:\Users\User\Desktop\Лаковые миниатюры. Федоскино. Шкатулка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0376" y="3140968"/>
            <a:ext cx="4273647" cy="340849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Кошелева Татьяна. Лаковая миниатюра Федоскино. Шкатулка &quot;Подружки&quot;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572" y="116632"/>
            <a:ext cx="3967908" cy="2833207"/>
          </a:xfrm>
          <a:prstGeom prst="roundRect">
            <a:avLst>
              <a:gd name="adj" fmla="val 458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4859338" y="2843213"/>
            <a:ext cx="410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Федоскино. Подружки. Шкатулка.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932363" y="6381750"/>
            <a:ext cx="3875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Федоскино. Пейзаж. Шкатулка.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388"/>
            <a:ext cx="9144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Лаковые миниатюры </a:t>
            </a:r>
            <a:r>
              <a:rPr lang="ru-RU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Мстёры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5" y="836613"/>
            <a:ext cx="4608513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Мстёра - большое село во Владимирской обл., в 110км от г. Владимира.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Мстёрские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мастера создали свой стиль лаковой миниатюры и на изделиях из папье-маше.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663" y="4108450"/>
            <a:ext cx="4859337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Сюжеты миниатюр: сказки, былины,  истории.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 миниатюры развертывается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фоне нежных, красочных пейзажей,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люди, животные, птицы — часть этого живописного пейзажа.</a:t>
            </a:r>
          </a:p>
        </p:txBody>
      </p:sp>
      <p:pic>
        <p:nvPicPr>
          <p:cNvPr id="7" name="Picture 1" descr="C:\Users\User\Desktop\Лаковые миниатюры.  Мстера. Емеля на печ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42" y="3052298"/>
            <a:ext cx="3644082" cy="36890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2916238" y="5807075"/>
            <a:ext cx="191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Мстера. Емеля на печи. Шкатулка.</a:t>
            </a:r>
          </a:p>
        </p:txBody>
      </p:sp>
      <p:sp>
        <p:nvSpPr>
          <p:cNvPr id="23559" name="Прямоугольник 4"/>
          <p:cNvSpPr>
            <a:spLocks noChangeArrowheads="1"/>
          </p:cNvSpPr>
          <p:nvPr/>
        </p:nvSpPr>
        <p:spPr bwMode="auto">
          <a:xfrm>
            <a:off x="5219700" y="3924300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Мстера. На покосе. 1944г.</a:t>
            </a:r>
          </a:p>
        </p:txBody>
      </p:sp>
      <p:pic>
        <p:nvPicPr>
          <p:cNvPr id="23560" name="Picture 5" descr="Н. П. Клыков. «На покосе». 1944. Музей народного искусства . Москва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519" y="824507"/>
            <a:ext cx="4481945" cy="318055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8" descr="http://www.intersilver.ru/netcat_files/Image/serebryaniy-serviz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915" y="4509120"/>
            <a:ext cx="2307032" cy="217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http://img11.nnm.me/0/d/a/c/8/4394a98c502f06f9fda07106031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33457" y="4703020"/>
            <a:ext cx="25558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http://www.ru.all.biz/img/ru/catalog/406789.jpe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061643"/>
            <a:ext cx="17065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313" y="142875"/>
            <a:ext cx="9056687" cy="39084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</a:p>
          <a:p>
            <a:pPr marL="4572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классифицируется декоративно-                прикладное искусство?   </a:t>
            </a:r>
          </a:p>
          <a:p>
            <a:pPr marL="4572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виды ДПИ  </a:t>
            </a:r>
          </a:p>
          <a:p>
            <a:pPr marL="4572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чему относится ковка, литье, чеканка?  </a:t>
            </a:r>
          </a:p>
          <a:p>
            <a:pPr marL="4572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изделия изготавливают кузнецы?   </a:t>
            </a:r>
          </a:p>
          <a:p>
            <a:pPr marL="4572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промысел по серебру и что он изготавливает.  </a:t>
            </a:r>
          </a:p>
          <a:p>
            <a:pPr marL="4572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чернь?  </a:t>
            </a:r>
          </a:p>
          <a:p>
            <a:pPr marL="4572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промыслом является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</a:p>
          <a:p>
            <a:pPr marL="4572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знаменит Златоустовский промысел?</a:t>
            </a:r>
            <a:endParaRPr lang="ru-RU" dirty="0" smtClean="0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909" y="48689"/>
            <a:ext cx="1937976" cy="258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409" y="3835322"/>
            <a:ext cx="2318346" cy="173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27" y="4114624"/>
            <a:ext cx="2319108" cy="24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129" y="4883077"/>
            <a:ext cx="2207112" cy="17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25" y="609600"/>
            <a:ext cx="4362450" cy="549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черты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мстёрской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школы: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вобрала в себя многие особенности иконописи.  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используется черный лак в качестве фона. Грунтуют поверхность крышки белилами и пишут  сюжеты так, что черными остаются только поля;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работы поля заполняют орнаментальной каймой. </a:t>
            </a:r>
          </a:p>
        </p:txBody>
      </p:sp>
      <p:pic>
        <p:nvPicPr>
          <p:cNvPr id="24579" name="Picture 4" descr="Я. П. Клыков. Шкатулка 'Дубровский'. 19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516313"/>
            <a:ext cx="49022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4356100" y="6372225"/>
            <a:ext cx="478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Мстера. Дубровский. Шкатулка. 1940г.</a:t>
            </a:r>
          </a:p>
        </p:txBody>
      </p:sp>
      <p:pic>
        <p:nvPicPr>
          <p:cNvPr id="24581" name="Picture 6" descr="http://img1.liveinternet.ru/images/attach/c/8/105/8/105008811_large_1311591114_s640x4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260350"/>
            <a:ext cx="46736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5173663" y="3203575"/>
            <a:ext cx="3382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Мстера. Шкатулка.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388"/>
            <a:ext cx="9144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Лаковые миниатюры Холуя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25" y="901700"/>
            <a:ext cx="4319588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Холуйская лаковая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миниа-тюра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зародилась в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с.Холуй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Ивановской обл.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Миниатюры исполняют с использованием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специ-альных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темперных красок.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4010025"/>
            <a:ext cx="5040312" cy="251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Миниатюрам Холуя свойственна живописная «картинность»: их колорит чист и ярок,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золотой орнамент служит естественным переходом от живописи к плоскости предмета.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2938" y="3563938"/>
            <a:ext cx="44402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Холуй. Летучий корабль. Шкатулка </a:t>
            </a:r>
          </a:p>
        </p:txBody>
      </p:sp>
      <p:pic>
        <p:nvPicPr>
          <p:cNvPr id="26630" name="Picture 5" descr=" (699x696, 161Kb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2924175"/>
            <a:ext cx="391477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" descr="C:\Users\User\Desktop\Лаковые миниатюры. Холуй. Трой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827088"/>
            <a:ext cx="47164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24188" y="5746750"/>
            <a:ext cx="161925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Холуй. Тройка. Шкатулка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13" y="227013"/>
            <a:ext cx="4824412" cy="6370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Холуя: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крупный, приближённый пейзаж;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немногочис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-ленные фигуры;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пропорции их удлинённые, но силуэты мягче и формы объёмнее;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проще, не так детально проработан;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насыщенных тёмных цветов: зеленых, коричневых, синих;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контрастные сочетания тёплых и холодных тонов;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 используется, где оно оправдано.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418465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6" descr="http://www.bro-shka.ru/images/lakovaj-miniatyura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-100013"/>
            <a:ext cx="3600450" cy="31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6975" y="1700213"/>
            <a:ext cx="16192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Холуй. Шкатулки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 descr="C:\Users\User\Desktop\Лаковые миниатюры. Холуй. Снегурочка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0399" y="3059164"/>
            <a:ext cx="2430903" cy="34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666750" y="4668838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Палех </a:t>
            </a: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4706938" y="5883275"/>
            <a:ext cx="1497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Мстера </a:t>
            </a: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7288213" y="6345238"/>
            <a:ext cx="1195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Холуй </a:t>
            </a:r>
          </a:p>
        </p:txBody>
      </p:sp>
      <p:pic>
        <p:nvPicPr>
          <p:cNvPr id="8" name="Picture 1" descr="C:\Users\User\Desktop\Лаковые миниатюры.  Мстера. Снегуроч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724" y="2633703"/>
            <a:ext cx="2368086" cy="342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75013" y="1303338"/>
            <a:ext cx="28622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Снегурочка</a:t>
            </a:r>
            <a:endParaRPr lang="ru-RU" sz="36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27656" name="TextBox 1"/>
          <p:cNvSpPr txBox="1">
            <a:spLocks noChangeArrowheads="1"/>
          </p:cNvSpPr>
          <p:nvPr/>
        </p:nvSpPr>
        <p:spPr bwMode="auto">
          <a:xfrm>
            <a:off x="-17463" y="109538"/>
            <a:ext cx="91487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Сравните.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Что общего? Чем различаются?</a:t>
            </a:r>
          </a:p>
        </p:txBody>
      </p:sp>
      <p:pic>
        <p:nvPicPr>
          <p:cNvPr id="27657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1412875"/>
            <a:ext cx="258286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1" descr="http://www.piromagazin.ru/img/fed/2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2009775"/>
            <a:ext cx="183038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3488" y="5280025"/>
            <a:ext cx="1866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Федоскино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7938" y="190500"/>
            <a:ext cx="9136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Золотая Хохлома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60413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Яркое явление русского народного промысла – Золотая Хохлома – декоративная роспись деревянной посуды и мебели.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традиционный художественный промысел возник в XVII в. в Нижегородской губернии и получил  название от крупного торгового села Хохлома, куда на торги свозились все деревянные изделия. </a:t>
            </a:r>
          </a:p>
        </p:txBody>
      </p:sp>
      <p:pic>
        <p:nvPicPr>
          <p:cNvPr id="29700" name="Picture 5" descr="http://www.rospis-hohloma.ru/data/Image/pic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6" y="3068960"/>
            <a:ext cx="4708078" cy="340064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429000"/>
            <a:ext cx="4314233" cy="32599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188913"/>
            <a:ext cx="91567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Расписывали посуду растительным узором; простым орна­ментом; травкой и ягодами на веточке и необычными цветами.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золотого, черного и красного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прида-вало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изделию нарядность, праздничность.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Славились ковши с удобной ручкой или в форме птицы-утицы.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46423"/>
            <a:ext cx="74159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этот промысел и в наши дни во Владимирской и Нижегородской областях.</a:t>
            </a:r>
          </a:p>
        </p:txBody>
      </p:sp>
      <p:pic>
        <p:nvPicPr>
          <p:cNvPr id="31748" name="Picture 5" descr="Ковш-утка с навесн. ковшами 9 пр (Хохлома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2781300"/>
            <a:ext cx="5324475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угольник 3"/>
          <p:cNvSpPr>
            <a:spLocks noChangeArrowheads="1"/>
          </p:cNvSpPr>
          <p:nvPr/>
        </p:nvSpPr>
        <p:spPr bwMode="auto">
          <a:xfrm>
            <a:off x="4824413" y="6308725"/>
            <a:ext cx="431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Ковш-утка с навесными ковшами</a:t>
            </a:r>
          </a:p>
        </p:txBody>
      </p:sp>
      <p:pic>
        <p:nvPicPr>
          <p:cNvPr id="31750" name="Picture 2" descr="C:\Users\User\Desktop\49835393_images копия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55" b="3265"/>
          <a:stretch>
            <a:fillRect/>
          </a:stretch>
        </p:blipFill>
        <p:spPr bwMode="auto">
          <a:xfrm>
            <a:off x="52650" y="3247027"/>
            <a:ext cx="4795605" cy="317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0" y="549275"/>
            <a:ext cx="9144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Среди промыслов выделим еще направление финифть. Город Ростов славится финифтью – дивной росписью по эмали.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Белоснежные пластинки из стекловидных сплавов, обожженные при высокой температуре, тверды как камень, а роспись на них драгоценно сияет.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6513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Финифть </a:t>
            </a:r>
          </a:p>
        </p:txBody>
      </p:sp>
      <p:pic>
        <p:nvPicPr>
          <p:cNvPr id="41988" name="Picture 4" descr="Химипетъ - финиф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563" y="2132856"/>
            <a:ext cx="2995287" cy="249207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6" descr="f6f50087b75et (700x501, 45Kb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43" y="4252872"/>
            <a:ext cx="32940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4" descr=" украшения финифть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530" y="2380654"/>
            <a:ext cx="3372300" cy="17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http://img1.liveinternet.ru/images/attach/c/4/84/369/84369469_large_pan_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530" y="4025514"/>
            <a:ext cx="3864978" cy="25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 (400x400, 28Kb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830" y="2996952"/>
            <a:ext cx="2659546" cy="265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404813"/>
            <a:ext cx="7848600" cy="56784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2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ru-RU" sz="20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ru-RU" sz="20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Ю.Е.Галушкина. Волгоград. Учитель. 2007 год.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ru-RU" sz="2000" u="sng">
                <a:solidFill>
                  <a:srgbClr val="7671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http://reznoe7.ru/rez-ba-po-kosti.html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ru-RU" sz="2000" u="sng">
                <a:solidFill>
                  <a:srgbClr val="7671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http://students.uni-vologda.ac.ru/pages/pm10/sna/gzhel.html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ru-RU" sz="2000" u="sng">
                <a:solidFill>
                  <a:srgbClr val="7671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http://www.lacquerbox.ru/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ru-RU" sz="2000" u="sng">
                <a:solidFill>
                  <a:srgbClr val="7671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http://promisly.ru/nhp/khokhlomskaya-rospis-semenov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ru-RU" sz="2000" u="sng">
                <a:solidFill>
                  <a:srgbClr val="7671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http://finifty.ru/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5113"/>
            <a:ext cx="9144000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искусство имеет духовную и материальную ценность.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Мастера народного декоративно-прикладного искусства создают свои произведения из разнообразных материалов. Расписной посудой, кружевными салфетками, резными досками, вышитыми полотенцами и другими произведениями народного искусства мы можем пользоваться в быту. </a:t>
            </a:r>
          </a:p>
        </p:txBody>
      </p:sp>
      <p:pic>
        <p:nvPicPr>
          <p:cNvPr id="6147" name="Picture 4" descr="http://www.myjulia.ru/data/cache/2012/10/16/1104028_2412thumb5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87"/>
          <a:stretch/>
        </p:blipFill>
        <p:spPr bwMode="auto">
          <a:xfrm>
            <a:off x="6665947" y="3102968"/>
            <a:ext cx="2448272" cy="37550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www.perunica.ru/uploads/posts/2010-12/1293226433_5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6" y="3102968"/>
            <a:ext cx="2268537" cy="3606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http://www.myjulia.ru/data/cache/2012/10/16/1104032_5357-0x6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1897" y="2705100"/>
            <a:ext cx="4464148" cy="3606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nachalka373.ucoz.ru/8cc0138f1757cd9664309bbd8bcd1975_300_4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17256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www.tgspa.ru/museum/gallery/promisel/yamal/salehard/ahmetzyanova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850" y="692150"/>
            <a:ext cx="2625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http://i081.radikal.ru/1011/51/2ad9fcd7e3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692150"/>
            <a:ext cx="19034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http://www.advantour.com/img/armenia/kurd-arm-carpe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009650"/>
            <a:ext cx="14859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вологодское кр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3"/>
          <a:stretch>
            <a:fillRect/>
          </a:stretch>
        </p:blipFill>
        <p:spPr bwMode="auto">
          <a:xfrm>
            <a:off x="7524750" y="915988"/>
            <a:ext cx="15525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http://enc.cap.ru/pics/%D0%B4%D0%B5%D0%BA_%D0%BF%D1%80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12" y="3889970"/>
            <a:ext cx="1709788" cy="247643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static.diary.ru/userdir/4/9/3/5/493525/237780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050" y="3813175"/>
            <a:ext cx="20351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 descr="http://www.euronn.ru/Image/%D0%BA%D0%B0%D0%BC%D0%B5%D0%BD%D1%8C2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3860800"/>
            <a:ext cx="15589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http://img1.liveinternet.ru/images/attach/c/1/50/131/50131393_image0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762375"/>
            <a:ext cx="18224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http://www.ctekloflower.ru/img/062_glass_flow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669" y="3861048"/>
            <a:ext cx="1728924" cy="2525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425" y="3200400"/>
            <a:ext cx="13970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250" y="3141663"/>
            <a:ext cx="2600325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и роспись по дереву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3141663"/>
            <a:ext cx="1995487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Лаковые миниатюры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51538" y="3244850"/>
            <a:ext cx="15732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Ткачество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02550" y="3244850"/>
            <a:ext cx="1273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6237288"/>
            <a:ext cx="1406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Вышивка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8000" y="6165850"/>
            <a:ext cx="1930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Ковка, литье, чеканка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838" y="6165850"/>
            <a:ext cx="18192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по камню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64163" y="6227763"/>
            <a:ext cx="21320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по кости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08850" y="6165850"/>
            <a:ext cx="1762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из стекла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913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промыслы сложились в России?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по кости народов Севера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0" y="927100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r" eaLnBrk="1" hangingPunct="1">
              <a:lnSpc>
                <a:spcPts val="27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по кости народов Севера относится к одному из древних народных промыслов.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издревле существует </a:t>
            </a:r>
          </a:p>
          <a:p>
            <a:pPr indent="0" algn="r" eaLnBrk="1" hangingPunct="1">
              <a:lnSpc>
                <a:spcPts val="27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косторезных школы: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чукотская, тобольская, холмогорская и якутская. 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278313" y="4724400"/>
            <a:ext cx="483076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7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Сырьем для этого промысла являются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моржовые клыки, бивни мамонтов,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при раскопках до сих пор находят в тундре, бивни слонов</a:t>
            </a:r>
          </a:p>
        </p:txBody>
      </p:sp>
      <p:pic>
        <p:nvPicPr>
          <p:cNvPr id="8197" name="Picture 15" descr="С удачной охоты. Байанай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3" y="802516"/>
            <a:ext cx="4453824" cy="37786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File:Siberian-eskimo-Nabogatova-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67" y="3882542"/>
            <a:ext cx="4274005" cy="28588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-85725" y="268288"/>
            <a:ext cx="50768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6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Мастера Чукотки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 </a:t>
            </a:r>
            <a:r>
              <a:rPr lang="ru-RU" sz="2400" b="1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моржовые клыки. В основном,  это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амулеты и бытовые изделия: наконечники, ножи, гарпуны. Интересно их искусство гравировки – на клыках создаются целые рассказы в картинках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679950" y="4113213"/>
            <a:ext cx="449897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lnSpc>
                <a:spcPts val="26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Тобольские мастера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создают из клыков моржей и зубов кашалота миниатюры о жизни и быте народов Севера. Среди них   можно встретить и женские украшения, ножи для резки </a:t>
            </a:r>
          </a:p>
        </p:txBody>
      </p:sp>
      <p:pic>
        <p:nvPicPr>
          <p:cNvPr id="9220" name="Picture 6" descr="http://img0.liveinternet.ru/images/attach/c/5/84/906/84906418_large_CRW_80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69" y="3001986"/>
            <a:ext cx="4742007" cy="35953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684213" y="6372225"/>
            <a:ext cx="353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Тобольская резьба по кости</a:t>
            </a:r>
          </a:p>
        </p:txBody>
      </p:sp>
      <p:pic>
        <p:nvPicPr>
          <p:cNvPr id="9222" name="Picture 8" descr="китовый у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108552" cy="35283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Прямоугольник 2"/>
          <p:cNvSpPr>
            <a:spLocks noChangeArrowheads="1"/>
          </p:cNvSpPr>
          <p:nvPr/>
        </p:nvSpPr>
        <p:spPr bwMode="auto">
          <a:xfrm>
            <a:off x="5294917" y="3509231"/>
            <a:ext cx="3451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Чукотская резьба по кости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99992" y="1484784"/>
            <a:ext cx="449999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Якутские резчики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создают свои работы с помощью ажурной резьбы, используя орнаменты геометрической формы. Сильно развито скульптурное направление, отличающееся тщательной проработкой деталей и построением по типу макета.</a:t>
            </a:r>
          </a:p>
        </p:txBody>
      </p:sp>
      <p:pic>
        <p:nvPicPr>
          <p:cNvPr id="11267" name="Picture 9" descr="Якутская резьба по кости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86" y="548680"/>
            <a:ext cx="4333414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-2166707" y="5805264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Якутская резьба по кости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 descr="http://www.cultnord.ru/mUserFiles/Image/1/3_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900" y="638650"/>
            <a:ext cx="4063440" cy="541787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0" y="279400"/>
            <a:ext cx="47879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lnSpc>
                <a:spcPts val="27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Холмогорская резьба по кости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один из первых русских художественных промыслов. Изделия этих мастеров очень узнаваемы своей неповторимой ажурностью, витиеватостью многочисленных орнаментов. </a:t>
            </a:r>
          </a:p>
        </p:txBody>
      </p:sp>
      <p:pic>
        <p:nvPicPr>
          <p:cNvPr id="12294" name="Picture 2" descr="1_ (700x479, 120Kb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983" y="3056698"/>
            <a:ext cx="4391917" cy="30908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234950" y="6021388"/>
            <a:ext cx="6641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Холмогорская резьба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кости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238124" y="188913"/>
            <a:ext cx="85823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мастера резьбы по кости создают свои изделия в лучших традициях этого искусства.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Статуэтки и ларцы, всё так же поражают воображение своей красотой и выразительностью, обладают высокой художественной и материальной ценностью.</a:t>
            </a:r>
          </a:p>
        </p:txBody>
      </p:sp>
      <p:pic>
        <p:nvPicPr>
          <p:cNvPr id="13315" name="Picture 4" descr="холмогорская резьба по кос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3" y="2349294"/>
            <a:ext cx="3944938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rma.su/upload/medialibrary/e8a/101_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48408"/>
            <a:ext cx="3443576" cy="441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1372</Words>
  <Application>Microsoft Office PowerPoint</Application>
  <PresentationFormat>Экран (4:3)</PresentationFormat>
  <Paragraphs>141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Bookman Old Style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125</cp:revision>
  <dcterms:created xsi:type="dcterms:W3CDTF">2011-01-08T04:00:41Z</dcterms:created>
  <dcterms:modified xsi:type="dcterms:W3CDTF">2016-03-22T11:23:55Z</dcterms:modified>
</cp:coreProperties>
</file>