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7" r:id="rId6"/>
    <p:sldId id="281" r:id="rId7"/>
    <p:sldId id="258" r:id="rId8"/>
    <p:sldId id="259" r:id="rId9"/>
    <p:sldId id="260" r:id="rId10"/>
    <p:sldId id="261" r:id="rId11"/>
    <p:sldId id="262" r:id="rId12"/>
    <p:sldId id="263" r:id="rId13"/>
    <p:sldId id="282" r:id="rId14"/>
    <p:sldId id="272" r:id="rId15"/>
    <p:sldId id="274" r:id="rId16"/>
    <p:sldId id="277" r:id="rId17"/>
    <p:sldId id="264" r:id="rId18"/>
    <p:sldId id="273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E2A2-50D7-4C56-9514-1BF07B8C769D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39EE-8ABB-4FF5-B13B-4BB1557B0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15297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7A82-AD7B-4FBB-B8CE-684EBE998CFE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C5D7-DC7D-4968-B14C-C474E2CEB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10258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42F8-C402-47BE-9654-014DC66F19FE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7383-EA48-4575-A9F4-782F2D768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03498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372E-3FF3-4A4E-8D75-8A7C00DCC03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7C71-9B13-41D9-A89A-92BD6B0F3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91471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C11E-81BB-4B87-856F-144F213A65C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71FC-D985-4169-BF51-B7714F3F3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492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3C63-C554-40EC-A106-FF0C74D25BE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9152-FBBA-456D-948D-143C6B941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1249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8C61-66C9-4078-A868-6D633658484A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4E18-7509-462E-A30E-5DDBBA670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2643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312F-A032-46E4-BFA7-E6D8E8D433D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054B-85E5-4653-91DE-9517E2FB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70322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C08A-CBA5-464A-AF52-B77DBB1C5976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CD37-9AD5-4EF0-9F45-9DF2D4F2E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58246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5293-C4B9-47AE-8A1D-F274B062EEA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4970F-3976-49DF-BD5F-83E5BE18E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63773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9516-12D9-43DE-AE88-4129D152764B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355F-D681-4DAD-9D1F-4278C50F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2231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12383-5217-4260-99B7-A13266DDC7E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DD6ECA-ABE7-447A-99CC-C2C8937F2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1%80%D0%B8%D1%81%D1%82%D0%B8%D0%B0%D0%BD%D1%81%D0%BA%D0%B8%D0%B5_%D0%BF%D1%80%D0%B0%D0%B7%D0%B4%D0%BD%D0%B8%D0%BA%D0%B8" TargetMode="External"/><Relationship Id="rId2" Type="http://schemas.openxmlformats.org/officeDocument/2006/relationships/hyperlink" Target="http://www.wonderfulnature.ru/statji/Easter_history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eronika\Desktop\&#1056;&#1086;&#1078;&#1076;&#1077;&#1089;&#1090;&#1074;&#1077;&#1085;&#1089;&#1082;&#1072;&#1103;%20&#1089;&#1083;&#1091;&#1078;&#1073;&#107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8163"/>
            <a:ext cx="91440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 eaLnBrk="1" hangingPunct="1">
              <a:defRPr/>
            </a:pPr>
            <a: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Религиозные</a:t>
            </a:r>
          </a:p>
          <a:p>
            <a:pPr algn="ctr" eaLnBrk="1" hangingPunct="1">
              <a:defRPr/>
            </a:pPr>
            <a: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 и обряды</a:t>
            </a:r>
          </a:p>
          <a:p>
            <a:pPr algn="ctr" eaLnBrk="1" hangingPunct="1">
              <a:defRPr/>
            </a:pPr>
            <a: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народов мира</a:t>
            </a:r>
          </a:p>
        </p:txBody>
      </p:sp>
      <p:pic>
        <p:nvPicPr>
          <p:cNvPr id="2053" name="Picture 5" descr="http://gazetahimik.ru/wp-content/uploads/2012/01/gadanie-rogdestvo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4850904" cy="312074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5888"/>
            <a:ext cx="91440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5354638"/>
            <a:ext cx="28638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50800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Молитва «Отче наш»</a:t>
            </a:r>
          </a:p>
          <a:p>
            <a:pPr algn="ctr"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«Отче наш, сущий на небесах! да святится имя Твое; Да </a:t>
            </a:r>
            <a:r>
              <a:rPr lang="ru-RU" sz="2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приидет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Царствие Твое; да будет воля Твоя и на земле, как на небе; Хлеб наш насущный дай нам на сей день; И прости нам долги наши, как и мы прощаем должникам нашим; И не введи нас в искушение, но избавь нас от лукавого. Аминь». </a:t>
            </a:r>
          </a:p>
        </p:txBody>
      </p:sp>
      <p:pic>
        <p:nvPicPr>
          <p:cNvPr id="14342" name="Picture 6" descr="http://marina-dorih.ru/wp-content/uploads/2011/01/%D1%81%D0%B8%D0%BB%D0%B0-%D0%BC%D0%BE%D0%BB%D0%B8%D1%82%D0%B2%D1%8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384311"/>
            <a:ext cx="6600055" cy="445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-36513" y="57150"/>
            <a:ext cx="9144001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Недельный круг богослужения.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Понедельник – ангелам и силам небесным.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Вторник – Иоанну Крестителю и пророкам.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Среда – Кресту и покаянию с воспоминанием о грехе Иуды.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Четверг – Апостолам и святым (Николаю Угоднику).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Пятница – Кресту и событиям Голгофы.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Суббота – Богородице и всем святым и усопшим.</a:t>
            </a:r>
          </a:p>
          <a:p>
            <a:pPr marL="3429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Воскресенье – Воскресению Христову.</a:t>
            </a:r>
          </a:p>
        </p:txBody>
      </p:sp>
      <p:pic>
        <p:nvPicPr>
          <p:cNvPr id="15364" name="Picture 4" descr="http://s52.radikal.ru/i135/1206/af/415de3e7161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830284"/>
            <a:ext cx="5040560" cy="39830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363" y="5613400"/>
            <a:ext cx="3635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Недельный(Седмичный) круг богослужений из "Богословия на пальцах" </a:t>
            </a:r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М.Залесского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9567" y="2780928"/>
            <a:ext cx="3936929" cy="288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07950" y="0"/>
            <a:ext cx="91074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Двунадесятые праздники (12)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Рождество Богородицы – 21 сентября.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Возрождение Креста Господня – 27 сен.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Введение в храм Пресвятой Богородицы – 4 дек.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Рождество Христово – 7 января.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Крещение Господне или Богоявление – 19 дек.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Сретение Господне – 15 февраля.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Благовещение – 7 апреля.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Вход Господень в Иерусалим – за неделю до Пасхи.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Воскресение Христово – Пасха. 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Вознесение – на 40 день после Пасхи.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Пятидесятница или Троица – на 50 день после Пасхи.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Преображение Господне – 19 августа.</a:t>
            </a:r>
          </a:p>
          <a:p>
            <a:pPr marL="457200" indent="-457200">
              <a:lnSpc>
                <a:spcPts val="2600"/>
              </a:lnSpc>
              <a:buFont typeface="+mj-lt"/>
              <a:buAutoNum type="arabicPeriod"/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Успение Пресвятой Богородицы – 28 авг.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7" y="4785696"/>
            <a:ext cx="3468394" cy="208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45" y="4795005"/>
            <a:ext cx="2771800" cy="20511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412" name="Picture 4" descr="Рождественское богослужение в храме Христа Спасителя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4770000"/>
            <a:ext cx="3020360" cy="208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363" y="59499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Воскресение Христово, с Двунадесятыми Праздниками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46688" y="4652963"/>
            <a:ext cx="3675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Двунадесятые праздники и Пасха в годовом круге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282575"/>
            <a:ext cx="48672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363" y="647700"/>
            <a:ext cx="404971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er\Desktop\Рождество Пресвятой Богород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188913"/>
            <a:ext cx="38163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8913" y="476250"/>
            <a:ext cx="52895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Рождество Пресвятой Богородицы –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21 сентября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1" descr="C:\Users\User\Desktop\Рождество Христ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18811"/>
            <a:ext cx="4209897" cy="51099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850" y="5445125"/>
            <a:ext cx="43100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Рождество Христово –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7 января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4663" y="404813"/>
            <a:ext cx="45815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Воскресение Христово –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Пасха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485" name="Picture 5" descr="Воскресение христово - Семчук Володими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28" y="188641"/>
            <a:ext cx="4167195" cy="50912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www.vidania.ru/picture/shigri/icon_shigri_troiz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703" y="1574795"/>
            <a:ext cx="3914046" cy="52228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088" y="5378450"/>
            <a:ext cx="414337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Пятидесятница или Троица –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на 50 день </a:t>
            </a:r>
          </a:p>
          <a:p>
            <a:pPr algn="r"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 после Пасхи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в праздник Пятидесятницы в Успенском соборе Троице-Сергиевой лав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1438"/>
            <a:ext cx="8929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Богослужение в праздник Пятидесятницы в Успенском соборе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79388" y="404813"/>
            <a:ext cx="48450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Именины – праздник, соответствующий имени святого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января – Анастасия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января – Павел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февраля – Дмитрий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февраля – Светлана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марта – Кристина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апреля – Анна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мая – Антоний 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июня – Ярослав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августа – Ирина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октября – Владислав</a:t>
            </a:r>
          </a:p>
        </p:txBody>
      </p:sp>
      <p:pic>
        <p:nvPicPr>
          <p:cNvPr id="23558" name="Picture 6" descr="Открытки - День рождения - День Ангел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162">
            <a:off x="5228527" y="4323747"/>
            <a:ext cx="3418197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4011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648000" marR="127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праздника от обряда?</a:t>
            </a:r>
          </a:p>
          <a:p>
            <a:pPr marL="648000" marR="127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праздников и обрядов (в примерах).</a:t>
            </a:r>
          </a:p>
          <a:p>
            <a:pPr marL="648000" marR="127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об одном из религиозных праздников.  Как он проходит?</a:t>
            </a:r>
          </a:p>
          <a:p>
            <a:pPr marL="648000" marR="127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православного богослужения.</a:t>
            </a:r>
          </a:p>
          <a:p>
            <a:pPr marL="6480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Перечислить недельный круг богослужения.</a:t>
            </a:r>
          </a:p>
        </p:txBody>
      </p:sp>
      <p:pic>
        <p:nvPicPr>
          <p:cNvPr id="14" name="Picture 6" descr="Рождественское богослужение в храме Христа Спасителя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890116"/>
            <a:ext cx="6379458" cy="394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20713"/>
            <a:ext cx="8642350" cy="48291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Ю.Е.Галушкина. Волгоград. Учитель. 2007 год.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http://www.wonderfulnature.ru/statji/Easter_history.php</a:t>
            </a:r>
            <a:endParaRPr lang="ru-RU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BF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4%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</a:t>
            </a:r>
            <a:endParaRPr lang="ru-RU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476250"/>
            <a:ext cx="9144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киевский князь Владимир собрал бояр и старцев на совет и спросил их о том,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чья вера лучше: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магометан, иудеев,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католиков или греков. </a:t>
            </a:r>
          </a:p>
        </p:txBody>
      </p:sp>
      <p:pic>
        <p:nvPicPr>
          <p:cNvPr id="3075" name="Picture 2" descr="http://img1.liveinternet.ru/images/attach/c/1/49/317/49317983_1254310317_sofiya_konstantinopol_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601913"/>
            <a:ext cx="81788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450" y="5918200"/>
            <a:ext cx="8039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Софийский собор в Константинополе. Византия. Реконструкция.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31020"/>
            <a:ext cx="6624736" cy="472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84213" y="6399213"/>
            <a:ext cx="77041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И.Эггинк</a:t>
            </a: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Великий князь Владимир избирает религию. 1822г.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513" y="115888"/>
            <a:ext cx="9144001" cy="15621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 много лет, давно уже князь Владимир крестил Русь, но великолепие церковного богослужения, пышность обрядов сохраня­ются до нашего времени. </a:t>
            </a:r>
          </a:p>
          <a:p>
            <a:pPr marR="1270" algn="ctr"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много ли мы знаем о них сегодня?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3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Христианское богослужение вбирает в себя двухтысячелетний опыт, накопленный православной и католической церковью. Православное бо­гослужение, которого придерживается русская церковь, имеет давние традиции и особый порядок их проведения.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Христианское богослужение</a:t>
            </a:r>
          </a:p>
        </p:txBody>
      </p:sp>
      <p:pic>
        <p:nvPicPr>
          <p:cNvPr id="48130" name="Picture 2" descr="http://p2.patriarchia.ru/000/188/1234/2allexandr_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7200800" cy="47975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331640" y="947738"/>
            <a:ext cx="611981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Атрибуты при церковной службе: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иконы, фрески, росписи на стенах;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церковной утвари;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хоровая и вокальная музыка;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колокольные звоны;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молитвы, обращенные к Богу.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5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Церковная служба сродни театральному действу, она яв­ляет собой синтез искусств, идеал гармонии и красоты.</a:t>
            </a:r>
            <a:endParaRPr lang="ru-RU" sz="2400" dirty="0"/>
          </a:p>
        </p:txBody>
      </p:sp>
      <p:pic>
        <p:nvPicPr>
          <p:cNvPr id="6" name="Picture 2" descr="C:\Users\User\Desktop\SDC13460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0425"/>
            <a:ext cx="4525691" cy="339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eparhia-tmb.ru/wp-content/uploads/2013/01/MG_99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731" y="3400425"/>
            <a:ext cx="4334977" cy="331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75" y="284163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призвано служить не только эстетическому наслаждению, но и нравственному, духовному преображению 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00" y="6242050"/>
            <a:ext cx="91471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Рождественская служба в Храме Христа Спасителя (фрагмент)</a:t>
            </a:r>
          </a:p>
        </p:txBody>
      </p:sp>
      <p:pic>
        <p:nvPicPr>
          <p:cNvPr id="4" name="Рождественская служб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1214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1438" y="44450"/>
            <a:ext cx="896461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Вли­яние на церковную службу оказывают и традиции национальной культу­ры </a:t>
            </a:r>
          </a:p>
          <a:p>
            <a:pPr marL="1116000" indent="-342900" eaLnBrk="1" hangingPunct="1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Центральной Африке – звуки тамтамов.</a:t>
            </a:r>
          </a:p>
          <a:p>
            <a:pPr marL="1116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Эфиопии – ритуальные танцы священников.</a:t>
            </a:r>
          </a:p>
          <a:p>
            <a:pPr marL="1116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Индии - обряд принесения в дар цветов.</a:t>
            </a:r>
          </a:p>
        </p:txBody>
      </p:sp>
      <p:pic>
        <p:nvPicPr>
          <p:cNvPr id="7172" name="Picture 4" descr="http://www.sobranie.org/images/9/6_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5291" y="4437112"/>
            <a:ext cx="4253133" cy="24011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ritu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857345" cy="48023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5" descr="C:\Users\User\Desktop\23-24-08-08janm-0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804080"/>
            <a:ext cx="4499992" cy="26527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825" y="6237288"/>
            <a:ext cx="11445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Африка </a:t>
            </a:r>
            <a:endParaRPr lang="ru-RU" i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19925" y="4456113"/>
            <a:ext cx="12557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Эфиопия</a:t>
            </a:r>
            <a:endParaRPr lang="ru-RU" i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4538" y="1803400"/>
            <a:ext cx="911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Индия</a:t>
            </a:r>
            <a:endParaRPr lang="ru-RU" i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463" y="131763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Православное богослужение – «3 круга времени».</a:t>
            </a:r>
          </a:p>
          <a:p>
            <a:pPr marL="828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Дневной (суточный).</a:t>
            </a:r>
          </a:p>
          <a:p>
            <a:pPr marL="828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Недельный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седмичный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828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Годовой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995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Богослужением вообще называется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Богопочитание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или угождение Богу</a:t>
            </a:r>
          </a:p>
        </p:txBody>
      </p:sp>
      <p:pic>
        <p:nvPicPr>
          <p:cNvPr id="1026" name="Picture 2" descr="https://i.ytimg.com/vi/JLHc-KeK6V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4175"/>
            <a:ext cx="5796136" cy="434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07950" y="1158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Виды богослужений (суточный).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Вечерня (чтение библейских псалмов и гимнов).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Утреня (посвящена встрече Мессии, чтение 6 псалмов)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Литургия (дневное богослужение).</a:t>
            </a:r>
          </a:p>
        </p:txBody>
      </p:sp>
      <p:pic>
        <p:nvPicPr>
          <p:cNvPr id="10243" name="Picture 4" descr="http://s11.radikal.ru/i184/1206/64/2449973f1d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85925"/>
            <a:ext cx="503078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516563"/>
            <a:ext cx="457200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«Часы богослужения»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круг – дневной (суточный) 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круг – седмичный. </a:t>
            </a:r>
            <a:b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круг – годовой. </a:t>
            </a:r>
          </a:p>
        </p:txBody>
      </p:sp>
      <p:pic>
        <p:nvPicPr>
          <p:cNvPr id="13322" name="Picture 10" descr="DSC_00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8364" y="1942334"/>
            <a:ext cx="3933219" cy="33268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828</Words>
  <Application>Microsoft Office PowerPoint</Application>
  <PresentationFormat>Экран (4:3)</PresentationFormat>
  <Paragraphs>103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64</cp:revision>
  <dcterms:created xsi:type="dcterms:W3CDTF">2011-01-21T11:01:26Z</dcterms:created>
  <dcterms:modified xsi:type="dcterms:W3CDTF">2016-03-22T11:28:41Z</dcterms:modified>
</cp:coreProperties>
</file>