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9" r:id="rId4"/>
    <p:sldId id="257" r:id="rId5"/>
    <p:sldId id="259" r:id="rId6"/>
    <p:sldId id="260" r:id="rId7"/>
    <p:sldId id="261" r:id="rId8"/>
    <p:sldId id="263" r:id="rId9"/>
    <p:sldId id="265" r:id="rId10"/>
    <p:sldId id="262" r:id="rId11"/>
    <p:sldId id="264" r:id="rId12"/>
    <p:sldId id="266" r:id="rId13"/>
    <p:sldId id="267"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urlington.co.uk/original-paintings/julius-adam-up-to-mischief-25339.html" TargetMode="External"/><Relationship Id="rId2" Type="http://schemas.openxmlformats.org/officeDocument/2006/relationships/hyperlink" Target="https://fotki.yandex.ru/users/galikos/album/109528/" TargetMode="External"/><Relationship Id="rId1" Type="http://schemas.openxmlformats.org/officeDocument/2006/relationships/slideLayout" Target="../slideLayouts/slideLayout2.xml"/><Relationship Id="rId4" Type="http://schemas.openxmlformats.org/officeDocument/2006/relationships/hyperlink" Target="http://www.thegreatcat.org/the-cat-in-art-and-photos-2/cats-in-19th-century-art/julius-adam-ii-1852-1913-germ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000"/>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7972" y="116632"/>
            <a:ext cx="5026248" cy="1200329"/>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Arial Black" panose="020B0A04020102020204" pitchFamily="34" charset="0"/>
              </a:rPr>
              <a:t>Cats Rule</a:t>
            </a:r>
            <a:endParaRPr lang="ru-RU" sz="72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Arial Black" panose="020B0A04020102020204" pitchFamily="34" charset="0"/>
            </a:endParaRPr>
          </a:p>
        </p:txBody>
      </p:sp>
      <p:sp>
        <p:nvSpPr>
          <p:cNvPr id="4" name="Прямоугольник 3"/>
          <p:cNvSpPr/>
          <p:nvPr/>
        </p:nvSpPr>
        <p:spPr>
          <a:xfrm>
            <a:off x="177972" y="4734342"/>
            <a:ext cx="8856685"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Союза</a:t>
            </a: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305172" y="1316961"/>
            <a:ext cx="8838828" cy="107721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Facts about why cats rule</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endParaRPr>
          </a:p>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for </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8-11</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 Grades</a:t>
            </a:r>
            <a:endParaRPr lang="ru-RU"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563"/>
          <a:stretch/>
        </p:blipFill>
        <p:spPr bwMode="auto">
          <a:xfrm>
            <a:off x="-1" y="2740"/>
            <a:ext cx="9270557" cy="685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95536" y="260648"/>
            <a:ext cx="8352928" cy="1200329"/>
          </a:xfrm>
          <a:prstGeom prst="rect">
            <a:avLst/>
          </a:prstGeom>
        </p:spPr>
        <p:txBody>
          <a:bodyPr wrap="square">
            <a:spAutoFit/>
          </a:bodyPr>
          <a:lstStyle/>
          <a:p>
            <a:r>
              <a:rPr lang="en-US" spc="50" dirty="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 They can be inside their entire lives: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can stay inside their whole lives, and never get dirty and bring fleas and ticks into your home. You don’t have to worry about your pet getting attacked by a wild animal when they live inside.</a:t>
            </a:r>
            <a:endParaRPr lang="ru-RU" dirty="0">
              <a:solidFill>
                <a:srgbClr val="0000FF"/>
              </a:solidFill>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7" r="2269"/>
          <a:stretch/>
        </p:blipFill>
        <p:spPr bwMode="auto">
          <a:xfrm>
            <a:off x="10163" y="0"/>
            <a:ext cx="9144000" cy="687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9512" y="243513"/>
            <a:ext cx="5616624" cy="2031325"/>
          </a:xfrm>
          <a:prstGeom prst="rect">
            <a:avLst/>
          </a:prstGeom>
        </p:spPr>
        <p:txBody>
          <a:bodyPr wrap="square">
            <a:spAutoFit/>
          </a:bodyPr>
          <a:lstStyle/>
          <a:p>
            <a:r>
              <a:rPr lang="en-US" spc="50" dirty="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They are natural hunters: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are natural-born predators. Insects, bees, and spiders don’t have a chance with a cat. Cats pretty much exterminate pests from your house. You won't have a rat problem with a cat in your house. Hunting is a game for them.</a:t>
            </a:r>
            <a:endParaRPr lang="ru-RU" dirty="0">
              <a:solidFill>
                <a:srgbClr val="0000FF"/>
              </a:solidFill>
            </a:endParaRP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40"/>
          <a:stretch/>
        </p:blipFill>
        <p:spPr bwMode="auto">
          <a:xfrm>
            <a:off x="0" y="0"/>
            <a:ext cx="920128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188640"/>
            <a:ext cx="4572000" cy="2031325"/>
          </a:xfrm>
          <a:prstGeom prst="rect">
            <a:avLst/>
          </a:prstGeom>
        </p:spPr>
        <p:txBody>
          <a:bodyPr>
            <a:spAutoFit/>
          </a:bodyPr>
          <a:lstStyle/>
          <a:p>
            <a:r>
              <a:rPr lang="en-US" spc="50" dirty="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They are hilarious</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 Cats are funny. Everyone has seen those millions of videos on YouTube featuring cats' hilarious behaviors. They are bigger celebrities than half of the people on the Internet.</a:t>
            </a:r>
            <a:endParaRPr lang="ru-RU" dirty="0">
              <a:solidFill>
                <a:srgbClr val="0000FF"/>
              </a:solidFill>
            </a:endParaRPr>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79"/>
          <a:stretch/>
        </p:blipFill>
        <p:spPr bwMode="auto">
          <a:xfrm>
            <a:off x="2032" y="0"/>
            <a:ext cx="914679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9512" y="188640"/>
            <a:ext cx="6840760" cy="1477328"/>
          </a:xfrm>
          <a:prstGeom prst="rect">
            <a:avLst/>
          </a:prstGeom>
        </p:spPr>
        <p:txBody>
          <a:bodyPr wrap="square">
            <a:spAutoFit/>
          </a:bodyPr>
          <a:lstStyle/>
          <a:p>
            <a:r>
              <a:rPr lang="en-US" spc="50" dirty="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They are intuitive: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have a clairvoyance about them. They can feel when you are upset and they want to comfort you. Some cats know when someone is about to die. They are very emotional animals that love to be held and cuddled with.</a:t>
            </a:r>
            <a:endParaRPr lang="ru-RU" dirty="0">
              <a:solidFill>
                <a:srgbClr val="0000FF"/>
              </a:solidFill>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9" y="0"/>
            <a:ext cx="911698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8119" y="188640"/>
            <a:ext cx="3038011" cy="1969770"/>
          </a:xfrm>
          <a:prstGeom prst="rect">
            <a:avLst/>
          </a:prstGeom>
        </p:spPr>
        <p:txBody>
          <a:bodyPr wrap="none">
            <a:spAutoFit/>
          </a:bodyPr>
          <a:lstStyle/>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 house cat sits</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and smiles and sings.</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He knows a lot of</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Secret things.</a:t>
            </a:r>
          </a:p>
          <a:p>
            <a:endPar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endParaRPr>
          </a:p>
          <a:p>
            <a:r>
              <a:rPr lang="en-US" sz="1400"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Annette Wynne</a:t>
            </a:r>
          </a:p>
          <a:p>
            <a:endPar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2209257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79512" y="197346"/>
            <a:ext cx="4896544" cy="3416320"/>
          </a:xfrm>
          <a:prstGeom prst="rect">
            <a:avLst/>
          </a:prstGeom>
        </p:spPr>
        <p:txBody>
          <a:bodyPr wrap="square">
            <a:spAutoFit/>
          </a:bodyPr>
          <a:lstStyle/>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sleep, anywhere,</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Any table, any chair</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Top of piano, window-ledge,</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In the middle, on the edge,</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Open drawer, empty shoe,</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Anybody's lap will do,</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Fitted in a cardboard box,</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In the cupboard, with your frocks-</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Anywhere! They don't care!</a:t>
            </a:r>
          </a:p>
          <a:p>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sleep anywhere.</a:t>
            </a:r>
          </a:p>
          <a:p>
            <a:endPar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endParaRPr>
          </a:p>
          <a:p>
            <a:r>
              <a:rPr lang="en-US" sz="1400" spc="50" dirty="0" err="1">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Elanor</a:t>
            </a:r>
            <a:r>
              <a:rPr lang="en-US" sz="1400"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 </a:t>
            </a:r>
            <a:r>
              <a:rPr lang="en-US" sz="1400" spc="50" dirty="0" err="1">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Farjeon</a:t>
            </a:r>
            <a:r>
              <a:rPr lang="en-US" sz="1400"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 (1881-1965)</a:t>
            </a:r>
          </a:p>
        </p:txBody>
      </p:sp>
    </p:spTree>
    <p:extLst>
      <p:ext uri="{BB962C8B-B14F-4D97-AF65-F5344CB8AC3E}">
        <p14:creationId xmlns:p14="http://schemas.microsoft.com/office/powerpoint/2010/main" val="7388976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9" y="0"/>
            <a:ext cx="91380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60069" y="260648"/>
            <a:ext cx="4655313" cy="2308324"/>
          </a:xfrm>
          <a:prstGeom prst="rect">
            <a:avLst/>
          </a:prstGeom>
        </p:spPr>
        <p:txBody>
          <a:bodyPr wrap="none">
            <a:spAutoFit/>
          </a:bodyPr>
          <a:lstStyle/>
          <a:p>
            <a:pPr algn="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love to sleep in the sunshine</a:t>
            </a:r>
          </a:p>
          <a:p>
            <a:pPr algn="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love to sleep in the shade</a:t>
            </a:r>
          </a:p>
          <a:p>
            <a:pPr algn="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But my cat sleeps </a:t>
            </a:r>
            <a:endParaRPr lang="en-US" spc="50" dirty="0" smtClean="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endParaRPr>
          </a:p>
          <a:p>
            <a:pPr algn="r"/>
            <a:r>
              <a:rPr lang="en-US" spc="50" dirty="0" smtClean="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in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 middle of my bed</a:t>
            </a:r>
          </a:p>
          <a:p>
            <a:pPr algn="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on the blankets</a:t>
            </a:r>
          </a:p>
          <a:p>
            <a:pPr algn="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when the bed's not made.</a:t>
            </a:r>
          </a:p>
          <a:p>
            <a:pPr algn="r"/>
            <a:endPar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endParaRPr>
          </a:p>
          <a:p>
            <a:pPr algn="r"/>
            <a:r>
              <a:rPr lang="en-US" sz="1400"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Carole Graham</a:t>
            </a:r>
            <a:endParaRPr lang="ru-RU" sz="1400" dirty="0">
              <a:solidFill>
                <a:srgbClr val="0000FF"/>
              </a:solidFill>
            </a:endParaRPr>
          </a:p>
        </p:txBody>
      </p:sp>
    </p:spTree>
    <p:extLst>
      <p:ext uri="{BB962C8B-B14F-4D97-AF65-F5344CB8AC3E}">
        <p14:creationId xmlns:p14="http://schemas.microsoft.com/office/powerpoint/2010/main" val="12003571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8"/>
            <a:ext cx="9225307" cy="686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88420" y="44261"/>
            <a:ext cx="8843062" cy="1754326"/>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Thank You </a:t>
            </a:r>
          </a:p>
          <a:p>
            <a:pPr algn="ct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for </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Being </a:t>
            </a:r>
          </a:p>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with Julius Adam’s II cats and Kittens!</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283038738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8568952" cy="1477328"/>
          </a:xfrm>
          <a:prstGeom prst="rect">
            <a:avLst/>
          </a:prstGeom>
        </p:spPr>
        <p:txBody>
          <a:bodyPr wrap="square">
            <a:spAutoFit/>
          </a:bodyPr>
          <a:lstStyle/>
          <a:p>
            <a:r>
              <a:rPr lang="en-US" b="1" dirty="0">
                <a:solidFill>
                  <a:schemeClr val="bg1"/>
                </a:solidFill>
                <a:hlinkClick r:id="rId2"/>
              </a:rPr>
              <a:t>https://fotki.yandex.ru/users/galikos/album/109528</a:t>
            </a:r>
            <a:r>
              <a:rPr lang="en-US" b="1" dirty="0" smtClean="0">
                <a:solidFill>
                  <a:schemeClr val="bg1"/>
                </a:solidFill>
                <a:hlinkClick r:id="rId2"/>
              </a:rPr>
              <a:t>/</a:t>
            </a:r>
            <a:endParaRPr lang="en-US" b="1" dirty="0" smtClean="0">
              <a:solidFill>
                <a:schemeClr val="bg1"/>
              </a:solidFill>
            </a:endParaRPr>
          </a:p>
          <a:p>
            <a:r>
              <a:rPr lang="en-US" b="1" dirty="0">
                <a:solidFill>
                  <a:schemeClr val="bg1"/>
                </a:solidFill>
                <a:hlinkClick r:id="rId3"/>
              </a:rPr>
              <a:t>http://</a:t>
            </a:r>
            <a:r>
              <a:rPr lang="en-US" b="1" dirty="0" smtClean="0">
                <a:solidFill>
                  <a:schemeClr val="bg1"/>
                </a:solidFill>
                <a:hlinkClick r:id="rId3"/>
              </a:rPr>
              <a:t>www.burlington.co.uk/original-paintings/julius-adam-up-to-mischief-25339.html</a:t>
            </a:r>
            <a:endParaRPr lang="en-US" b="1" dirty="0" smtClean="0">
              <a:solidFill>
                <a:schemeClr val="bg1"/>
              </a:solidFill>
            </a:endParaRPr>
          </a:p>
          <a:p>
            <a:r>
              <a:rPr lang="en-US" b="1" dirty="0">
                <a:solidFill>
                  <a:schemeClr val="bg1"/>
                </a:solidFill>
                <a:hlinkClick r:id="rId4"/>
              </a:rPr>
              <a:t>http://www.thegreatcat.org/the-cat-in-art-and-photos-2/cats-in-19th-century-art/julius-adam-ii-1852-1913-german</a:t>
            </a:r>
            <a:r>
              <a:rPr lang="en-US" b="1" dirty="0" smtClean="0">
                <a:solidFill>
                  <a:schemeClr val="bg1"/>
                </a:solidFill>
                <a:hlinkClick r:id="rId4"/>
              </a:rPr>
              <a:t>/</a:t>
            </a:r>
            <a:endParaRPr lang="en-US" b="1" dirty="0" smtClean="0">
              <a:solidFill>
                <a:schemeClr val="bg1"/>
              </a:solidFill>
            </a:endParaRPr>
          </a:p>
          <a:p>
            <a:endParaRPr lang="ru-RU" dirty="0">
              <a:solidFill>
                <a:schemeClr val="bg1"/>
              </a:solidFill>
            </a:endParaRPr>
          </a:p>
        </p:txBody>
      </p:sp>
      <p:sp>
        <p:nvSpPr>
          <p:cNvPr id="3" name="Прямоугольник 2"/>
          <p:cNvSpPr/>
          <p:nvPr/>
        </p:nvSpPr>
        <p:spPr>
          <a:xfrm>
            <a:off x="323528" y="332656"/>
            <a:ext cx="1259447" cy="369332"/>
          </a:xfrm>
          <a:prstGeom prst="rect">
            <a:avLst/>
          </a:prstGeom>
        </p:spPr>
        <p:txBody>
          <a:bodyPr wrap="none">
            <a:spAutoFit/>
          </a:bodyPr>
          <a:lstStyle/>
          <a:p>
            <a:r>
              <a:rPr lang="en-US" spc="50" dirty="0" smtClean="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Sources</a:t>
            </a:r>
            <a:endParaRPr lang="ru-RU" dirty="0">
              <a:solidFill>
                <a:srgbClr val="0000FF"/>
              </a:solidFill>
            </a:endParaRPr>
          </a:p>
        </p:txBody>
      </p:sp>
    </p:spTree>
    <p:extLst>
      <p:ext uri="{BB962C8B-B14F-4D97-AF65-F5344CB8AC3E}">
        <p14:creationId xmlns:p14="http://schemas.microsoft.com/office/powerpoint/2010/main" val="202260055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60648"/>
            <a:ext cx="5248583"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79512" y="116632"/>
            <a:ext cx="3240360" cy="6555641"/>
          </a:xfrm>
          <a:prstGeom prst="rect">
            <a:avLst/>
          </a:prstGeom>
        </p:spPr>
        <p:txBody>
          <a:bodyPr wrap="square">
            <a:spAutoFit/>
          </a:bodyPr>
          <a:lstStyle/>
          <a:p>
            <a:pPr algn="ctr"/>
            <a:r>
              <a:rPr lang="en-US" sz="2000" dirty="0">
                <a:solidFill>
                  <a:srgbClr val="0000FF"/>
                </a:solidFill>
                <a:latin typeface="Arial Black" panose="020B0A04020102020204" pitchFamily="34" charset="0"/>
              </a:rPr>
              <a:t>Julius </a:t>
            </a:r>
            <a:r>
              <a:rPr lang="en-US" sz="2000" dirty="0" smtClean="0">
                <a:solidFill>
                  <a:srgbClr val="0000FF"/>
                </a:solidFill>
                <a:latin typeface="Arial Black" panose="020B0A04020102020204" pitchFamily="34" charset="0"/>
              </a:rPr>
              <a:t>Adam II</a:t>
            </a:r>
            <a:endParaRPr lang="en-US" sz="2000" dirty="0">
              <a:solidFill>
                <a:srgbClr val="0000FF"/>
              </a:solidFill>
              <a:latin typeface="Arial Black" panose="020B0A04020102020204" pitchFamily="34" charset="0"/>
            </a:endParaRPr>
          </a:p>
          <a:p>
            <a:pPr algn="ctr"/>
            <a:r>
              <a:rPr lang="en-US" sz="2000" dirty="0" smtClean="0">
                <a:solidFill>
                  <a:srgbClr val="0000FF"/>
                </a:solidFill>
                <a:latin typeface="Arial Black" panose="020B0A04020102020204" pitchFamily="34" charset="0"/>
              </a:rPr>
              <a:t>1852 </a:t>
            </a:r>
            <a:r>
              <a:rPr lang="en-US" sz="2000" dirty="0">
                <a:solidFill>
                  <a:srgbClr val="0000FF"/>
                </a:solidFill>
                <a:latin typeface="Arial Black" panose="020B0A04020102020204" pitchFamily="34" charset="0"/>
              </a:rPr>
              <a:t>- 1913 </a:t>
            </a:r>
          </a:p>
          <a:p>
            <a:endParaRPr lang="en-US" sz="2000" dirty="0" smtClean="0">
              <a:solidFill>
                <a:srgbClr val="0000FF"/>
              </a:solidFill>
              <a:latin typeface="Arial Black" panose="020B0A04020102020204" pitchFamily="34" charset="0"/>
            </a:endParaRPr>
          </a:p>
          <a:p>
            <a:endParaRPr lang="en-US" sz="2000" dirty="0">
              <a:solidFill>
                <a:srgbClr val="0000FF"/>
              </a:solidFill>
              <a:latin typeface="Arial Black" panose="020B0A04020102020204" pitchFamily="34" charset="0"/>
            </a:endParaRPr>
          </a:p>
          <a:p>
            <a:endParaRPr lang="en-US" sz="2000" dirty="0" smtClean="0">
              <a:solidFill>
                <a:srgbClr val="0000FF"/>
              </a:solidFill>
              <a:latin typeface="Arial Black" panose="020B0A04020102020204" pitchFamily="34" charset="0"/>
            </a:endParaRPr>
          </a:p>
          <a:p>
            <a:r>
              <a:rPr lang="en-US" sz="2000" dirty="0" smtClean="0">
                <a:solidFill>
                  <a:srgbClr val="0000FF"/>
                </a:solidFill>
                <a:latin typeface="Arial Black" panose="020B0A04020102020204" pitchFamily="34" charset="0"/>
              </a:rPr>
              <a:t>The </a:t>
            </a:r>
            <a:r>
              <a:rPr lang="en-US" sz="2000" dirty="0">
                <a:solidFill>
                  <a:srgbClr val="0000FF"/>
                </a:solidFill>
                <a:latin typeface="Arial Black" panose="020B0A04020102020204" pitchFamily="34" charset="0"/>
              </a:rPr>
              <a:t>German artist Julius Adam is noted primarily for his portrayals of cats, and in particular kittens. He also did a number of dog portraits. He studied art under his father, Julius Adam </a:t>
            </a:r>
            <a:r>
              <a:rPr lang="en-US" sz="2000" dirty="0" err="1">
                <a:solidFill>
                  <a:srgbClr val="0000FF"/>
                </a:solidFill>
                <a:latin typeface="Arial Black" panose="020B0A04020102020204" pitchFamily="34" charset="0"/>
              </a:rPr>
              <a:t>Snr</a:t>
            </a:r>
            <a:r>
              <a:rPr lang="en-US" sz="2000" dirty="0">
                <a:solidFill>
                  <a:srgbClr val="0000FF"/>
                </a:solidFill>
                <a:latin typeface="Arial Black" panose="020B0A04020102020204" pitchFamily="34" charset="0"/>
              </a:rPr>
              <a:t>., and subsequently with the teachers </a:t>
            </a:r>
            <a:r>
              <a:rPr lang="en-US" sz="2000" dirty="0" err="1">
                <a:solidFill>
                  <a:srgbClr val="0000FF"/>
                </a:solidFill>
                <a:latin typeface="Arial Black" panose="020B0A04020102020204" pitchFamily="34" charset="0"/>
              </a:rPr>
              <a:t>Echter</a:t>
            </a:r>
            <a:r>
              <a:rPr lang="en-US" sz="2000" dirty="0">
                <a:solidFill>
                  <a:srgbClr val="0000FF"/>
                </a:solidFill>
                <a:latin typeface="Arial Black" panose="020B0A04020102020204" pitchFamily="34" charset="0"/>
              </a:rPr>
              <a:t> and W. </a:t>
            </a:r>
            <a:r>
              <a:rPr lang="en-US" sz="2000" dirty="0" err="1">
                <a:solidFill>
                  <a:srgbClr val="0000FF"/>
                </a:solidFill>
                <a:latin typeface="Arial Black" panose="020B0A04020102020204" pitchFamily="34" charset="0"/>
              </a:rPr>
              <a:t>Diez</a:t>
            </a:r>
            <a:r>
              <a:rPr lang="en-US" sz="2000" dirty="0">
                <a:solidFill>
                  <a:srgbClr val="0000FF"/>
                </a:solidFill>
                <a:latin typeface="Arial Black" panose="020B0A04020102020204" pitchFamily="34" charset="0"/>
              </a:rPr>
              <a:t>. He spent six years in Rio de Janeiro before returning to Germany. </a:t>
            </a:r>
            <a:endParaRPr lang="ru-RU" sz="2000" dirty="0">
              <a:solidFill>
                <a:srgbClr val="0000FF"/>
              </a:solidFill>
              <a:latin typeface="Arial Black" panose="020B0A04020102020204" pitchFamily="34" charset="0"/>
            </a:endParaRPr>
          </a:p>
        </p:txBody>
      </p:sp>
    </p:spTree>
    <p:extLst>
      <p:ext uri="{BB962C8B-B14F-4D97-AF65-F5344CB8AC3E}">
        <p14:creationId xmlns:p14="http://schemas.microsoft.com/office/powerpoint/2010/main" val="28919331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94"/>
            <a:ext cx="9122273" cy="684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39552" y="332656"/>
            <a:ext cx="8343694" cy="830997"/>
          </a:xfrm>
          <a:prstGeom prst="rect">
            <a:avLst/>
          </a:prstGeom>
        </p:spPr>
        <p:txBody>
          <a:bodyPr wrap="none">
            <a:spAutoFit/>
          </a:bodyPr>
          <a:lstStyle/>
          <a:p>
            <a:r>
              <a:rPr lang="en-US" sz="4800" spc="50" dirty="0" smtClean="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Well, why do cats rule? </a:t>
            </a:r>
            <a:endParaRPr lang="ru-RU" sz="4800" dirty="0"/>
          </a:p>
        </p:txBody>
      </p:sp>
    </p:spTree>
    <p:extLst>
      <p:ext uri="{BB962C8B-B14F-4D97-AF65-F5344CB8AC3E}">
        <p14:creationId xmlns:p14="http://schemas.microsoft.com/office/powerpoint/2010/main" val="262866360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378"/>
          <a:stretch/>
        </p:blipFill>
        <p:spPr bwMode="auto">
          <a:xfrm>
            <a:off x="0" y="-31885"/>
            <a:ext cx="9146362" cy="688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156060" y="332656"/>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000" spc="50" dirty="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They are independent: </a:t>
            </a:r>
            <a:r>
              <a:rPr lang="en-US" sz="2000"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can be left by themselves for a while. You can take a short vacation and leave them at home. All they need is enough food and water to make it through. They don’t get separation anxiety and tear up your entire house like dogs do.</a:t>
            </a:r>
            <a:endParaRPr lang="en-US" sz="2000"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631"/>
          <a:stretch/>
        </p:blipFill>
        <p:spPr bwMode="auto">
          <a:xfrm>
            <a:off x="9291" y="0"/>
            <a:ext cx="91347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3528" y="332656"/>
            <a:ext cx="8640960" cy="1200329"/>
          </a:xfrm>
          <a:prstGeom prst="rect">
            <a:avLst/>
          </a:prstGeom>
        </p:spPr>
        <p:txBody>
          <a:bodyPr wrap="square">
            <a:spAutoFit/>
          </a:bodyPr>
          <a:lstStyle/>
          <a:p>
            <a:r>
              <a:rPr lang="en-US" spc="50" dirty="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They can use the bathroom: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Yeah, litter boxes can be gross, but they are much easier to deal with than poop scattered all over the house. Cats can even be taught to be potty trained on a real toilet. How cool is that?</a:t>
            </a: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00" r="7294"/>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95536" y="260648"/>
            <a:ext cx="8352928" cy="1200329"/>
          </a:xfrm>
          <a:prstGeom prst="rect">
            <a:avLst/>
          </a:prstGeom>
        </p:spPr>
        <p:txBody>
          <a:bodyPr wrap="square">
            <a:spAutoFit/>
          </a:bodyPr>
          <a:lstStyle/>
          <a:p>
            <a:r>
              <a:rPr lang="en-US" spc="50" dirty="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They don’t need exercise: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don’t need to be taken on walks, or let outside. All they need is to eat, sleep, and hang out. A lot of people don’t have time to be taking their pets on walks every day.</a:t>
            </a:r>
            <a:endParaRPr lang="ru-RU" dirty="0">
              <a:solidFill>
                <a:srgbClr val="0000FF"/>
              </a:solidFill>
            </a:endParaRP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00"/>
          <a:stretch/>
        </p:blipFill>
        <p:spPr bwMode="auto">
          <a:xfrm>
            <a:off x="0" y="0"/>
            <a:ext cx="91771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1520" y="188640"/>
            <a:ext cx="5040560" cy="2031325"/>
          </a:xfrm>
          <a:prstGeom prst="rect">
            <a:avLst/>
          </a:prstGeom>
        </p:spPr>
        <p:txBody>
          <a:bodyPr wrap="square">
            <a:spAutoFit/>
          </a:bodyPr>
          <a:lstStyle/>
          <a:p>
            <a:r>
              <a:rPr lang="en-US" spc="50" dirty="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They are good with kids: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 majority of cats are good with kids, and let kids carry them around. A few cats don't do well with kids, but you never have to worry about the kids getting injured or killed by a cat like you do with dogs.</a:t>
            </a:r>
            <a:endParaRPr lang="ru-RU" dirty="0">
              <a:solidFill>
                <a:srgbClr val="0000FF"/>
              </a:solidFill>
            </a:endParaRP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872"/>
          <a:stretch/>
        </p:blipFill>
        <p:spPr bwMode="auto">
          <a:xfrm>
            <a:off x="-1" y="2740"/>
            <a:ext cx="9144001" cy="685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188640"/>
            <a:ext cx="8568952" cy="1754326"/>
          </a:xfrm>
          <a:prstGeom prst="rect">
            <a:avLst/>
          </a:prstGeom>
        </p:spPr>
        <p:txBody>
          <a:bodyPr wrap="square">
            <a:spAutoFit/>
          </a:bodyPr>
          <a:lstStyle/>
          <a:p>
            <a:r>
              <a:rPr lang="en-US" spc="50" dirty="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They keep quiet: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are pretty quiet compared to dogs. Do you ever get annoyed when a dog’s barking wakes the whole house? You don’t have this problem with cats. Cats that are vocal never meow loud enough to cause a scene, </a:t>
            </a:r>
            <a:endParaRPr lang="en-US" spc="50" dirty="0" smtClean="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endParaRPr>
          </a:p>
          <a:p>
            <a:r>
              <a:rPr lang="en-US" spc="50" dirty="0" smtClean="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and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when you have visitors they go off and </a:t>
            </a:r>
            <a:r>
              <a:rPr lang="en-US" spc="50" dirty="0" smtClean="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hide</a:t>
            </a:r>
          </a:p>
          <a:p>
            <a:r>
              <a:rPr lang="en-US" spc="50" dirty="0" smtClean="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rather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than jump all over them.</a:t>
            </a:r>
            <a:endParaRPr lang="ru-RU" dirty="0">
              <a:solidFill>
                <a:srgbClr val="0000FF"/>
              </a:solidFill>
            </a:endParaRP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192"/>
          <a:stretch/>
        </p:blipFill>
        <p:spPr bwMode="auto">
          <a:xfrm>
            <a:off x="0" y="0"/>
            <a:ext cx="9236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260648"/>
            <a:ext cx="3816424" cy="2308324"/>
          </a:xfrm>
          <a:prstGeom prst="rect">
            <a:avLst/>
          </a:prstGeom>
        </p:spPr>
        <p:txBody>
          <a:bodyPr wrap="square">
            <a:spAutoFit/>
          </a:bodyPr>
          <a:lstStyle/>
          <a:p>
            <a:r>
              <a:rPr lang="en-US" spc="50" dirty="0">
                <a:ln w="11430"/>
                <a:solidFill>
                  <a:srgbClr val="FF0000"/>
                </a:solidFill>
                <a:effectLst>
                  <a:glow rad="127000">
                    <a:schemeClr val="bg1"/>
                  </a:glow>
                  <a:outerShdw blurRad="76200" dist="50800" dir="5400000" algn="tl" rotWithShape="0">
                    <a:srgbClr val="000000">
                      <a:alpha val="65000"/>
                    </a:srgbClr>
                  </a:outerShdw>
                </a:effectLst>
                <a:latin typeface="Arial Black" panose="020B0A04020102020204" pitchFamily="34" charset="0"/>
              </a:rPr>
              <a:t>They are clean: </a:t>
            </a:r>
            <a:r>
              <a:rPr lang="en-US" spc="50" dirty="0">
                <a:ln w="11430"/>
                <a:solidFill>
                  <a:srgbClr val="0000FF"/>
                </a:solidFill>
                <a:effectLst>
                  <a:glow rad="127000">
                    <a:schemeClr val="bg1"/>
                  </a:glow>
                  <a:outerShdw blurRad="76200" dist="50800" dir="5400000" algn="tl" rotWithShape="0">
                    <a:srgbClr val="000000">
                      <a:alpha val="65000"/>
                    </a:srgbClr>
                  </a:outerShdw>
                </a:effectLst>
                <a:latin typeface="Arial Black" panose="020B0A04020102020204" pitchFamily="34" charset="0"/>
              </a:rPr>
              <a:t>Cats bathe themselves, and very rarely need a bath. They don’t smell bad either like dogs do. You’ll see: after you pet a cat, you don’t feel like you need to wash your hands like crazy.</a:t>
            </a:r>
            <a:endParaRPr lang="ru-RU" dirty="0">
              <a:solidFill>
                <a:srgbClr val="0000FF"/>
              </a:solidFill>
            </a:endParaRP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757</Words>
  <Application>Microsoft Office PowerPoint</Application>
  <PresentationFormat>Экран (4:3)</PresentationFormat>
  <Paragraphs>63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16</cp:revision>
  <dcterms:created xsi:type="dcterms:W3CDTF">2016-01-10T12:56:23Z</dcterms:created>
  <dcterms:modified xsi:type="dcterms:W3CDTF">2016-03-22T16:00:19Z</dcterms:modified>
</cp:coreProperties>
</file>