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00" r:id="rId1"/>
  </p:sldMasterIdLst>
  <p:sldIdLst>
    <p:sldId id="256" r:id="rId2"/>
    <p:sldId id="275" r:id="rId3"/>
    <p:sldId id="268" r:id="rId4"/>
    <p:sldId id="267" r:id="rId5"/>
    <p:sldId id="258" r:id="rId6"/>
    <p:sldId id="274" r:id="rId7"/>
    <p:sldId id="257" r:id="rId8"/>
    <p:sldId id="260" r:id="rId9"/>
    <p:sldId id="259" r:id="rId10"/>
    <p:sldId id="261" r:id="rId11"/>
    <p:sldId id="262" r:id="rId12"/>
    <p:sldId id="263" r:id="rId13"/>
    <p:sldId id="265" r:id="rId14"/>
    <p:sldId id="264" r:id="rId15"/>
    <p:sldId id="266" r:id="rId16"/>
    <p:sldId id="269" r:id="rId17"/>
    <p:sldId id="273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CC"/>
    <a:srgbClr val="00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559" autoAdjust="0"/>
    <p:restoredTop sz="86323" autoAdjust="0"/>
  </p:normalViewPr>
  <p:slideViewPr>
    <p:cSldViewPr>
      <p:cViewPr varScale="1">
        <p:scale>
          <a:sx n="59" d="100"/>
          <a:sy n="59" d="100"/>
        </p:scale>
        <p:origin x="-1368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24.03.2016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24.03.2016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24.03.2016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24.03.2016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24.03.2016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24.03.2016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24.03.2016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24.03.2016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901" r:id="rId1"/>
    <p:sldLayoutId id="2147483902" r:id="rId2"/>
    <p:sldLayoutId id="2147483903" r:id="rId3"/>
    <p:sldLayoutId id="2147483904" r:id="rId4"/>
    <p:sldLayoutId id="2147483905" r:id="rId5"/>
    <p:sldLayoutId id="2147483906" r:id="rId6"/>
    <p:sldLayoutId id="2147483907" r:id="rId7"/>
    <p:sldLayoutId id="2147483908" r:id="rId8"/>
    <p:sldLayoutId id="2147483909" r:id="rId9"/>
    <p:sldLayoutId id="2147483910" r:id="rId10"/>
    <p:sldLayoutId id="2147483911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brainyquote.com/quotes/keywords/flowers.html" TargetMode="External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kingandmcgaw.com/prints/albert-williams" TargetMode="External"/><Relationship Id="rId4" Type="http://schemas.openxmlformats.org/officeDocument/2006/relationships/hyperlink" Target="http://www.quotegarden.com/flowers.html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C:\Users\1\Desktop\цветы от уильямса\ц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43409"/>
            <a:ext cx="9144000" cy="71014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384635" y="-16042"/>
            <a:ext cx="8374729" cy="830997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r>
              <a:rPr lang="en-US" sz="4800" b="1" dirty="0" smtClean="0">
                <a:ln w="50800"/>
                <a:solidFill>
                  <a:srgbClr val="C00000"/>
                </a:solidFill>
                <a:effectLst>
                  <a:glow rad="215900">
                    <a:srgbClr val="FFFF00">
                      <a:alpha val="60000"/>
                    </a:srgbClr>
                  </a:glow>
                </a:effectLst>
                <a:latin typeface="Arial Black" panose="020B0A04020102020204" pitchFamily="34" charset="0"/>
              </a:rPr>
              <a:t>Albert Williams’ Flowers</a:t>
            </a:r>
            <a:endParaRPr lang="ru-RU" sz="4800" b="1" dirty="0">
              <a:ln w="50800"/>
              <a:solidFill>
                <a:srgbClr val="C00000"/>
              </a:solidFill>
              <a:effectLst>
                <a:glow rad="215900">
                  <a:srgbClr val="FFFF00">
                    <a:alpha val="60000"/>
                  </a:srgbClr>
                </a:glow>
              </a:effectLst>
              <a:latin typeface="Arial Black" panose="020B0A04020102020204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67518" y="4869160"/>
            <a:ext cx="8856685" cy="1877437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>
              <a:defRPr/>
            </a:pPr>
            <a:r>
              <a:rPr lang="ru-RU" sz="1400" b="1" spc="50" dirty="0">
                <a:ln w="11430"/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Автор:</a:t>
            </a:r>
          </a:p>
          <a:p>
            <a:pPr>
              <a:defRPr/>
            </a:pPr>
            <a:r>
              <a:rPr lang="ru-RU" sz="1400" b="1" spc="50" dirty="0">
                <a:ln w="11430"/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Ольга Михайловна Степанова</a:t>
            </a:r>
          </a:p>
          <a:p>
            <a:pPr>
              <a:defRPr/>
            </a:pPr>
            <a:r>
              <a:rPr lang="ru-RU" sz="1400" b="1" spc="50" dirty="0">
                <a:ln w="11430"/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учитель английского языка </a:t>
            </a:r>
          </a:p>
          <a:p>
            <a:pPr>
              <a:defRPr/>
            </a:pPr>
            <a:r>
              <a:rPr lang="ru-RU" sz="1400" b="1" spc="50" dirty="0">
                <a:ln w="11430"/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МБОУ «</a:t>
            </a:r>
            <a:r>
              <a:rPr lang="ru-RU" sz="1400" b="1" spc="50" dirty="0" err="1">
                <a:ln w="11430"/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Цивильская</a:t>
            </a:r>
            <a:r>
              <a:rPr lang="ru-RU" sz="1400" b="1" spc="50" dirty="0">
                <a:ln w="11430"/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 СОШ</a:t>
            </a:r>
            <a:r>
              <a:rPr lang="en-US" sz="1400" b="1" spc="50" dirty="0">
                <a:ln w="11430"/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 </a:t>
            </a:r>
            <a:r>
              <a:rPr lang="ru-RU" sz="1400" b="1" spc="50" dirty="0" smtClean="0">
                <a:ln w="11430"/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№</a:t>
            </a:r>
            <a:r>
              <a:rPr lang="en-US" sz="1400" b="1" spc="50" dirty="0" smtClean="0">
                <a:ln w="11430"/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1 </a:t>
            </a:r>
            <a:endParaRPr lang="ru-RU" sz="1400" b="1" spc="50" dirty="0" smtClean="0">
              <a:ln w="11430"/>
              <a:solidFill>
                <a:srgbClr val="000099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Black" panose="020B0A04020102020204" pitchFamily="34" charset="0"/>
            </a:endParaRPr>
          </a:p>
          <a:p>
            <a:pPr>
              <a:defRPr/>
            </a:pPr>
            <a:r>
              <a:rPr lang="ru-RU" sz="1400" b="1" spc="50" dirty="0" smtClean="0">
                <a:ln w="11430"/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имени Героя Советского Союза</a:t>
            </a:r>
          </a:p>
          <a:p>
            <a:pPr>
              <a:defRPr/>
            </a:pPr>
            <a:r>
              <a:rPr lang="ru-RU" sz="1400" b="1" spc="50" dirty="0" smtClean="0">
                <a:ln w="11430"/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 </a:t>
            </a:r>
            <a:r>
              <a:rPr lang="ru-RU" sz="1400" b="1" spc="50" dirty="0">
                <a:ln w="11430"/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М.В. Силантьева</a:t>
            </a:r>
            <a:r>
              <a:rPr lang="ru-RU" sz="1400" b="1" spc="50" dirty="0" smtClean="0">
                <a:ln w="11430"/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»</a:t>
            </a:r>
          </a:p>
          <a:p>
            <a:pPr>
              <a:defRPr/>
            </a:pPr>
            <a:r>
              <a:rPr lang="ru-RU" sz="1400" b="1" spc="50" dirty="0" smtClean="0">
                <a:ln w="11430"/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города </a:t>
            </a:r>
            <a:r>
              <a:rPr lang="ru-RU" sz="1400" b="1" spc="50" dirty="0">
                <a:ln w="11430"/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Цивильск Чувашской </a:t>
            </a:r>
            <a:r>
              <a:rPr lang="ru-RU" sz="1400" b="1" spc="50" dirty="0" smtClean="0">
                <a:ln w="11430"/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Республики</a:t>
            </a:r>
          </a:p>
          <a:p>
            <a:pPr>
              <a:defRPr/>
            </a:pPr>
            <a:r>
              <a:rPr lang="ru-RU" b="1" spc="50" dirty="0" smtClean="0">
                <a:ln w="11430"/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201</a:t>
            </a:r>
            <a:r>
              <a:rPr lang="en-US" b="1" spc="50" dirty="0" smtClean="0">
                <a:ln w="11430"/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6</a:t>
            </a:r>
            <a:endParaRPr lang="ru-RU" b="1" spc="50" dirty="0">
              <a:ln w="11430"/>
              <a:solidFill>
                <a:srgbClr val="000099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76446" y="2645575"/>
            <a:ext cx="8838828" cy="1323439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2000" b="1" spc="50" dirty="0" smtClean="0">
                <a:ln w="11430"/>
                <a:solidFill>
                  <a:srgbClr val="FF0000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Интерактивная </a:t>
            </a:r>
          </a:p>
          <a:p>
            <a:r>
              <a:rPr lang="ru-RU" sz="2000" b="1" spc="50" dirty="0" smtClean="0">
                <a:ln w="11430"/>
                <a:solidFill>
                  <a:srgbClr val="FF0000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викторина </a:t>
            </a:r>
          </a:p>
          <a:p>
            <a:r>
              <a:rPr lang="ru-RU" sz="2000" b="1" spc="50" dirty="0" smtClean="0">
                <a:ln w="11430"/>
                <a:solidFill>
                  <a:srgbClr val="FF0000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для </a:t>
            </a:r>
            <a:r>
              <a:rPr lang="en-US" sz="2000" b="1" spc="50" dirty="0" smtClean="0">
                <a:ln w="11430"/>
                <a:solidFill>
                  <a:srgbClr val="FF0000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7-11</a:t>
            </a:r>
            <a:r>
              <a:rPr lang="ru-RU" sz="2000" b="1" spc="50" dirty="0" smtClean="0">
                <a:ln w="11430"/>
                <a:solidFill>
                  <a:srgbClr val="FF0000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 </a:t>
            </a:r>
            <a:endParaRPr lang="ru-RU" sz="2000" b="1" spc="50" dirty="0" smtClean="0">
              <a:ln w="11430"/>
              <a:solidFill>
                <a:srgbClr val="FF0000"/>
              </a:solidFill>
              <a:effectLst>
                <a:glow rad="228600">
                  <a:schemeClr val="accent5">
                    <a:satMod val="175000"/>
                    <a:alpha val="40000"/>
                  </a:schemeClr>
                </a:glow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Black" panose="020B0A04020102020204" pitchFamily="34" charset="0"/>
            </a:endParaRPr>
          </a:p>
          <a:p>
            <a:r>
              <a:rPr lang="ru-RU" sz="2000" b="1" spc="50" dirty="0" smtClean="0">
                <a:ln w="11430"/>
                <a:solidFill>
                  <a:srgbClr val="FF0000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классов</a:t>
            </a:r>
          </a:p>
        </p:txBody>
      </p:sp>
    </p:spTree>
    <p:extLst>
      <p:ext uri="{BB962C8B-B14F-4D97-AF65-F5344CB8AC3E}">
        <p14:creationId xmlns:p14="http://schemas.microsoft.com/office/powerpoint/2010/main" val="19770621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 bwMode="auto">
          <a:xfrm>
            <a:off x="266860" y="1844824"/>
            <a:ext cx="3499593" cy="12715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9pPr>
          </a:lstStyle>
          <a:p>
            <a:pPr marL="45720" lvl="0" algn="l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en-US" sz="2800" dirty="0">
                <a:ln w="50800"/>
                <a:solidFill>
                  <a:schemeClr val="bg1">
                    <a:shade val="50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anose="020B0A04020102020204" pitchFamily="34" charset="0"/>
              </a:rPr>
              <a:t>Flowers are those little colorful beacons of the sun from which we get sunshine when dark, somber skies blanket </a:t>
            </a:r>
            <a:r>
              <a:rPr lang="en-US" sz="2800" dirty="0" smtClean="0">
                <a:ln w="50800"/>
                <a:solidFill>
                  <a:schemeClr val="bg1">
                    <a:shade val="50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anose="020B0A04020102020204" pitchFamily="34" charset="0"/>
              </a:rPr>
              <a:t>our … .</a:t>
            </a:r>
          </a:p>
          <a:p>
            <a:pPr marL="45720" lvl="0" algn="l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en-US" sz="2800" dirty="0" smtClean="0">
                <a:ln w="50800"/>
                <a:solidFill>
                  <a:schemeClr val="bg1">
                    <a:shade val="50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anose="020B0A04020102020204" pitchFamily="34" charset="0"/>
              </a:rPr>
              <a:t> </a:t>
            </a:r>
            <a:r>
              <a:rPr lang="en-US" sz="2800" dirty="0">
                <a:ln w="50800"/>
                <a:solidFill>
                  <a:schemeClr val="bg1">
                    <a:shade val="50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anose="020B0A04020102020204" pitchFamily="34" charset="0"/>
              </a:rPr>
              <a:t>~</a:t>
            </a:r>
            <a:r>
              <a:rPr lang="en-US" sz="2800" dirty="0" err="1">
                <a:ln w="50800"/>
                <a:solidFill>
                  <a:schemeClr val="bg1">
                    <a:shade val="50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anose="020B0A04020102020204" pitchFamily="34" charset="0"/>
              </a:rPr>
              <a:t>Dodinsky</a:t>
            </a:r>
            <a:endParaRPr lang="en-US" sz="2800" dirty="0">
              <a:ln w="50800"/>
              <a:solidFill>
                <a:schemeClr val="bg1">
                  <a:shade val="50000"/>
                </a:schemeClr>
              </a:solidFill>
              <a:effectLst>
                <a:glow rad="101600">
                  <a:schemeClr val="tx1">
                    <a:alpha val="60000"/>
                  </a:schemeClr>
                </a:glow>
              </a:effectLst>
              <a:latin typeface="Arial Black" panose="020B0A04020102020204" pitchFamily="34" charset="0"/>
            </a:endParaRPr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 bwMode="auto">
          <a:xfrm>
            <a:off x="266860" y="5877272"/>
            <a:ext cx="3168352" cy="703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9pPr>
          </a:lstStyle>
          <a:p>
            <a:pPr eaLnBrk="1" hangingPunct="1">
              <a:buClr>
                <a:srgbClr val="A50021"/>
              </a:buClr>
              <a:buNone/>
              <a:defRPr/>
            </a:pPr>
            <a:r>
              <a:rPr lang="en-US" sz="4400" b="1" kern="0" dirty="0">
                <a:solidFill>
                  <a:srgbClr val="FFFF00"/>
                </a:solidFill>
                <a:latin typeface="Arial Black" panose="020B0A04020102020204" pitchFamily="34" charset="0"/>
              </a:rPr>
              <a:t>thoughts</a:t>
            </a:r>
            <a:endParaRPr lang="en-US" sz="4400" b="1" kern="0" dirty="0">
              <a:solidFill>
                <a:srgbClr val="FFFF00"/>
              </a:solidFill>
              <a:latin typeface="Arial Black" panose="020B0A04020102020204" pitchFamily="34" charset="0"/>
            </a:endParaRPr>
          </a:p>
        </p:txBody>
      </p:sp>
      <p:pic>
        <p:nvPicPr>
          <p:cNvPr id="6147" name="Picture 3" descr="C:\Users\1\Desktop\цветы от уильямса\ц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66453" y="260649"/>
            <a:ext cx="5037995" cy="63198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399947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 bwMode="auto">
          <a:xfrm>
            <a:off x="253355" y="2420888"/>
            <a:ext cx="3382539" cy="12715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9pPr>
          </a:lstStyle>
          <a:p>
            <a:pPr marL="45720" lvl="0" algn="l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en-US" sz="2800" dirty="0">
                <a:ln w="50800"/>
                <a:solidFill>
                  <a:schemeClr val="bg1">
                    <a:shade val="50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anose="020B0A04020102020204" pitchFamily="34" charset="0"/>
              </a:rPr>
              <a:t>When you have only two pennies left </a:t>
            </a:r>
            <a:endParaRPr lang="en-US" sz="2800" dirty="0" smtClean="0">
              <a:ln w="50800"/>
              <a:solidFill>
                <a:schemeClr val="bg1">
                  <a:shade val="50000"/>
                </a:schemeClr>
              </a:solidFill>
              <a:effectLst>
                <a:glow rad="101600">
                  <a:schemeClr val="tx1">
                    <a:alpha val="60000"/>
                  </a:schemeClr>
                </a:glow>
              </a:effectLst>
              <a:latin typeface="Arial Black" panose="020B0A04020102020204" pitchFamily="34" charset="0"/>
            </a:endParaRPr>
          </a:p>
          <a:p>
            <a:pPr marL="45720" lvl="0" algn="l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en-US" sz="2800" dirty="0" smtClean="0">
                <a:ln w="50800"/>
                <a:solidFill>
                  <a:schemeClr val="bg1">
                    <a:shade val="50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anose="020B0A04020102020204" pitchFamily="34" charset="0"/>
              </a:rPr>
              <a:t>in </a:t>
            </a:r>
            <a:r>
              <a:rPr lang="en-US" sz="2800" dirty="0">
                <a:ln w="50800"/>
                <a:solidFill>
                  <a:schemeClr val="bg1">
                    <a:shade val="50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anose="020B0A04020102020204" pitchFamily="34" charset="0"/>
              </a:rPr>
              <a:t>the world, buy a loaf of </a:t>
            </a:r>
            <a:r>
              <a:rPr lang="en-US" sz="2800" dirty="0" smtClean="0">
                <a:ln w="50800"/>
                <a:solidFill>
                  <a:schemeClr val="bg1">
                    <a:shade val="50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anose="020B0A04020102020204" pitchFamily="34" charset="0"/>
              </a:rPr>
              <a:t>… with </a:t>
            </a:r>
            <a:r>
              <a:rPr lang="en-US" sz="2800" dirty="0">
                <a:ln w="50800"/>
                <a:solidFill>
                  <a:schemeClr val="bg1">
                    <a:shade val="50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anose="020B0A04020102020204" pitchFamily="34" charset="0"/>
              </a:rPr>
              <a:t>one</a:t>
            </a:r>
            <a:r>
              <a:rPr lang="en-US" sz="2800" dirty="0" smtClean="0">
                <a:ln w="50800"/>
                <a:solidFill>
                  <a:schemeClr val="bg1">
                    <a:shade val="50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anose="020B0A04020102020204" pitchFamily="34" charset="0"/>
              </a:rPr>
              <a:t>,</a:t>
            </a:r>
          </a:p>
          <a:p>
            <a:pPr marL="45720" lvl="0" algn="l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en-US" sz="2800" dirty="0" smtClean="0">
                <a:ln w="50800"/>
                <a:solidFill>
                  <a:schemeClr val="bg1">
                    <a:shade val="50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anose="020B0A04020102020204" pitchFamily="34" charset="0"/>
              </a:rPr>
              <a:t> </a:t>
            </a:r>
            <a:r>
              <a:rPr lang="en-US" sz="2800" dirty="0">
                <a:ln w="50800"/>
                <a:solidFill>
                  <a:schemeClr val="bg1">
                    <a:shade val="50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anose="020B0A04020102020204" pitchFamily="34" charset="0"/>
              </a:rPr>
              <a:t>and a lily with the other. </a:t>
            </a:r>
            <a:endParaRPr lang="en-US" sz="2800" dirty="0" smtClean="0">
              <a:ln w="50800"/>
              <a:solidFill>
                <a:schemeClr val="bg1">
                  <a:shade val="50000"/>
                </a:schemeClr>
              </a:solidFill>
              <a:effectLst>
                <a:glow rad="101600">
                  <a:schemeClr val="tx1">
                    <a:alpha val="60000"/>
                  </a:schemeClr>
                </a:glow>
              </a:effectLst>
              <a:latin typeface="Arial Black" panose="020B0A04020102020204" pitchFamily="34" charset="0"/>
            </a:endParaRPr>
          </a:p>
          <a:p>
            <a:pPr marL="45720" lvl="0" algn="l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endParaRPr lang="en-US" sz="2800" dirty="0">
              <a:ln w="50800"/>
              <a:solidFill>
                <a:schemeClr val="bg1">
                  <a:shade val="50000"/>
                </a:schemeClr>
              </a:solidFill>
              <a:effectLst>
                <a:glow rad="101600">
                  <a:schemeClr val="tx1">
                    <a:alpha val="60000"/>
                  </a:schemeClr>
                </a:glow>
              </a:effectLst>
              <a:latin typeface="Arial Black" panose="020B0A04020102020204" pitchFamily="34" charset="0"/>
            </a:endParaRPr>
          </a:p>
          <a:p>
            <a:pPr marL="45720" lvl="0" algn="l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en-US" sz="2800" dirty="0" smtClean="0">
                <a:ln w="50800"/>
                <a:solidFill>
                  <a:schemeClr val="bg1">
                    <a:shade val="50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anose="020B0A04020102020204" pitchFamily="34" charset="0"/>
              </a:rPr>
              <a:t>~</a:t>
            </a:r>
            <a:r>
              <a:rPr lang="en-US" sz="2800" dirty="0">
                <a:ln w="50800"/>
                <a:solidFill>
                  <a:schemeClr val="bg1">
                    <a:shade val="50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anose="020B0A04020102020204" pitchFamily="34" charset="0"/>
              </a:rPr>
              <a:t>Chinese Proverb</a:t>
            </a:r>
            <a:endParaRPr lang="en-US" sz="2800" dirty="0">
              <a:ln w="50800"/>
              <a:solidFill>
                <a:schemeClr val="bg1">
                  <a:shade val="50000"/>
                </a:schemeClr>
              </a:solidFill>
              <a:effectLst>
                <a:glow rad="101600">
                  <a:schemeClr val="tx1">
                    <a:alpha val="60000"/>
                  </a:schemeClr>
                </a:glow>
              </a:effectLst>
              <a:latin typeface="Arial Black" panose="020B0A04020102020204" pitchFamily="34" charset="0"/>
            </a:endParaRPr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 bwMode="auto">
          <a:xfrm>
            <a:off x="277382" y="5881302"/>
            <a:ext cx="3168352" cy="703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9pPr>
          </a:lstStyle>
          <a:p>
            <a:pPr eaLnBrk="1" hangingPunct="1">
              <a:buClr>
                <a:srgbClr val="A50021"/>
              </a:buClr>
              <a:buNone/>
              <a:defRPr/>
            </a:pPr>
            <a:r>
              <a:rPr lang="en-US" sz="4400" b="1" kern="0" dirty="0">
                <a:solidFill>
                  <a:srgbClr val="FFFF00"/>
                </a:solidFill>
                <a:latin typeface="Arial Black" panose="020B0A04020102020204" pitchFamily="34" charset="0"/>
              </a:rPr>
              <a:t>bread</a:t>
            </a:r>
            <a:endParaRPr lang="en-US" sz="4400" b="1" kern="0" dirty="0">
              <a:solidFill>
                <a:srgbClr val="FFFF00"/>
              </a:solidFill>
              <a:latin typeface="Arial Black" panose="020B0A04020102020204" pitchFamily="34" charset="0"/>
            </a:endParaRPr>
          </a:p>
        </p:txBody>
      </p:sp>
      <p:pic>
        <p:nvPicPr>
          <p:cNvPr id="7171" name="Picture 3" descr="C:\Users\1\Desktop\цветы от уильямса\ц1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920" y="346983"/>
            <a:ext cx="4923065" cy="62375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3289004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 bwMode="auto">
          <a:xfrm>
            <a:off x="285297" y="1916832"/>
            <a:ext cx="3638631" cy="12715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9pPr>
          </a:lstStyle>
          <a:p>
            <a:pPr marL="45720" lvl="0" algn="l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en-US" sz="2800" dirty="0">
                <a:ln w="50800"/>
                <a:solidFill>
                  <a:schemeClr val="bg1">
                    <a:shade val="50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anose="020B0A04020102020204" pitchFamily="34" charset="0"/>
              </a:rPr>
              <a:t>I will be the gladdest thing</a:t>
            </a:r>
          </a:p>
          <a:p>
            <a:pPr marL="45720" lvl="0" algn="l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en-US" sz="2800" dirty="0">
                <a:ln w="50800"/>
                <a:solidFill>
                  <a:schemeClr val="bg1">
                    <a:shade val="50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anose="020B0A04020102020204" pitchFamily="34" charset="0"/>
              </a:rPr>
              <a:t>Under the sun!</a:t>
            </a:r>
          </a:p>
          <a:p>
            <a:pPr marL="45720" lvl="0" algn="l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en-US" sz="2800" dirty="0">
                <a:ln w="50800"/>
                <a:solidFill>
                  <a:schemeClr val="bg1">
                    <a:shade val="50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anose="020B0A04020102020204" pitchFamily="34" charset="0"/>
              </a:rPr>
              <a:t>I will touch a hundred flowers</a:t>
            </a:r>
          </a:p>
          <a:p>
            <a:pPr marL="45720" lvl="0" algn="l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en-US" sz="2800" dirty="0">
                <a:ln w="50800"/>
                <a:solidFill>
                  <a:schemeClr val="bg1">
                    <a:shade val="50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anose="020B0A04020102020204" pitchFamily="34" charset="0"/>
              </a:rPr>
              <a:t>And not </a:t>
            </a:r>
            <a:r>
              <a:rPr lang="en-US" sz="2800" dirty="0" smtClean="0">
                <a:ln w="50800"/>
                <a:solidFill>
                  <a:schemeClr val="bg1">
                    <a:shade val="50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anose="020B0A04020102020204" pitchFamily="34" charset="0"/>
              </a:rPr>
              <a:t>pick … .</a:t>
            </a:r>
          </a:p>
          <a:p>
            <a:pPr marL="45720" lvl="0" algn="l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endParaRPr lang="en-US" sz="2800" dirty="0">
              <a:ln w="50800"/>
              <a:solidFill>
                <a:schemeClr val="bg1">
                  <a:shade val="50000"/>
                </a:schemeClr>
              </a:solidFill>
              <a:effectLst>
                <a:glow rad="101600">
                  <a:schemeClr val="tx1">
                    <a:alpha val="60000"/>
                  </a:schemeClr>
                </a:glow>
              </a:effectLst>
              <a:latin typeface="Arial Black" panose="020B0A04020102020204" pitchFamily="34" charset="0"/>
            </a:endParaRPr>
          </a:p>
          <a:p>
            <a:pPr marL="45720" lvl="0" algn="l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en-US" sz="2800" dirty="0">
                <a:ln w="50800"/>
                <a:solidFill>
                  <a:schemeClr val="bg1">
                    <a:shade val="50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anose="020B0A04020102020204" pitchFamily="34" charset="0"/>
              </a:rPr>
              <a:t>~Edna St. Vincent Millay</a:t>
            </a:r>
            <a:endParaRPr lang="en-US" sz="2800" dirty="0">
              <a:ln w="50800"/>
              <a:solidFill>
                <a:schemeClr val="bg1">
                  <a:shade val="50000"/>
                </a:schemeClr>
              </a:solidFill>
              <a:effectLst>
                <a:glow rad="101600">
                  <a:schemeClr val="tx1">
                    <a:alpha val="60000"/>
                  </a:schemeClr>
                </a:glow>
              </a:effectLst>
              <a:latin typeface="Arial Black" panose="020B0A04020102020204" pitchFamily="34" charset="0"/>
            </a:endParaRPr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 bwMode="auto">
          <a:xfrm>
            <a:off x="467544" y="5572422"/>
            <a:ext cx="3168352" cy="703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9pPr>
          </a:lstStyle>
          <a:p>
            <a:pPr eaLnBrk="1" hangingPunct="1">
              <a:buClr>
                <a:srgbClr val="A50021"/>
              </a:buClr>
              <a:buNone/>
              <a:defRPr/>
            </a:pPr>
            <a:r>
              <a:rPr lang="en-US" sz="4400" b="1" kern="0" dirty="0">
                <a:solidFill>
                  <a:srgbClr val="FFFF00"/>
                </a:solidFill>
                <a:latin typeface="Arial Black" panose="020B0A04020102020204" pitchFamily="34" charset="0"/>
              </a:rPr>
              <a:t>one</a:t>
            </a:r>
            <a:endParaRPr lang="en-US" sz="4400" b="1" kern="0" dirty="0">
              <a:solidFill>
                <a:srgbClr val="FFFF00"/>
              </a:solidFill>
              <a:latin typeface="Arial Black" panose="020B0A04020102020204" pitchFamily="34" charset="0"/>
            </a:endParaRPr>
          </a:p>
        </p:txBody>
      </p:sp>
      <p:pic>
        <p:nvPicPr>
          <p:cNvPr id="8195" name="Picture 3" descr="C:\Users\1\Desktop\цветы от уильямса\ц13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08329" y="332656"/>
            <a:ext cx="4689283" cy="62221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666179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 bwMode="auto">
          <a:xfrm>
            <a:off x="317381" y="2060848"/>
            <a:ext cx="3318515" cy="12715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9pPr>
          </a:lstStyle>
          <a:p>
            <a:pPr marL="45720" lvl="0" algn="l" eaLnBrk="1" fontAlgn="auto" hangingPunct="1">
              <a:lnSpc>
                <a:spcPct val="150000"/>
              </a:lnSpc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en-US" sz="2800" dirty="0">
                <a:ln w="50800"/>
                <a:solidFill>
                  <a:schemeClr val="bg1">
                    <a:shade val="50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anose="020B0A04020102020204" pitchFamily="34" charset="0"/>
              </a:rPr>
              <a:t>Flowers whisper </a:t>
            </a:r>
            <a:r>
              <a:rPr lang="en-US" sz="2800" dirty="0" smtClean="0">
                <a:ln w="50800"/>
                <a:solidFill>
                  <a:schemeClr val="bg1">
                    <a:shade val="50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anose="020B0A04020102020204" pitchFamily="34" charset="0"/>
              </a:rPr>
              <a:t>“… !" </a:t>
            </a:r>
            <a:r>
              <a:rPr lang="en-US" sz="2800" dirty="0">
                <a:ln w="50800"/>
                <a:solidFill>
                  <a:schemeClr val="bg1">
                    <a:shade val="50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anose="020B0A04020102020204" pitchFamily="34" charset="0"/>
              </a:rPr>
              <a:t>to the world, even as they fade, wilt, fall. </a:t>
            </a:r>
            <a:endParaRPr lang="en-US" sz="2800" dirty="0" smtClean="0">
              <a:ln w="50800"/>
              <a:solidFill>
                <a:schemeClr val="bg1">
                  <a:shade val="50000"/>
                </a:schemeClr>
              </a:solidFill>
              <a:effectLst>
                <a:glow rad="101600">
                  <a:schemeClr val="tx1">
                    <a:alpha val="60000"/>
                  </a:schemeClr>
                </a:glow>
              </a:effectLst>
              <a:latin typeface="Arial Black" panose="020B0A04020102020204" pitchFamily="34" charset="0"/>
            </a:endParaRPr>
          </a:p>
          <a:p>
            <a:pPr marL="45720" lvl="0" algn="l" eaLnBrk="1" fontAlgn="auto" hangingPunct="1">
              <a:lnSpc>
                <a:spcPct val="150000"/>
              </a:lnSpc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en-US" sz="2800" dirty="0" smtClean="0">
                <a:ln w="50800"/>
                <a:solidFill>
                  <a:schemeClr val="bg1">
                    <a:shade val="50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anose="020B0A04020102020204" pitchFamily="34" charset="0"/>
              </a:rPr>
              <a:t>~</a:t>
            </a:r>
            <a:r>
              <a:rPr lang="en-US" sz="2800" dirty="0">
                <a:ln w="50800"/>
                <a:solidFill>
                  <a:schemeClr val="bg1">
                    <a:shade val="50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anose="020B0A04020102020204" pitchFamily="34" charset="0"/>
              </a:rPr>
              <a:t>Dr. </a:t>
            </a:r>
            <a:r>
              <a:rPr lang="en-US" sz="2800" dirty="0" err="1">
                <a:ln w="50800"/>
                <a:solidFill>
                  <a:schemeClr val="bg1">
                    <a:shade val="50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anose="020B0A04020102020204" pitchFamily="34" charset="0"/>
              </a:rPr>
              <a:t>SunWolf</a:t>
            </a:r>
            <a:endParaRPr lang="en-US" sz="2800" dirty="0">
              <a:ln w="50800"/>
              <a:solidFill>
                <a:schemeClr val="bg1">
                  <a:shade val="50000"/>
                </a:schemeClr>
              </a:solidFill>
              <a:effectLst>
                <a:glow rad="101600">
                  <a:schemeClr val="tx1">
                    <a:alpha val="60000"/>
                  </a:schemeClr>
                </a:glow>
              </a:effectLst>
              <a:latin typeface="Arial Black" panose="020B0A04020102020204" pitchFamily="34" charset="0"/>
            </a:endParaRPr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 bwMode="auto">
          <a:xfrm>
            <a:off x="467544" y="5562191"/>
            <a:ext cx="3168352" cy="703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9pPr>
          </a:lstStyle>
          <a:p>
            <a:pPr eaLnBrk="1" hangingPunct="1">
              <a:buClr>
                <a:srgbClr val="A50021"/>
              </a:buClr>
              <a:buNone/>
              <a:defRPr/>
            </a:pPr>
            <a:r>
              <a:rPr lang="en-US" sz="4400" b="1" kern="0" dirty="0">
                <a:solidFill>
                  <a:srgbClr val="FFFF00"/>
                </a:solidFill>
                <a:latin typeface="Arial Black" panose="020B0A04020102020204" pitchFamily="34" charset="0"/>
              </a:rPr>
              <a:t>Beauty</a:t>
            </a:r>
            <a:endParaRPr lang="en-US" sz="4400" b="1" kern="0" dirty="0">
              <a:solidFill>
                <a:srgbClr val="FFFF00"/>
              </a:solidFill>
              <a:latin typeface="Arial Black" panose="020B0A04020102020204" pitchFamily="34" charset="0"/>
            </a:endParaRPr>
          </a:p>
        </p:txBody>
      </p:sp>
      <p:pic>
        <p:nvPicPr>
          <p:cNvPr id="9219" name="Picture 3" descr="C:\Users\1\Desktop\цветы от уильямса\ц14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920" y="404664"/>
            <a:ext cx="4881995" cy="61045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292364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 bwMode="auto">
          <a:xfrm>
            <a:off x="285297" y="1988840"/>
            <a:ext cx="3854656" cy="12715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9pPr>
          </a:lstStyle>
          <a:p>
            <a:pPr marL="45720" lvl="0" algn="l" eaLnBrk="1" fontAlgn="auto" hangingPunct="1">
              <a:lnSpc>
                <a:spcPct val="150000"/>
              </a:lnSpc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en-US" sz="2800" dirty="0">
                <a:ln w="50800"/>
                <a:solidFill>
                  <a:schemeClr val="bg1">
                    <a:shade val="50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anose="020B0A04020102020204" pitchFamily="34" charset="0"/>
              </a:rPr>
              <a:t>We're like a gardener with a hose and our attention is water - we can water flowers or we can </a:t>
            </a:r>
            <a:r>
              <a:rPr lang="en-US" sz="2800" dirty="0" smtClean="0">
                <a:ln w="50800"/>
                <a:solidFill>
                  <a:schemeClr val="bg1">
                    <a:shade val="50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anose="020B0A04020102020204" pitchFamily="34" charset="0"/>
              </a:rPr>
              <a:t>water … .</a:t>
            </a:r>
          </a:p>
          <a:p>
            <a:pPr marL="45720" lvl="0" algn="l" eaLnBrk="1" fontAlgn="auto" hangingPunct="1">
              <a:lnSpc>
                <a:spcPct val="150000"/>
              </a:lnSpc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en-US" sz="2800" dirty="0" smtClean="0">
                <a:ln w="50800"/>
                <a:solidFill>
                  <a:schemeClr val="bg1">
                    <a:shade val="50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anose="020B0A04020102020204" pitchFamily="34" charset="0"/>
              </a:rPr>
              <a:t> </a:t>
            </a:r>
            <a:r>
              <a:rPr lang="en-US" sz="2800" dirty="0">
                <a:ln w="50800"/>
                <a:solidFill>
                  <a:schemeClr val="bg1">
                    <a:shade val="50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anose="020B0A04020102020204" pitchFamily="34" charset="0"/>
              </a:rPr>
              <a:t>Josh </a:t>
            </a:r>
            <a:r>
              <a:rPr lang="en-US" sz="2800" dirty="0" smtClean="0">
                <a:ln w="50800"/>
                <a:solidFill>
                  <a:schemeClr val="bg1">
                    <a:shade val="50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anose="020B0A04020102020204" pitchFamily="34" charset="0"/>
              </a:rPr>
              <a:t>Radnor</a:t>
            </a:r>
            <a:endParaRPr lang="en-US" sz="2800" dirty="0">
              <a:ln w="50800"/>
              <a:solidFill>
                <a:schemeClr val="bg1">
                  <a:shade val="50000"/>
                </a:schemeClr>
              </a:solidFill>
              <a:effectLst>
                <a:glow rad="101600">
                  <a:schemeClr val="tx1">
                    <a:alpha val="60000"/>
                  </a:schemeClr>
                </a:glow>
              </a:effectLst>
              <a:latin typeface="Arial Black" panose="020B0A04020102020204" pitchFamily="34" charset="0"/>
            </a:endParaRPr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 bwMode="auto">
          <a:xfrm>
            <a:off x="466963" y="5572422"/>
            <a:ext cx="3168352" cy="703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9pPr>
          </a:lstStyle>
          <a:p>
            <a:pPr eaLnBrk="1" hangingPunct="1">
              <a:buClr>
                <a:srgbClr val="A50021"/>
              </a:buClr>
              <a:buNone/>
              <a:defRPr/>
            </a:pPr>
            <a:r>
              <a:rPr lang="en-US" sz="4400" b="1" kern="0" dirty="0">
                <a:solidFill>
                  <a:srgbClr val="FFFF00"/>
                </a:solidFill>
                <a:latin typeface="Arial Black" panose="020B0A04020102020204" pitchFamily="34" charset="0"/>
              </a:rPr>
              <a:t>weeds</a:t>
            </a:r>
            <a:endParaRPr lang="en-US" sz="4400" b="1" kern="0" dirty="0">
              <a:solidFill>
                <a:srgbClr val="FFFF00"/>
              </a:solidFill>
              <a:latin typeface="Arial Black" panose="020B0A04020102020204" pitchFamily="34" charset="0"/>
            </a:endParaRPr>
          </a:p>
        </p:txBody>
      </p:sp>
      <p:pic>
        <p:nvPicPr>
          <p:cNvPr id="10243" name="Picture 3" descr="C:\Users\1\Desktop\цветы от уильямса\ц15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343790"/>
            <a:ext cx="4404174" cy="60811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5314979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 bwMode="auto">
          <a:xfrm>
            <a:off x="309758" y="2132856"/>
            <a:ext cx="3751120" cy="12715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9pPr>
          </a:lstStyle>
          <a:p>
            <a:pPr marL="45720" lvl="0" algn="l" eaLnBrk="1" fontAlgn="auto" hangingPunct="1">
              <a:lnSpc>
                <a:spcPct val="150000"/>
              </a:lnSpc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en-US" sz="2800" dirty="0" smtClean="0">
                <a:ln w="50800"/>
                <a:solidFill>
                  <a:schemeClr val="bg1">
                    <a:shade val="50000"/>
                  </a:schemeClr>
                </a:solidFill>
                <a:effectLst>
                  <a:glow rad="228600">
                    <a:schemeClr val="tx1">
                      <a:alpha val="40000"/>
                    </a:schemeClr>
                  </a:glow>
                </a:effectLst>
                <a:latin typeface="Arial Black" panose="020B0A04020102020204" pitchFamily="34" charset="0"/>
              </a:rPr>
              <a:t>Flowers </a:t>
            </a:r>
            <a:r>
              <a:rPr lang="en-US" sz="2800" dirty="0">
                <a:ln w="50800"/>
                <a:solidFill>
                  <a:schemeClr val="bg1">
                    <a:shade val="50000"/>
                  </a:schemeClr>
                </a:solidFill>
                <a:effectLst>
                  <a:glow rad="228600">
                    <a:schemeClr val="tx1">
                      <a:alpha val="40000"/>
                    </a:schemeClr>
                  </a:glow>
                </a:effectLst>
                <a:latin typeface="Arial Black" panose="020B0A04020102020204" pitchFamily="34" charset="0"/>
              </a:rPr>
              <a:t>are the sweetest things God ever made and forgot to put a </a:t>
            </a:r>
            <a:r>
              <a:rPr lang="en-US" sz="2800" dirty="0" smtClean="0">
                <a:ln w="50800"/>
                <a:solidFill>
                  <a:schemeClr val="bg1">
                    <a:shade val="50000"/>
                  </a:schemeClr>
                </a:solidFill>
                <a:effectLst>
                  <a:glow rad="228600">
                    <a:schemeClr val="tx1">
                      <a:alpha val="40000"/>
                    </a:schemeClr>
                  </a:glow>
                </a:effectLst>
                <a:latin typeface="Arial Black" panose="020B0A04020102020204" pitchFamily="34" charset="0"/>
              </a:rPr>
              <a:t> … into</a:t>
            </a:r>
            <a:r>
              <a:rPr lang="en-US" sz="2800" dirty="0">
                <a:ln w="50800"/>
                <a:solidFill>
                  <a:schemeClr val="bg1">
                    <a:shade val="50000"/>
                  </a:schemeClr>
                </a:solidFill>
                <a:effectLst>
                  <a:glow rad="228600">
                    <a:schemeClr val="tx1">
                      <a:alpha val="40000"/>
                    </a:schemeClr>
                  </a:glow>
                </a:effectLst>
                <a:latin typeface="Arial Black" panose="020B0A04020102020204" pitchFamily="34" charset="0"/>
              </a:rPr>
              <a:t>. </a:t>
            </a:r>
            <a:endParaRPr lang="en-US" sz="2800" dirty="0" smtClean="0">
              <a:ln w="50800"/>
              <a:solidFill>
                <a:schemeClr val="bg1">
                  <a:shade val="50000"/>
                </a:schemeClr>
              </a:solidFill>
              <a:effectLst>
                <a:glow rad="228600">
                  <a:schemeClr val="tx1">
                    <a:alpha val="40000"/>
                  </a:schemeClr>
                </a:glow>
              </a:effectLst>
              <a:latin typeface="Arial Black" panose="020B0A04020102020204" pitchFamily="34" charset="0"/>
            </a:endParaRPr>
          </a:p>
          <a:p>
            <a:pPr marL="45720" lvl="0" algn="l" eaLnBrk="1" fontAlgn="auto" hangingPunct="1">
              <a:lnSpc>
                <a:spcPct val="150000"/>
              </a:lnSpc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endParaRPr lang="en-US" sz="2800" dirty="0">
              <a:ln w="50800"/>
              <a:solidFill>
                <a:schemeClr val="bg1">
                  <a:shade val="50000"/>
                </a:schemeClr>
              </a:solidFill>
              <a:effectLst>
                <a:glow rad="228600">
                  <a:schemeClr val="tx1">
                    <a:alpha val="40000"/>
                  </a:schemeClr>
                </a:glow>
              </a:effectLst>
              <a:latin typeface="Arial Black" panose="020B0A04020102020204" pitchFamily="34" charset="0"/>
            </a:endParaRPr>
          </a:p>
          <a:p>
            <a:pPr marL="45720" lvl="0" algn="l" eaLnBrk="1" fontAlgn="auto" hangingPunct="1">
              <a:lnSpc>
                <a:spcPct val="150000"/>
              </a:lnSpc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en-US" sz="2800" dirty="0" smtClean="0">
                <a:ln w="50800"/>
                <a:solidFill>
                  <a:schemeClr val="bg1">
                    <a:shade val="50000"/>
                  </a:schemeClr>
                </a:solidFill>
                <a:effectLst>
                  <a:glow rad="228600">
                    <a:schemeClr val="tx1">
                      <a:alpha val="40000"/>
                    </a:schemeClr>
                  </a:glow>
                </a:effectLst>
                <a:latin typeface="Arial Black" panose="020B0A04020102020204" pitchFamily="34" charset="0"/>
              </a:rPr>
              <a:t>Henry </a:t>
            </a:r>
            <a:r>
              <a:rPr lang="en-US" sz="2800" dirty="0">
                <a:ln w="50800"/>
                <a:solidFill>
                  <a:schemeClr val="bg1">
                    <a:shade val="50000"/>
                  </a:schemeClr>
                </a:solidFill>
                <a:effectLst>
                  <a:glow rad="228600">
                    <a:schemeClr val="tx1">
                      <a:alpha val="40000"/>
                    </a:schemeClr>
                  </a:glow>
                </a:effectLst>
                <a:latin typeface="Arial Black" panose="020B0A04020102020204" pitchFamily="34" charset="0"/>
              </a:rPr>
              <a:t>Ward </a:t>
            </a:r>
            <a:r>
              <a:rPr lang="en-US" sz="2800" dirty="0" smtClean="0">
                <a:ln w="50800"/>
                <a:solidFill>
                  <a:schemeClr val="bg1">
                    <a:shade val="50000"/>
                  </a:schemeClr>
                </a:solidFill>
                <a:effectLst>
                  <a:glow rad="228600">
                    <a:schemeClr val="tx1">
                      <a:alpha val="40000"/>
                    </a:schemeClr>
                  </a:glow>
                </a:effectLst>
                <a:latin typeface="Arial Black" panose="020B0A04020102020204" pitchFamily="34" charset="0"/>
              </a:rPr>
              <a:t>Beecher</a:t>
            </a:r>
            <a:endParaRPr lang="en-US" sz="2800" dirty="0">
              <a:ln w="50800"/>
              <a:solidFill>
                <a:schemeClr val="bg1">
                  <a:shade val="50000"/>
                </a:schemeClr>
              </a:solidFill>
              <a:effectLst>
                <a:glow rad="228600">
                  <a:schemeClr val="tx1">
                    <a:alpha val="40000"/>
                  </a:schemeClr>
                </a:glow>
              </a:effectLst>
              <a:latin typeface="Arial Black" panose="020B0A04020102020204" pitchFamily="34" charset="0"/>
            </a:endParaRPr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 bwMode="auto">
          <a:xfrm>
            <a:off x="467544" y="5659476"/>
            <a:ext cx="3168352" cy="703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9pPr>
          </a:lstStyle>
          <a:p>
            <a:pPr eaLnBrk="1" hangingPunct="1">
              <a:buClr>
                <a:srgbClr val="A50021"/>
              </a:buClr>
              <a:buNone/>
              <a:defRPr/>
            </a:pPr>
            <a:r>
              <a:rPr lang="en-US" sz="4400" b="1" kern="0" dirty="0">
                <a:solidFill>
                  <a:srgbClr val="FFFF00"/>
                </a:solidFill>
                <a:latin typeface="Arial Black" panose="020B0A04020102020204" pitchFamily="34" charset="0"/>
              </a:rPr>
              <a:t>soul</a:t>
            </a:r>
            <a:endParaRPr lang="en-US" sz="4400" b="1" kern="0" dirty="0">
              <a:solidFill>
                <a:srgbClr val="FFFF00"/>
              </a:solidFill>
              <a:latin typeface="Arial Black" panose="020B0A04020102020204" pitchFamily="34" charset="0"/>
            </a:endParaRPr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0877" y="404664"/>
            <a:ext cx="4707080" cy="61092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876789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700" y="-4763"/>
            <a:ext cx="9169400" cy="68770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907703" y="764704"/>
            <a:ext cx="4896545" cy="9147184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>
              <a:lnSpc>
                <a:spcPct val="150000"/>
              </a:lnSpc>
            </a:pPr>
            <a:r>
              <a:rPr lang="en-US" sz="3600" b="1" dirty="0" smtClean="0">
                <a:ln w="50800"/>
                <a:solidFill>
                  <a:schemeClr val="bg1">
                    <a:shade val="50000"/>
                  </a:schemeClr>
                </a:solidFill>
                <a:effectLst>
                  <a:glow rad="101600">
                    <a:srgbClr val="FFFF00">
                      <a:alpha val="60000"/>
                    </a:srgbClr>
                  </a:glow>
                </a:effectLst>
                <a:latin typeface="Arial Black" panose="020B0A04020102020204" pitchFamily="34" charset="0"/>
              </a:rPr>
              <a:t>Thank you </a:t>
            </a:r>
          </a:p>
          <a:p>
            <a:pPr algn="ctr">
              <a:lnSpc>
                <a:spcPct val="150000"/>
              </a:lnSpc>
            </a:pPr>
            <a:r>
              <a:rPr lang="en-US" sz="3600" b="1" dirty="0" smtClean="0">
                <a:ln w="50800"/>
                <a:solidFill>
                  <a:schemeClr val="bg1">
                    <a:shade val="50000"/>
                  </a:schemeClr>
                </a:solidFill>
                <a:effectLst>
                  <a:glow rad="101600">
                    <a:srgbClr val="FFFF00">
                      <a:alpha val="60000"/>
                    </a:srgbClr>
                  </a:glow>
                </a:effectLst>
                <a:latin typeface="Arial Black" panose="020B0A04020102020204" pitchFamily="34" charset="0"/>
              </a:rPr>
              <a:t>for visiting </a:t>
            </a:r>
          </a:p>
          <a:p>
            <a:pPr algn="ctr">
              <a:lnSpc>
                <a:spcPct val="150000"/>
              </a:lnSpc>
            </a:pPr>
            <a:r>
              <a:rPr lang="en-US" sz="3600" b="1" dirty="0" smtClean="0">
                <a:ln w="50800"/>
                <a:solidFill>
                  <a:schemeClr val="bg1">
                    <a:shade val="50000"/>
                  </a:schemeClr>
                </a:solidFill>
                <a:effectLst>
                  <a:glow rad="101600">
                    <a:srgbClr val="FFFF00">
                      <a:alpha val="60000"/>
                    </a:srgbClr>
                  </a:glow>
                </a:effectLst>
                <a:latin typeface="Arial Black" panose="020B0A04020102020204" pitchFamily="34" charset="0"/>
              </a:rPr>
              <a:t>the Flower Gallery and Taking Part</a:t>
            </a:r>
          </a:p>
          <a:p>
            <a:pPr algn="ctr">
              <a:lnSpc>
                <a:spcPct val="150000"/>
              </a:lnSpc>
            </a:pPr>
            <a:r>
              <a:rPr lang="en-US" sz="3600" b="1" dirty="0" smtClean="0">
                <a:ln w="50800"/>
                <a:solidFill>
                  <a:schemeClr val="bg1">
                    <a:shade val="50000"/>
                  </a:schemeClr>
                </a:solidFill>
                <a:effectLst>
                  <a:glow rad="101600">
                    <a:srgbClr val="FFFF00">
                      <a:alpha val="60000"/>
                    </a:srgbClr>
                  </a:glow>
                </a:effectLst>
                <a:latin typeface="Arial Black" panose="020B0A04020102020204" pitchFamily="34" charset="0"/>
              </a:rPr>
              <a:t> in the Quiz!</a:t>
            </a:r>
            <a:endParaRPr lang="ru-RU" sz="3600" b="1" dirty="0" smtClean="0">
              <a:ln w="50800"/>
              <a:solidFill>
                <a:schemeClr val="bg1">
                  <a:shade val="50000"/>
                </a:schemeClr>
              </a:solidFill>
              <a:effectLst>
                <a:glow rad="101600">
                  <a:srgbClr val="FFFF00">
                    <a:alpha val="60000"/>
                  </a:srgbClr>
                </a:glow>
              </a:effectLst>
              <a:latin typeface="Arial Black" panose="020B0A04020102020204" pitchFamily="34" charset="0"/>
            </a:endParaRPr>
          </a:p>
          <a:p>
            <a:pPr algn="ctr">
              <a:lnSpc>
                <a:spcPct val="150000"/>
              </a:lnSpc>
            </a:pPr>
            <a:endParaRPr lang="ru-RU" sz="3600" b="1" dirty="0">
              <a:ln w="50800"/>
              <a:solidFill>
                <a:schemeClr val="bg1">
                  <a:shade val="50000"/>
                </a:schemeClr>
              </a:solidFill>
              <a:effectLst>
                <a:glow rad="101600">
                  <a:srgbClr val="FFFF00">
                    <a:alpha val="60000"/>
                  </a:srgbClr>
                </a:glow>
              </a:effectLst>
              <a:latin typeface="Arial Black" panose="020B0A04020102020204" pitchFamily="34" charset="0"/>
            </a:endParaRPr>
          </a:p>
          <a:p>
            <a:pPr algn="ctr">
              <a:lnSpc>
                <a:spcPct val="150000"/>
              </a:lnSpc>
            </a:pPr>
            <a:endParaRPr lang="ru-RU" sz="3600" b="1" dirty="0" smtClean="0">
              <a:ln w="50800"/>
              <a:solidFill>
                <a:schemeClr val="bg1">
                  <a:shade val="50000"/>
                </a:schemeClr>
              </a:solidFill>
              <a:effectLst>
                <a:glow rad="101600">
                  <a:srgbClr val="FFFF00">
                    <a:alpha val="60000"/>
                  </a:srgbClr>
                </a:glow>
              </a:effectLst>
              <a:latin typeface="Arial Black" panose="020B0A04020102020204" pitchFamily="34" charset="0"/>
            </a:endParaRPr>
          </a:p>
          <a:p>
            <a:pPr algn="ctr">
              <a:lnSpc>
                <a:spcPct val="150000"/>
              </a:lnSpc>
            </a:pPr>
            <a:endParaRPr lang="ru-RU" sz="3600" b="1" dirty="0">
              <a:ln w="50800"/>
              <a:solidFill>
                <a:schemeClr val="bg1">
                  <a:shade val="50000"/>
                </a:schemeClr>
              </a:solidFill>
              <a:effectLst>
                <a:glow rad="101600">
                  <a:srgbClr val="FFFF00">
                    <a:alpha val="60000"/>
                  </a:srgbClr>
                </a:glow>
              </a:effectLst>
              <a:latin typeface="Arial Black" panose="020B0A04020102020204" pitchFamily="34" charset="0"/>
            </a:endParaRPr>
          </a:p>
          <a:p>
            <a:pPr algn="ctr">
              <a:lnSpc>
                <a:spcPct val="150000"/>
              </a:lnSpc>
            </a:pPr>
            <a:endParaRPr lang="ru-RU" sz="3600" b="1" dirty="0" smtClean="0">
              <a:ln w="50800"/>
              <a:solidFill>
                <a:schemeClr val="bg1">
                  <a:shade val="50000"/>
                </a:schemeClr>
              </a:solidFill>
              <a:effectLst>
                <a:glow rad="101600">
                  <a:srgbClr val="FFFF00">
                    <a:alpha val="60000"/>
                  </a:srgbClr>
                </a:glow>
              </a:effectLst>
              <a:latin typeface="Arial Black" panose="020B0A04020102020204" pitchFamily="34" charset="0"/>
            </a:endParaRPr>
          </a:p>
          <a:p>
            <a:pPr algn="ctr">
              <a:lnSpc>
                <a:spcPct val="150000"/>
              </a:lnSpc>
            </a:pPr>
            <a:endParaRPr lang="ru-RU" sz="3600" b="1" dirty="0" smtClean="0">
              <a:ln w="50800"/>
              <a:solidFill>
                <a:schemeClr val="bg1">
                  <a:shade val="50000"/>
                </a:schemeClr>
              </a:solidFill>
              <a:effectLst>
                <a:glow rad="101600">
                  <a:srgbClr val="FFFF00">
                    <a:alpha val="60000"/>
                  </a:srgbClr>
                </a:glow>
              </a:effectLst>
              <a:latin typeface="Arial Black" panose="020B0A04020102020204" pitchFamily="34" charset="0"/>
            </a:endParaRPr>
          </a:p>
          <a:p>
            <a:pPr algn="ctr">
              <a:lnSpc>
                <a:spcPct val="150000"/>
              </a:lnSpc>
            </a:pPr>
            <a:endParaRPr lang="ru-RU" sz="3600" b="1" dirty="0" smtClean="0">
              <a:ln w="50800"/>
              <a:solidFill>
                <a:schemeClr val="bg1">
                  <a:shade val="50000"/>
                </a:schemeClr>
              </a:solidFill>
              <a:effectLst>
                <a:glow rad="101600">
                  <a:srgbClr val="FFFF00">
                    <a:alpha val="60000"/>
                  </a:srgbClr>
                </a:glow>
              </a:effectLst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092573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-17512"/>
            <a:ext cx="9167349" cy="6875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460213" y="881845"/>
            <a:ext cx="777686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hlinkClick r:id="rId3"/>
              </a:rPr>
              <a:t>http://</a:t>
            </a:r>
            <a:r>
              <a:rPr lang="en-US" dirty="0" smtClean="0">
                <a:hlinkClick r:id="rId3"/>
              </a:rPr>
              <a:t>www.brainyquote.com/quotes/keywords/flowers.html</a:t>
            </a:r>
            <a:endParaRPr lang="en-US" dirty="0" smtClean="0"/>
          </a:p>
          <a:p>
            <a:r>
              <a:rPr lang="en-US" dirty="0">
                <a:hlinkClick r:id="rId4"/>
              </a:rPr>
              <a:t>http://</a:t>
            </a:r>
            <a:r>
              <a:rPr lang="en-US" dirty="0" smtClean="0">
                <a:hlinkClick r:id="rId4"/>
              </a:rPr>
              <a:t>www.quotegarden.com/flowers.html</a:t>
            </a:r>
            <a:r>
              <a:rPr lang="en-US" dirty="0" smtClean="0"/>
              <a:t> </a:t>
            </a:r>
          </a:p>
          <a:p>
            <a:r>
              <a:rPr lang="en-US" dirty="0">
                <a:hlinkClick r:id="rId5"/>
              </a:rPr>
              <a:t>https://</a:t>
            </a:r>
            <a:r>
              <a:rPr lang="en-US" dirty="0" smtClean="0">
                <a:hlinkClick r:id="rId5"/>
              </a:rPr>
              <a:t>www.kingandmcgaw.com/prints/albert-williams</a:t>
            </a:r>
            <a:endParaRPr lang="en-US" dirty="0" smtClean="0"/>
          </a:p>
          <a:p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474440" y="260647"/>
            <a:ext cx="184858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chemeClr val="bg1"/>
                </a:solidFill>
              </a:rPr>
              <a:t>Sources </a:t>
            </a:r>
            <a:r>
              <a:rPr lang="ru-RU" sz="3200" b="1" dirty="0" smtClean="0">
                <a:solidFill>
                  <a:schemeClr val="bg1"/>
                </a:solidFill>
              </a:rPr>
              <a:t> </a:t>
            </a:r>
            <a:endParaRPr lang="ru-RU" sz="32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26005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79512" y="260648"/>
            <a:ext cx="8784976" cy="5878532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en-US" sz="2400" b="1" dirty="0">
                <a:ln w="50800"/>
                <a:solidFill>
                  <a:schemeClr val="bg1">
                    <a:shade val="50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anose="020B0A04020102020204" pitchFamily="34" charset="0"/>
              </a:rPr>
              <a:t>Painting everyday, particularly during the season from Spring to late Autumn, Albert </a:t>
            </a:r>
            <a:r>
              <a:rPr lang="en-US" sz="2400" b="1" dirty="0" smtClean="0">
                <a:ln w="50800"/>
                <a:solidFill>
                  <a:schemeClr val="bg1">
                    <a:shade val="50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anose="020B0A04020102020204" pitchFamily="34" charset="0"/>
              </a:rPr>
              <a:t>Williams brings </a:t>
            </a:r>
            <a:r>
              <a:rPr lang="en-US" sz="2400" b="1" dirty="0">
                <a:ln w="50800"/>
                <a:solidFill>
                  <a:schemeClr val="bg1">
                    <a:shade val="50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anose="020B0A04020102020204" pitchFamily="34" charset="0"/>
              </a:rPr>
              <a:t>nature indoors by means of his canvas. </a:t>
            </a:r>
            <a:endParaRPr lang="en-US" sz="2400" b="1" dirty="0" smtClean="0">
              <a:ln w="50800"/>
              <a:solidFill>
                <a:schemeClr val="bg1">
                  <a:shade val="50000"/>
                </a:schemeClr>
              </a:solidFill>
              <a:effectLst>
                <a:glow rad="101600">
                  <a:schemeClr val="tx1">
                    <a:alpha val="60000"/>
                  </a:schemeClr>
                </a:glow>
              </a:effectLst>
              <a:latin typeface="Arial Black" panose="020B0A04020102020204" pitchFamily="34" charset="0"/>
            </a:endParaRPr>
          </a:p>
          <a:p>
            <a:pPr algn="ctr"/>
            <a:r>
              <a:rPr lang="en-US" sz="2400" b="1" dirty="0" smtClean="0">
                <a:ln w="50800"/>
                <a:solidFill>
                  <a:schemeClr val="bg1">
                    <a:shade val="50000"/>
                  </a:schemeClr>
                </a:solidFill>
                <a:effectLst>
                  <a:glow rad="101600">
                    <a:srgbClr val="FFFF00">
                      <a:alpha val="60000"/>
                    </a:srgbClr>
                  </a:glow>
                </a:effectLst>
                <a:latin typeface="Arial Black" panose="020B0A04020102020204" pitchFamily="34" charset="0"/>
              </a:rPr>
              <a:t>Born </a:t>
            </a:r>
            <a:r>
              <a:rPr lang="en-US" sz="2400" b="1" dirty="0">
                <a:ln w="50800"/>
                <a:solidFill>
                  <a:schemeClr val="bg1">
                    <a:shade val="50000"/>
                  </a:schemeClr>
                </a:solidFill>
                <a:effectLst>
                  <a:glow rad="101600">
                    <a:srgbClr val="FFFF00">
                      <a:alpha val="60000"/>
                    </a:srgbClr>
                  </a:glow>
                </a:effectLst>
                <a:latin typeface="Arial Black" panose="020B0A04020102020204" pitchFamily="34" charset="0"/>
              </a:rPr>
              <a:t>in Sussex, in 1922, Albert studied at an early age under his Father and Grandfather, before attending Brighton College of Art as well as academic study in London and Paris. </a:t>
            </a:r>
            <a:endParaRPr lang="en-US" sz="2400" b="1" dirty="0" smtClean="0">
              <a:ln w="50800"/>
              <a:solidFill>
                <a:schemeClr val="bg1">
                  <a:shade val="50000"/>
                </a:schemeClr>
              </a:solidFill>
              <a:effectLst>
                <a:glow rad="101600">
                  <a:srgbClr val="FFFF00">
                    <a:alpha val="60000"/>
                  </a:srgbClr>
                </a:glow>
              </a:effectLst>
              <a:latin typeface="Arial Black" panose="020B0A04020102020204" pitchFamily="34" charset="0"/>
            </a:endParaRPr>
          </a:p>
          <a:p>
            <a:pPr algn="ctr"/>
            <a:r>
              <a:rPr lang="en-US" sz="2400" b="1" dirty="0" smtClean="0">
                <a:ln w="50800"/>
                <a:solidFill>
                  <a:schemeClr val="bg1">
                    <a:shade val="50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anose="020B0A04020102020204" pitchFamily="34" charset="0"/>
              </a:rPr>
              <a:t>Originally </a:t>
            </a:r>
            <a:r>
              <a:rPr lang="en-US" sz="2400" b="1" dirty="0">
                <a:ln w="50800"/>
                <a:solidFill>
                  <a:schemeClr val="bg1">
                    <a:shade val="50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anose="020B0A04020102020204" pitchFamily="34" charset="0"/>
              </a:rPr>
              <a:t>a figurative and portrait painter, Albert has specialized in floral painting for many years. Working at all times, direct from nature, each flower becomes a portrait of an individual bloom that is incorporated into a floral composition</a:t>
            </a:r>
            <a:r>
              <a:rPr lang="en-US" sz="2400" b="1" dirty="0" smtClean="0">
                <a:ln w="50800"/>
                <a:solidFill>
                  <a:schemeClr val="bg1">
                    <a:shade val="50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anose="020B0A04020102020204" pitchFamily="34" charset="0"/>
              </a:rPr>
              <a:t>.</a:t>
            </a:r>
            <a:endParaRPr lang="ru-RU" sz="2400" b="1" dirty="0" smtClean="0">
              <a:ln w="50800"/>
              <a:solidFill>
                <a:schemeClr val="bg1">
                  <a:shade val="50000"/>
                </a:schemeClr>
              </a:solidFill>
              <a:effectLst>
                <a:glow rad="101600">
                  <a:schemeClr val="tx1">
                    <a:alpha val="60000"/>
                  </a:schemeClr>
                </a:glow>
              </a:effectLst>
              <a:latin typeface="Arial Black" panose="020B0A04020102020204" pitchFamily="34" charset="0"/>
            </a:endParaRPr>
          </a:p>
          <a:p>
            <a:pPr algn="ctr"/>
            <a:endParaRPr lang="ru-RU" sz="2400" b="1" dirty="0">
              <a:ln w="50800"/>
              <a:solidFill>
                <a:schemeClr val="bg1">
                  <a:shade val="50000"/>
                </a:schemeClr>
              </a:solidFill>
              <a:latin typeface="Arial Black" panose="020B0A04020102020204" pitchFamily="34" charset="0"/>
            </a:endParaRPr>
          </a:p>
          <a:p>
            <a:pPr algn="ctr"/>
            <a:r>
              <a:rPr lang="en-US" sz="3200" b="1" dirty="0" smtClean="0">
                <a:ln w="50800"/>
                <a:solidFill>
                  <a:schemeClr val="bg1">
                    <a:shade val="50000"/>
                  </a:schemeClr>
                </a:solidFill>
                <a:effectLst>
                  <a:glow rad="101600">
                    <a:srgbClr val="FFFF00">
                      <a:alpha val="60000"/>
                    </a:srgbClr>
                  </a:glow>
                </a:effectLst>
                <a:latin typeface="Arial Black" panose="020B0A04020102020204" pitchFamily="34" charset="0"/>
              </a:rPr>
              <a:t>Discover and enjoy </a:t>
            </a:r>
          </a:p>
          <a:p>
            <a:pPr algn="ctr"/>
            <a:r>
              <a:rPr lang="en-US" sz="3200" b="1" dirty="0" smtClean="0">
                <a:ln w="50800"/>
                <a:solidFill>
                  <a:schemeClr val="bg1">
                    <a:shade val="50000"/>
                  </a:schemeClr>
                </a:solidFill>
                <a:effectLst>
                  <a:glow rad="101600">
                    <a:srgbClr val="FFFF00">
                      <a:alpha val="60000"/>
                    </a:srgbClr>
                  </a:glow>
                </a:effectLst>
                <a:latin typeface="Arial Black" panose="020B0A04020102020204" pitchFamily="34" charset="0"/>
              </a:rPr>
              <a:t>the Flower World of Albert </a:t>
            </a:r>
            <a:r>
              <a:rPr lang="en-US" sz="3200" b="1" dirty="0">
                <a:ln w="50800"/>
                <a:solidFill>
                  <a:schemeClr val="bg1">
                    <a:shade val="50000"/>
                  </a:schemeClr>
                </a:solidFill>
                <a:effectLst>
                  <a:glow rad="101600">
                    <a:srgbClr val="FFFF00">
                      <a:alpha val="60000"/>
                    </a:srgbClr>
                  </a:glow>
                </a:effectLst>
                <a:latin typeface="Arial Black" panose="020B0A04020102020204" pitchFamily="34" charset="0"/>
              </a:rPr>
              <a:t>W</a:t>
            </a:r>
            <a:r>
              <a:rPr lang="en-US" sz="3200" b="1" dirty="0" smtClean="0">
                <a:ln w="50800"/>
                <a:solidFill>
                  <a:schemeClr val="bg1">
                    <a:shade val="50000"/>
                  </a:schemeClr>
                </a:solidFill>
                <a:effectLst>
                  <a:glow rad="101600">
                    <a:srgbClr val="FFFF00">
                      <a:alpha val="60000"/>
                    </a:srgbClr>
                  </a:glow>
                </a:effectLst>
                <a:latin typeface="Arial Black" panose="020B0A04020102020204" pitchFamily="34" charset="0"/>
              </a:rPr>
              <a:t>illiams!</a:t>
            </a:r>
            <a:endParaRPr lang="ru-RU" sz="3200" b="1" dirty="0">
              <a:ln w="50800"/>
              <a:solidFill>
                <a:schemeClr val="bg1">
                  <a:shade val="50000"/>
                </a:schemeClr>
              </a:solidFill>
              <a:effectLst>
                <a:glow rad="101600">
                  <a:srgbClr val="FFFF00">
                    <a:alpha val="60000"/>
                  </a:srgbClr>
                </a:glow>
              </a:effectLst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8376267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 bwMode="auto">
          <a:xfrm>
            <a:off x="179512" y="1484784"/>
            <a:ext cx="4006171" cy="12715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9pPr>
          </a:lstStyle>
          <a:p>
            <a:pPr marL="45720" lvl="0" algn="l" eaLnBrk="1" fontAlgn="auto" hangingPunct="1">
              <a:lnSpc>
                <a:spcPct val="150000"/>
              </a:lnSpc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en-US" sz="2800" dirty="0" smtClean="0">
                <a:ln w="50800"/>
                <a:solidFill>
                  <a:schemeClr val="bg1">
                    <a:shade val="50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anose="020B0A04020102020204" pitchFamily="34" charset="0"/>
              </a:rPr>
              <a:t>… laughs </a:t>
            </a:r>
            <a:r>
              <a:rPr lang="en-US" sz="2800" dirty="0">
                <a:ln w="50800"/>
                <a:solidFill>
                  <a:schemeClr val="bg1">
                    <a:shade val="50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anose="020B0A04020102020204" pitchFamily="34" charset="0"/>
              </a:rPr>
              <a:t>in flowers. </a:t>
            </a:r>
            <a:endParaRPr lang="en-US" sz="2800" dirty="0" smtClean="0">
              <a:ln w="50800"/>
              <a:solidFill>
                <a:schemeClr val="bg1">
                  <a:shade val="50000"/>
                </a:schemeClr>
              </a:solidFill>
              <a:effectLst>
                <a:glow rad="101600">
                  <a:schemeClr val="tx1">
                    <a:alpha val="60000"/>
                  </a:schemeClr>
                </a:glow>
              </a:effectLst>
              <a:latin typeface="Arial Black" panose="020B0A04020102020204" pitchFamily="34" charset="0"/>
            </a:endParaRPr>
          </a:p>
          <a:p>
            <a:pPr marL="45720" lvl="0" algn="l" eaLnBrk="1" fontAlgn="auto" hangingPunct="1">
              <a:lnSpc>
                <a:spcPct val="150000"/>
              </a:lnSpc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endParaRPr lang="en-US" sz="2800" dirty="0">
              <a:ln w="50800"/>
              <a:solidFill>
                <a:schemeClr val="bg1">
                  <a:shade val="50000"/>
                </a:schemeClr>
              </a:solidFill>
              <a:effectLst>
                <a:glow rad="101600">
                  <a:schemeClr val="tx1">
                    <a:alpha val="60000"/>
                  </a:schemeClr>
                </a:glow>
              </a:effectLst>
              <a:latin typeface="Arial Black" panose="020B0A04020102020204" pitchFamily="34" charset="0"/>
            </a:endParaRPr>
          </a:p>
          <a:p>
            <a:pPr marL="45720" lvl="0" algn="l" eaLnBrk="1" fontAlgn="auto" hangingPunct="1">
              <a:lnSpc>
                <a:spcPct val="150000"/>
              </a:lnSpc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en-US" sz="2800" dirty="0" smtClean="0">
                <a:ln w="50800"/>
                <a:solidFill>
                  <a:schemeClr val="bg1">
                    <a:shade val="50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anose="020B0A04020102020204" pitchFamily="34" charset="0"/>
              </a:rPr>
              <a:t>Ralph </a:t>
            </a:r>
            <a:r>
              <a:rPr lang="en-US" sz="2800" dirty="0">
                <a:ln w="50800"/>
                <a:solidFill>
                  <a:schemeClr val="bg1">
                    <a:shade val="50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anose="020B0A04020102020204" pitchFamily="34" charset="0"/>
              </a:rPr>
              <a:t>Waldo </a:t>
            </a:r>
            <a:r>
              <a:rPr lang="en-US" sz="2800" dirty="0" smtClean="0">
                <a:ln w="50800"/>
                <a:solidFill>
                  <a:schemeClr val="bg1">
                    <a:shade val="50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anose="020B0A04020102020204" pitchFamily="34" charset="0"/>
              </a:rPr>
              <a:t>Emerson</a:t>
            </a:r>
            <a:endParaRPr lang="en-US" sz="2800" dirty="0">
              <a:ln w="50800"/>
              <a:solidFill>
                <a:schemeClr val="bg1">
                  <a:shade val="50000"/>
                </a:schemeClr>
              </a:solidFill>
              <a:effectLst>
                <a:glow rad="101600">
                  <a:schemeClr val="tx1">
                    <a:alpha val="60000"/>
                  </a:schemeClr>
                </a:glow>
              </a:effectLst>
              <a:latin typeface="Arial Black" panose="020B0A04020102020204" pitchFamily="34" charset="0"/>
            </a:endParaRPr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 bwMode="auto">
          <a:xfrm>
            <a:off x="408311" y="5589240"/>
            <a:ext cx="3168352" cy="703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9pPr>
          </a:lstStyle>
          <a:p>
            <a:pPr eaLnBrk="1" hangingPunct="1">
              <a:buClr>
                <a:srgbClr val="A50021"/>
              </a:buClr>
              <a:buNone/>
              <a:defRPr/>
            </a:pPr>
            <a:r>
              <a:rPr lang="en-US" sz="4400" b="1" kern="0" dirty="0">
                <a:solidFill>
                  <a:srgbClr val="FFFF00"/>
                </a:solidFill>
                <a:latin typeface="Arial Black" panose="020B0A04020102020204" pitchFamily="34" charset="0"/>
              </a:rPr>
              <a:t>Earth</a:t>
            </a:r>
            <a:endParaRPr lang="ru-RU" sz="4400" b="1" kern="0" dirty="0">
              <a:solidFill>
                <a:srgbClr val="FFFF00"/>
              </a:solidFill>
              <a:latin typeface="Arial Black" panose="020B0A04020102020204" pitchFamily="34" charset="0"/>
            </a:endParaRPr>
          </a:p>
        </p:txBody>
      </p:sp>
      <p:pic>
        <p:nvPicPr>
          <p:cNvPr id="6" name="Picture 3" descr="C:\Users\1\Desktop\цветы от уильямса\ц8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573" y="361449"/>
            <a:ext cx="4691998" cy="61449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551432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 bwMode="auto">
          <a:xfrm>
            <a:off x="179512" y="1908611"/>
            <a:ext cx="3410380" cy="12715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9pPr>
          </a:lstStyle>
          <a:p>
            <a:pPr marL="45720" lvl="0" algn="l" eaLnBrk="1" fontAlgn="auto" hangingPunct="1">
              <a:lnSpc>
                <a:spcPct val="150000"/>
              </a:lnSpc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en-US" sz="2800" dirty="0">
                <a:ln w="50800"/>
                <a:solidFill>
                  <a:schemeClr val="bg1">
                    <a:shade val="50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anose="020B0A04020102020204" pitchFamily="34" charset="0"/>
              </a:rPr>
              <a:t>Keep love in your heart. A life without it is like a sunless </a:t>
            </a:r>
            <a:r>
              <a:rPr lang="en-US" sz="2800" dirty="0" smtClean="0">
                <a:ln w="50800"/>
                <a:solidFill>
                  <a:schemeClr val="bg1">
                    <a:shade val="50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anose="020B0A04020102020204" pitchFamily="34" charset="0"/>
              </a:rPr>
              <a:t>… when </a:t>
            </a:r>
            <a:r>
              <a:rPr lang="en-US" sz="2800" dirty="0">
                <a:ln w="50800"/>
                <a:solidFill>
                  <a:schemeClr val="bg1">
                    <a:shade val="50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anose="020B0A04020102020204" pitchFamily="34" charset="0"/>
              </a:rPr>
              <a:t>the flowers are dead. </a:t>
            </a:r>
            <a:endParaRPr lang="en-US" sz="2800" dirty="0" smtClean="0">
              <a:ln w="50800"/>
              <a:solidFill>
                <a:schemeClr val="bg1">
                  <a:shade val="50000"/>
                </a:schemeClr>
              </a:solidFill>
              <a:effectLst>
                <a:glow rad="101600">
                  <a:schemeClr val="tx1">
                    <a:alpha val="60000"/>
                  </a:schemeClr>
                </a:glow>
              </a:effectLst>
              <a:latin typeface="Arial Black" panose="020B0A04020102020204" pitchFamily="34" charset="0"/>
            </a:endParaRPr>
          </a:p>
          <a:p>
            <a:pPr marL="45720" lvl="0" algn="l" eaLnBrk="1" fontAlgn="auto" hangingPunct="1">
              <a:lnSpc>
                <a:spcPct val="150000"/>
              </a:lnSpc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en-US" sz="2800" dirty="0" smtClean="0">
                <a:ln w="50800"/>
                <a:solidFill>
                  <a:schemeClr val="bg1">
                    <a:shade val="50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anose="020B0A04020102020204" pitchFamily="34" charset="0"/>
              </a:rPr>
              <a:t>Oscar Wilde</a:t>
            </a:r>
            <a:endParaRPr lang="en-US" sz="2800" dirty="0">
              <a:ln w="50800"/>
              <a:solidFill>
                <a:schemeClr val="bg1">
                  <a:shade val="50000"/>
                </a:schemeClr>
              </a:solidFill>
              <a:effectLst>
                <a:glow rad="101600">
                  <a:schemeClr val="tx1">
                    <a:alpha val="60000"/>
                  </a:schemeClr>
                </a:glow>
              </a:effectLst>
              <a:latin typeface="Arial Black" panose="020B0A04020102020204" pitchFamily="34" charset="0"/>
            </a:endParaRPr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 bwMode="auto">
          <a:xfrm>
            <a:off x="179512" y="5752332"/>
            <a:ext cx="3755449" cy="703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9pPr>
          </a:lstStyle>
          <a:p>
            <a:pPr eaLnBrk="1" hangingPunct="1">
              <a:buClr>
                <a:srgbClr val="A50021"/>
              </a:buClr>
              <a:buNone/>
              <a:defRPr/>
            </a:pPr>
            <a:r>
              <a:rPr lang="en-US" sz="4400" b="1" kern="0" dirty="0">
                <a:solidFill>
                  <a:srgbClr val="FFFF00"/>
                </a:solidFill>
                <a:latin typeface="Arial Black" panose="020B0A04020102020204" pitchFamily="34" charset="0"/>
              </a:rPr>
              <a:t>garden</a:t>
            </a:r>
            <a:endParaRPr lang="en-US" sz="4400" b="1" kern="0" dirty="0">
              <a:solidFill>
                <a:srgbClr val="FFFF00"/>
              </a:solidFill>
              <a:latin typeface="Arial Black" panose="020B0A04020102020204" pitchFamily="34" charset="0"/>
            </a:endParaRPr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5677" y="220744"/>
            <a:ext cx="5100859" cy="62478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548841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 bwMode="auto">
          <a:xfrm>
            <a:off x="196400" y="2223731"/>
            <a:ext cx="3710639" cy="12715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9pPr>
          </a:lstStyle>
          <a:p>
            <a:pPr marL="45720" lvl="0" algn="l" eaLnBrk="1" fontAlgn="auto" hangingPunct="1">
              <a:lnSpc>
                <a:spcPts val="4500"/>
              </a:lnSpc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en-US" sz="2800" dirty="0">
                <a:ln w="50800"/>
                <a:solidFill>
                  <a:schemeClr val="bg1">
                    <a:shade val="50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anose="020B0A04020102020204" pitchFamily="34" charset="0"/>
              </a:rPr>
              <a:t>Flowers always make people better, happier, and more helpful; they are sunshine, food and medicine for </a:t>
            </a:r>
            <a:r>
              <a:rPr lang="en-US" sz="2800" dirty="0" smtClean="0">
                <a:ln w="50800"/>
                <a:solidFill>
                  <a:schemeClr val="bg1">
                    <a:shade val="50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anose="020B0A04020102020204" pitchFamily="34" charset="0"/>
              </a:rPr>
              <a:t>the … . </a:t>
            </a:r>
          </a:p>
          <a:p>
            <a:pPr marL="45720" lvl="0" algn="l" eaLnBrk="1" fontAlgn="auto" hangingPunct="1">
              <a:lnSpc>
                <a:spcPts val="4500"/>
              </a:lnSpc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en-US" sz="2800" dirty="0" smtClean="0">
                <a:ln w="50800"/>
                <a:solidFill>
                  <a:schemeClr val="bg1">
                    <a:shade val="50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anose="020B0A04020102020204" pitchFamily="34" charset="0"/>
              </a:rPr>
              <a:t>Luther Burbank</a:t>
            </a:r>
            <a:endParaRPr lang="en-US" sz="2800" dirty="0">
              <a:ln w="50800"/>
              <a:solidFill>
                <a:schemeClr val="bg1">
                  <a:shade val="50000"/>
                </a:schemeClr>
              </a:solidFill>
              <a:effectLst>
                <a:glow rad="101600">
                  <a:schemeClr val="tx1">
                    <a:alpha val="60000"/>
                  </a:schemeClr>
                </a:glow>
              </a:effectLst>
              <a:latin typeface="Arial Black" panose="020B0A04020102020204" pitchFamily="34" charset="0"/>
            </a:endParaRPr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 bwMode="auto">
          <a:xfrm>
            <a:off x="467543" y="5877853"/>
            <a:ext cx="3168352" cy="703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9pPr>
          </a:lstStyle>
          <a:p>
            <a:pPr eaLnBrk="1" hangingPunct="1">
              <a:buClr>
                <a:srgbClr val="A50021"/>
              </a:buClr>
              <a:buNone/>
              <a:defRPr/>
            </a:pPr>
            <a:r>
              <a:rPr lang="en-US" sz="4400" b="1" kern="0" dirty="0">
                <a:solidFill>
                  <a:srgbClr val="FFFF00"/>
                </a:solidFill>
                <a:latin typeface="Arial Black" panose="020B0A04020102020204" pitchFamily="34" charset="0"/>
              </a:rPr>
              <a:t>soul</a:t>
            </a:r>
            <a:endParaRPr lang="en-US" sz="4400" b="1" kern="0" dirty="0">
              <a:solidFill>
                <a:srgbClr val="FFFF00"/>
              </a:solidFill>
              <a:latin typeface="Arial Black" panose="020B0A04020102020204" pitchFamily="34" charset="0"/>
            </a:endParaRPr>
          </a:p>
        </p:txBody>
      </p:sp>
      <p:pic>
        <p:nvPicPr>
          <p:cNvPr id="2052" name="Picture 4" descr="C:\Users\1\Desktop\цветы от уильямса\ц9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3340" y="364577"/>
            <a:ext cx="4710970" cy="62165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919331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3412" y="332656"/>
            <a:ext cx="4990472" cy="61684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179512" y="2348880"/>
            <a:ext cx="3134575" cy="12715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9pPr>
          </a:lstStyle>
          <a:p>
            <a:pPr marL="45720" lvl="0" algn="l" eaLnBrk="1" fontAlgn="auto" hangingPunct="1">
              <a:lnSpc>
                <a:spcPts val="4500"/>
              </a:lnSpc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en-US" sz="2800" dirty="0">
                <a:ln w="50800"/>
                <a:solidFill>
                  <a:schemeClr val="bg1">
                    <a:shade val="50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anose="020B0A04020102020204" pitchFamily="34" charset="0"/>
              </a:rPr>
              <a:t>You're only here for a short visit. Don't hurry, don't worry. And be sure to smell the flowers along </a:t>
            </a:r>
            <a:r>
              <a:rPr lang="en-US" sz="2800" dirty="0" smtClean="0">
                <a:ln w="50800"/>
                <a:solidFill>
                  <a:schemeClr val="bg1">
                    <a:shade val="50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anose="020B0A04020102020204" pitchFamily="34" charset="0"/>
              </a:rPr>
              <a:t>the … .</a:t>
            </a:r>
          </a:p>
          <a:p>
            <a:pPr marL="45720" lvl="0" algn="l" eaLnBrk="1" fontAlgn="auto" hangingPunct="1">
              <a:lnSpc>
                <a:spcPts val="4500"/>
              </a:lnSpc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en-US" sz="2800" dirty="0" smtClean="0">
                <a:ln w="50800"/>
                <a:solidFill>
                  <a:schemeClr val="bg1">
                    <a:shade val="50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anose="020B0A04020102020204" pitchFamily="34" charset="0"/>
              </a:rPr>
              <a:t> </a:t>
            </a:r>
            <a:r>
              <a:rPr lang="en-US" sz="2800" dirty="0">
                <a:ln w="50800"/>
                <a:solidFill>
                  <a:schemeClr val="bg1">
                    <a:shade val="50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anose="020B0A04020102020204" pitchFamily="34" charset="0"/>
              </a:rPr>
              <a:t>Walter </a:t>
            </a:r>
            <a:r>
              <a:rPr lang="en-US" sz="2800" dirty="0" smtClean="0">
                <a:ln w="50800"/>
                <a:solidFill>
                  <a:schemeClr val="bg1">
                    <a:shade val="50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anose="020B0A04020102020204" pitchFamily="34" charset="0"/>
              </a:rPr>
              <a:t>Hagen</a:t>
            </a:r>
            <a:endParaRPr lang="en-US" sz="2800" dirty="0">
              <a:ln w="50800"/>
              <a:solidFill>
                <a:schemeClr val="bg1">
                  <a:shade val="50000"/>
                </a:schemeClr>
              </a:solidFill>
              <a:effectLst>
                <a:glow rad="101600">
                  <a:schemeClr val="tx1">
                    <a:alpha val="60000"/>
                  </a:schemeClr>
                </a:glow>
              </a:effectLst>
              <a:latin typeface="Arial Black" panose="020B0A04020102020204" pitchFamily="34" charset="0"/>
            </a:endParaRP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225848" y="5822317"/>
            <a:ext cx="3168352" cy="703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9pPr>
          </a:lstStyle>
          <a:p>
            <a:pPr eaLnBrk="1" hangingPunct="1">
              <a:buClr>
                <a:srgbClr val="A50021"/>
              </a:buClr>
              <a:buNone/>
              <a:defRPr/>
            </a:pPr>
            <a:r>
              <a:rPr lang="en-US" sz="4400" b="1" kern="0" dirty="0">
                <a:solidFill>
                  <a:srgbClr val="FFFF00"/>
                </a:solidFill>
                <a:latin typeface="Arial Black" panose="020B0A04020102020204" pitchFamily="34" charset="0"/>
              </a:rPr>
              <a:t>way</a:t>
            </a:r>
            <a:endParaRPr lang="en-US" sz="4400" b="1" kern="0" dirty="0">
              <a:solidFill>
                <a:srgbClr val="FFFF00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657101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 tmFilter="0,0; .5, 1; 1, 1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 bwMode="auto">
          <a:xfrm>
            <a:off x="285296" y="1556792"/>
            <a:ext cx="3206583" cy="12715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9pPr>
          </a:lstStyle>
          <a:p>
            <a:pPr marL="45720" lvl="0" algn="l" eaLnBrk="1" fontAlgn="auto" hangingPunct="1">
              <a:lnSpc>
                <a:spcPts val="4500"/>
              </a:lnSpc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en-US" sz="2800" dirty="0">
                <a:ln w="50800"/>
                <a:solidFill>
                  <a:schemeClr val="bg1">
                    <a:shade val="50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anose="020B0A04020102020204" pitchFamily="34" charset="0"/>
              </a:rPr>
              <a:t>After women, flowers are the most lovely thing </a:t>
            </a:r>
            <a:r>
              <a:rPr lang="en-US" sz="2800" dirty="0" smtClean="0">
                <a:ln w="50800"/>
                <a:solidFill>
                  <a:schemeClr val="bg1">
                    <a:shade val="50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anose="020B0A04020102020204" pitchFamily="34" charset="0"/>
              </a:rPr>
              <a:t>… has </a:t>
            </a:r>
            <a:r>
              <a:rPr lang="en-US" sz="2800" dirty="0">
                <a:ln w="50800"/>
                <a:solidFill>
                  <a:schemeClr val="bg1">
                    <a:shade val="50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anose="020B0A04020102020204" pitchFamily="34" charset="0"/>
              </a:rPr>
              <a:t>given the world. Christian </a:t>
            </a:r>
            <a:r>
              <a:rPr lang="en-US" sz="2800" dirty="0" smtClean="0">
                <a:ln w="50800"/>
                <a:solidFill>
                  <a:schemeClr val="bg1">
                    <a:shade val="50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anose="020B0A04020102020204" pitchFamily="34" charset="0"/>
              </a:rPr>
              <a:t>Dior</a:t>
            </a:r>
            <a:endParaRPr lang="en-US" sz="2800" dirty="0">
              <a:ln w="50800"/>
              <a:solidFill>
                <a:schemeClr val="bg1">
                  <a:shade val="50000"/>
                </a:schemeClr>
              </a:solidFill>
              <a:effectLst>
                <a:glow rad="101600">
                  <a:schemeClr val="tx1">
                    <a:alpha val="60000"/>
                  </a:schemeClr>
                </a:glow>
              </a:effectLst>
              <a:latin typeface="Arial Black" panose="020B0A04020102020204" pitchFamily="34" charset="0"/>
            </a:endParaRPr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 bwMode="auto">
          <a:xfrm>
            <a:off x="467544" y="4869160"/>
            <a:ext cx="3168352" cy="703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9pPr>
          </a:lstStyle>
          <a:p>
            <a:pPr eaLnBrk="1" hangingPunct="1">
              <a:buClr>
                <a:srgbClr val="A50021"/>
              </a:buClr>
              <a:buNone/>
              <a:defRPr/>
            </a:pPr>
            <a:r>
              <a:rPr lang="en-US" sz="4400" b="1" kern="0" dirty="0">
                <a:solidFill>
                  <a:srgbClr val="FFFF00"/>
                </a:solidFill>
                <a:latin typeface="Arial Black" panose="020B0A04020102020204" pitchFamily="34" charset="0"/>
              </a:rPr>
              <a:t>God</a:t>
            </a:r>
            <a:endParaRPr lang="en-US" sz="4400" b="1" kern="0" dirty="0">
              <a:solidFill>
                <a:srgbClr val="FFFF00"/>
              </a:solidFill>
              <a:latin typeface="Arial Black" panose="020B0A04020102020204" pitchFamily="34" charset="0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29295" y="332656"/>
            <a:ext cx="4776081" cy="6173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655027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 bwMode="auto">
          <a:xfrm>
            <a:off x="268311" y="2060848"/>
            <a:ext cx="3583609" cy="12715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9pPr>
          </a:lstStyle>
          <a:p>
            <a:pPr marL="45720" lvl="0" algn="l" eaLnBrk="1" fontAlgn="auto" hangingPunct="1">
              <a:lnSpc>
                <a:spcPct val="150000"/>
              </a:lnSpc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en-US" sz="2800" dirty="0">
                <a:ln w="50800"/>
                <a:solidFill>
                  <a:schemeClr val="bg1">
                    <a:shade val="50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anose="020B0A04020102020204" pitchFamily="34" charset="0"/>
              </a:rPr>
              <a:t>I'd rather have roses on my </a:t>
            </a:r>
            <a:r>
              <a:rPr lang="en-US" sz="2800" dirty="0" smtClean="0">
                <a:ln w="50800"/>
                <a:solidFill>
                  <a:schemeClr val="bg1">
                    <a:shade val="50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anose="020B0A04020102020204" pitchFamily="34" charset="0"/>
              </a:rPr>
              <a:t> … than </a:t>
            </a:r>
            <a:r>
              <a:rPr lang="en-US" sz="2800" dirty="0">
                <a:ln w="50800"/>
                <a:solidFill>
                  <a:schemeClr val="bg1">
                    <a:shade val="50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anose="020B0A04020102020204" pitchFamily="34" charset="0"/>
              </a:rPr>
              <a:t>diamonds on my neck. </a:t>
            </a:r>
            <a:endParaRPr lang="en-US" sz="2800" dirty="0" smtClean="0">
              <a:ln w="50800"/>
              <a:solidFill>
                <a:schemeClr val="bg1">
                  <a:shade val="50000"/>
                </a:schemeClr>
              </a:solidFill>
              <a:effectLst>
                <a:glow rad="101600">
                  <a:schemeClr val="tx1">
                    <a:alpha val="60000"/>
                  </a:schemeClr>
                </a:glow>
              </a:effectLst>
              <a:latin typeface="Arial Black" panose="020B0A04020102020204" pitchFamily="34" charset="0"/>
            </a:endParaRPr>
          </a:p>
          <a:p>
            <a:pPr marL="45720" lvl="0" algn="l" eaLnBrk="1" fontAlgn="auto" hangingPunct="1">
              <a:lnSpc>
                <a:spcPct val="150000"/>
              </a:lnSpc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en-US" sz="2800" dirty="0" smtClean="0">
                <a:ln w="50800"/>
                <a:solidFill>
                  <a:schemeClr val="bg1">
                    <a:shade val="50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anose="020B0A04020102020204" pitchFamily="34" charset="0"/>
              </a:rPr>
              <a:t>~</a:t>
            </a:r>
            <a:r>
              <a:rPr lang="en-US" sz="2800" dirty="0">
                <a:ln w="50800"/>
                <a:solidFill>
                  <a:schemeClr val="bg1">
                    <a:shade val="50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anose="020B0A04020102020204" pitchFamily="34" charset="0"/>
              </a:rPr>
              <a:t>Emma Goldman</a:t>
            </a:r>
            <a:endParaRPr lang="en-US" sz="2800" dirty="0">
              <a:ln w="50800"/>
              <a:solidFill>
                <a:schemeClr val="bg1">
                  <a:shade val="50000"/>
                </a:schemeClr>
              </a:solidFill>
              <a:effectLst>
                <a:glow rad="101600">
                  <a:schemeClr val="tx1">
                    <a:alpha val="60000"/>
                  </a:schemeClr>
                </a:glow>
              </a:effectLst>
              <a:latin typeface="Arial Black" panose="020B0A04020102020204" pitchFamily="34" charset="0"/>
            </a:endParaRPr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 bwMode="auto">
          <a:xfrm>
            <a:off x="467544" y="5373216"/>
            <a:ext cx="3168352" cy="703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9pPr>
          </a:lstStyle>
          <a:p>
            <a:pPr eaLnBrk="1" hangingPunct="1">
              <a:buClr>
                <a:srgbClr val="A50021"/>
              </a:buClr>
              <a:buNone/>
              <a:defRPr/>
            </a:pPr>
            <a:r>
              <a:rPr lang="en-US" sz="4400" b="1" kern="0" dirty="0">
                <a:solidFill>
                  <a:srgbClr val="FFFF00"/>
                </a:solidFill>
                <a:latin typeface="Arial Black" panose="020B0A04020102020204" pitchFamily="34" charset="0"/>
              </a:rPr>
              <a:t>table</a:t>
            </a:r>
            <a:endParaRPr lang="ru-RU" sz="4400" b="1" kern="0" dirty="0">
              <a:solidFill>
                <a:srgbClr val="FFFF00"/>
              </a:solidFill>
              <a:latin typeface="Arial Black" panose="020B0A04020102020204" pitchFamily="34" charset="0"/>
            </a:endParaRPr>
          </a:p>
        </p:txBody>
      </p:sp>
      <p:pic>
        <p:nvPicPr>
          <p:cNvPr id="4" name="Picture 3" descr="C:\Users\1\Desktop\цветы от уильямса\ц1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7376" y="332657"/>
            <a:ext cx="4772170" cy="62066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121850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 bwMode="auto">
          <a:xfrm>
            <a:off x="309759" y="1972036"/>
            <a:ext cx="3686178" cy="12715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9pPr>
          </a:lstStyle>
          <a:p>
            <a:pPr marL="45720" lvl="0" algn="l" eaLnBrk="1" fontAlgn="auto" hangingPunct="1">
              <a:lnSpc>
                <a:spcPct val="150000"/>
              </a:lnSpc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en-US" sz="2800" dirty="0">
                <a:ln w="50800"/>
                <a:solidFill>
                  <a:schemeClr val="bg1">
                    <a:shade val="50000"/>
                  </a:schemeClr>
                </a:solidFill>
                <a:effectLst>
                  <a:glow rad="228600">
                    <a:schemeClr val="tx1">
                      <a:alpha val="40000"/>
                    </a:schemeClr>
                  </a:glow>
                </a:effectLst>
                <a:latin typeface="Arial Black" panose="020B0A04020102020204" pitchFamily="34" charset="0"/>
              </a:rPr>
              <a:t>Deep in their roots, all flowers keep </a:t>
            </a:r>
            <a:r>
              <a:rPr lang="en-US" sz="2800" dirty="0" smtClean="0">
                <a:ln w="50800"/>
                <a:solidFill>
                  <a:schemeClr val="bg1">
                    <a:shade val="50000"/>
                  </a:schemeClr>
                </a:solidFill>
                <a:effectLst>
                  <a:glow rad="228600">
                    <a:schemeClr val="tx1">
                      <a:alpha val="40000"/>
                    </a:schemeClr>
                  </a:glow>
                </a:effectLst>
                <a:latin typeface="Arial Black" panose="020B0A04020102020204" pitchFamily="34" charset="0"/>
              </a:rPr>
              <a:t>the … . </a:t>
            </a:r>
          </a:p>
          <a:p>
            <a:pPr marL="45720" lvl="0" algn="l" eaLnBrk="1" fontAlgn="auto" hangingPunct="1">
              <a:lnSpc>
                <a:spcPct val="150000"/>
              </a:lnSpc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endParaRPr lang="en-US" sz="2800" dirty="0">
              <a:ln w="50800"/>
              <a:solidFill>
                <a:schemeClr val="bg1">
                  <a:shade val="50000"/>
                </a:schemeClr>
              </a:solidFill>
              <a:effectLst>
                <a:glow rad="228600">
                  <a:schemeClr val="tx1">
                    <a:alpha val="40000"/>
                  </a:schemeClr>
                </a:glow>
              </a:effectLst>
              <a:latin typeface="Arial Black" panose="020B0A04020102020204" pitchFamily="34" charset="0"/>
            </a:endParaRPr>
          </a:p>
          <a:p>
            <a:pPr marL="45720" lvl="0" algn="l" eaLnBrk="1" fontAlgn="auto" hangingPunct="1">
              <a:lnSpc>
                <a:spcPct val="150000"/>
              </a:lnSpc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en-US" sz="2800" dirty="0" smtClean="0">
                <a:ln w="50800"/>
                <a:solidFill>
                  <a:schemeClr val="bg1">
                    <a:shade val="50000"/>
                  </a:schemeClr>
                </a:solidFill>
                <a:effectLst>
                  <a:glow rad="228600">
                    <a:schemeClr val="tx1">
                      <a:alpha val="40000"/>
                    </a:schemeClr>
                  </a:glow>
                </a:effectLst>
                <a:latin typeface="Arial Black" panose="020B0A04020102020204" pitchFamily="34" charset="0"/>
              </a:rPr>
              <a:t>Theodore Roethke</a:t>
            </a:r>
            <a:endParaRPr lang="en-US" sz="2800" dirty="0">
              <a:ln w="50800"/>
              <a:solidFill>
                <a:schemeClr val="bg1">
                  <a:shade val="50000"/>
                </a:schemeClr>
              </a:solidFill>
              <a:effectLst>
                <a:glow rad="228600">
                  <a:schemeClr val="tx1">
                    <a:alpha val="40000"/>
                  </a:schemeClr>
                </a:glow>
              </a:effectLst>
              <a:latin typeface="Arial Black" panose="020B0A04020102020204" pitchFamily="34" charset="0"/>
            </a:endParaRPr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 bwMode="auto">
          <a:xfrm>
            <a:off x="467544" y="5661248"/>
            <a:ext cx="3168352" cy="703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9pPr>
          </a:lstStyle>
          <a:p>
            <a:pPr eaLnBrk="1" hangingPunct="1">
              <a:buClr>
                <a:srgbClr val="A50021"/>
              </a:buClr>
              <a:buNone/>
              <a:defRPr/>
            </a:pPr>
            <a:r>
              <a:rPr lang="en-US" sz="4400" b="1" kern="0" dirty="0">
                <a:solidFill>
                  <a:srgbClr val="FFFF00"/>
                </a:solidFill>
                <a:latin typeface="Arial Black" panose="020B0A04020102020204" pitchFamily="34" charset="0"/>
              </a:rPr>
              <a:t>light</a:t>
            </a:r>
            <a:endParaRPr lang="en-US" sz="4400" b="1" kern="0" dirty="0">
              <a:solidFill>
                <a:srgbClr val="FFFF00"/>
              </a:solidFill>
              <a:latin typeface="Arial Black" panose="020B0A04020102020204" pitchFamily="34" charset="0"/>
            </a:endParaRPr>
          </a:p>
        </p:txBody>
      </p:sp>
      <p:pic>
        <p:nvPicPr>
          <p:cNvPr id="4" name="Picture 3" descr="C:\Users\1\Desktop\цветы от уильямса\ц10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260648"/>
            <a:ext cx="4553052" cy="6267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2047119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198</TotalTime>
  <Words>467</Words>
  <Application>Microsoft Office PowerPoint</Application>
  <PresentationFormat>Экран (4:3)</PresentationFormat>
  <Paragraphs>79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Апекс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1</dc:creator>
  <cp:lastModifiedBy>1</cp:lastModifiedBy>
  <cp:revision>30</cp:revision>
  <dcterms:created xsi:type="dcterms:W3CDTF">2016-01-10T12:56:23Z</dcterms:created>
  <dcterms:modified xsi:type="dcterms:W3CDTF">2016-03-24T02:05:22Z</dcterms:modified>
</cp:coreProperties>
</file>