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5" r:id="rId10"/>
    <p:sldId id="264" r:id="rId11"/>
    <p:sldId id="267" r:id="rId12"/>
    <p:sldId id="268" r:id="rId13"/>
    <p:sldId id="266" r:id="rId14"/>
    <p:sldId id="275" r:id="rId15"/>
    <p:sldId id="274" r:id="rId16"/>
    <p:sldId id="269"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18.08.2016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18.08.2016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18.08.2016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18.08.2016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ubpages.com/relationships/lily-of-the-valley-flower-facts" TargetMode="External"/><Relationship Id="rId2" Type="http://schemas.openxmlformats.org/officeDocument/2006/relationships/hyperlink" Target="https://www.babiesonline.com/flowersbirthmonth/lilyofthevalley.asp"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esktop\ландыш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188639"/>
            <a:ext cx="9144000" cy="830997"/>
          </a:xfrm>
          <a:prstGeom prst="rect">
            <a:avLst/>
          </a:prstGeom>
        </p:spPr>
        <p:txBody>
          <a:bodyPr wrap="square">
            <a:spAutoFit/>
          </a:bodyPr>
          <a:lstStyle/>
          <a:p>
            <a:pPr algn="ct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rPr>
              <a:t>Lily of the Valley’s Parade </a:t>
            </a:r>
            <a:endPar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endParaRPr>
          </a:p>
        </p:txBody>
      </p:sp>
      <p:sp>
        <p:nvSpPr>
          <p:cNvPr id="4" name="Прямоугольник 3"/>
          <p:cNvSpPr/>
          <p:nvPr/>
        </p:nvSpPr>
        <p:spPr>
          <a:xfrm>
            <a:off x="167518" y="4869160"/>
            <a:ext cx="8856685" cy="187743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defRPr/>
            </a:pP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4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a:t>
            </a:r>
          </a:p>
          <a:p>
            <a:pP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defRPr/>
            </a:pP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4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4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p>
          <a:p>
            <a:pPr>
              <a:defRPr/>
            </a:pPr>
            <a:r>
              <a:rPr lang="ru-RU"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0" y="1019636"/>
            <a:ext cx="9056320" cy="523220"/>
          </a:xfrm>
          <a:prstGeom prst="rect">
            <a:avLst/>
          </a:prstGeom>
        </p:spPr>
        <p:txBody>
          <a:bodyPr wrap="square">
            <a:spAutoFit/>
          </a:bodyPr>
          <a:lstStyle/>
          <a:p>
            <a:pPr algn="ct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Fact file for the 7-11 Grades </a:t>
            </a:r>
            <a:endParaRPr lang="ru-RU"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90" b="6460"/>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269762" y="260648"/>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Lily of the valley is sometimes cultivated as a source of perfume. The leaves have been historically used to produce green dye. Teas and ointments from this plant are used for burns, fever and as a sedative and diuretic.</a:t>
            </a: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87" b="8465"/>
          <a:stretch/>
        </p:blipFill>
        <p:spPr bwMode="auto">
          <a:xfrm>
            <a:off x="8277" y="-16060"/>
            <a:ext cx="9119536" cy="687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309759" y="4365104"/>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Lily of the valley has also been used in herbal medicine as a poison antidote, for the heart and epilepsy. The plant contains various toxins that stimulate the heart and, if ingested in large quantities, can cause death.</a:t>
            </a:r>
            <a:endParaRPr lang="en-US" sz="1600" i="1"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0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148909" y="5726271"/>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Lily of the valley is also known as "May Lily" because it blooms during the May and represents birth flower of May</a:t>
            </a:r>
            <a:r>
              <a:rPr lang="en-US" sz="2000" spc="50" dirty="0" smtClean="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a:t>
            </a:r>
            <a:r>
              <a:rPr lang="ru-RU" sz="2000" spc="50" dirty="0" smtClean="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 </a:t>
            </a: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Fruit of lily of the valley are orange-red berries, filled with few small seed.</a:t>
            </a:r>
          </a:p>
          <a:p>
            <a:pPr marL="45720" lvl="0" eaLnBrk="1" fontAlgn="auto" hangingPunct="1">
              <a:spcBef>
                <a:spcPct val="20000"/>
              </a:spcBef>
              <a:spcAft>
                <a:spcPts val="300"/>
              </a:spcAft>
              <a:buClr>
                <a:srgbClr val="FA8D3D">
                  <a:lumMod val="75000"/>
                </a:srgbClr>
              </a:buClr>
              <a:buSzPct val="130000"/>
              <a:defRPr/>
            </a:pPr>
            <a:endPar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27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318324" y="44261"/>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Princess Kate Middleton carried </a:t>
            </a:r>
            <a:r>
              <a:rPr lang="en-US" sz="2000" spc="50" dirty="0" err="1">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Convallaria</a:t>
            </a: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 </a:t>
            </a:r>
            <a:r>
              <a:rPr lang="en-US" sz="2000" spc="50" dirty="0" err="1">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majalis</a:t>
            </a: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 in her bouquet on her wedding day. So did Grace Kelly! Queen, the British rock band, has a song called Lily of the Valley.</a:t>
            </a: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3"/>
            <a:ext cx="9146444" cy="685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154879" y="105273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4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White Coral Bells</a:t>
            </a:r>
          </a:p>
          <a:p>
            <a:pPr marL="45720" lvl="0" algn="l" eaLnBrk="1" fontAlgn="auto" hangingPunct="1">
              <a:spcBef>
                <a:spcPct val="20000"/>
              </a:spcBef>
              <a:spcAft>
                <a:spcPts val="300"/>
              </a:spcAft>
              <a:buClr>
                <a:srgbClr val="FA8D3D">
                  <a:lumMod val="75000"/>
                </a:srgbClr>
              </a:buClr>
              <a:buSzPct val="130000"/>
              <a:defRPr/>
            </a:pPr>
            <a:r>
              <a:rPr lang="en-US" sz="24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Upon a slender stalk </a:t>
            </a:r>
          </a:p>
          <a:p>
            <a:pPr marL="45720" lvl="0" algn="l" eaLnBrk="1" fontAlgn="auto" hangingPunct="1">
              <a:spcBef>
                <a:spcPct val="20000"/>
              </a:spcBef>
              <a:spcAft>
                <a:spcPts val="300"/>
              </a:spcAft>
              <a:buClr>
                <a:srgbClr val="FA8D3D">
                  <a:lumMod val="75000"/>
                </a:srgbClr>
              </a:buClr>
              <a:buSzPct val="130000"/>
              <a:defRPr/>
            </a:pPr>
            <a:r>
              <a:rPr lang="en-US" sz="24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Lilies of the valley deck my garden walk</a:t>
            </a:r>
          </a:p>
          <a:p>
            <a:pPr marL="45720" lvl="0" algn="l" eaLnBrk="1" fontAlgn="auto" hangingPunct="1">
              <a:spcBef>
                <a:spcPct val="20000"/>
              </a:spcBef>
              <a:spcAft>
                <a:spcPts val="300"/>
              </a:spcAft>
              <a:buClr>
                <a:srgbClr val="FA8D3D">
                  <a:lumMod val="75000"/>
                </a:srgbClr>
              </a:buClr>
              <a:buSzPct val="130000"/>
              <a:defRPr/>
            </a:pPr>
            <a:r>
              <a:rPr lang="en-US" sz="24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Oh, don't you wish that you might hear them ring?</a:t>
            </a:r>
          </a:p>
          <a:p>
            <a:pPr marL="45720" lvl="0" algn="l" eaLnBrk="1" fontAlgn="auto" hangingPunct="1">
              <a:spcBef>
                <a:spcPct val="20000"/>
              </a:spcBef>
              <a:spcAft>
                <a:spcPts val="300"/>
              </a:spcAft>
              <a:buClr>
                <a:srgbClr val="FA8D3D">
                  <a:lumMod val="75000"/>
                </a:srgbClr>
              </a:buClr>
              <a:buSzPct val="130000"/>
              <a:defRPr/>
            </a:pPr>
            <a:r>
              <a:rPr lang="en-US" sz="24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That will happen only when the fairies sing. </a:t>
            </a:r>
          </a:p>
          <a:p>
            <a:pPr marL="45720" lvl="0" algn="l" eaLnBrk="1" fontAlgn="auto" hangingPunct="1">
              <a:spcBef>
                <a:spcPct val="20000"/>
              </a:spcBef>
              <a:spcAft>
                <a:spcPts val="300"/>
              </a:spcAft>
              <a:buClr>
                <a:srgbClr val="FA8D3D">
                  <a:lumMod val="75000"/>
                </a:srgbClr>
              </a:buClr>
              <a:buSzPct val="130000"/>
              <a:defRPr/>
            </a:pPr>
            <a:endParaRPr lang="en-US" sz="24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en-US" sz="2400" spc="50" dirty="0" smtClean="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W.L. Jenkins</a:t>
            </a:r>
            <a:endParaRPr lang="en-US" sz="24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390192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6" y="0"/>
            <a:ext cx="91723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429" r="99286"/>
                    </a14:imgEffect>
                  </a14:imgLayer>
                </a14:imgProps>
              </a:ext>
              <a:ext uri="{28A0092B-C50C-407E-A947-70E740481C1C}">
                <a14:useLocalDpi xmlns:a14="http://schemas.microsoft.com/office/drawing/2010/main" val="0"/>
              </a:ext>
            </a:extLst>
          </a:blip>
          <a:srcRect/>
          <a:stretch>
            <a:fillRect/>
          </a:stretch>
        </p:blipFill>
        <p:spPr bwMode="auto">
          <a:xfrm>
            <a:off x="5796136" y="-99392"/>
            <a:ext cx="3466977" cy="342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descr="http://www.lily-of-the-valley.co.uk/images/Lily%20of%20the%20Valley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836712"/>
            <a:ext cx="2160240" cy="27867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152362" y="1124744"/>
            <a:ext cx="441712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000" spc="50" dirty="0" smtClean="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By the way, the </a:t>
            </a: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lily-of-the valley </a:t>
            </a:r>
            <a:r>
              <a:rPr lang="en-US" sz="2000" spc="50" dirty="0" smtClean="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was </a:t>
            </a: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chosen as Finland’s national flower because its attractive and sweetly-scented flowers are very familiar to most Finns. Their Finnish name, </a:t>
            </a:r>
            <a:r>
              <a:rPr lang="en-US" sz="2000" spc="50" dirty="0" err="1">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kielo</a:t>
            </a:r>
            <a:r>
              <a:rPr lang="en-US" sz="2000" spc="50" dirty="0">
                <a:ln w="11430"/>
                <a:solidFill>
                  <a:srgbClr val="0000FF"/>
                </a:solidFill>
                <a:effectLst>
                  <a:glow rad="101600">
                    <a:schemeClr val="tx1">
                      <a:alpha val="60000"/>
                    </a:schemeClr>
                  </a:glow>
                  <a:outerShdw blurRad="76200" dist="50800" dir="5400000" algn="tl" rotWithShape="0">
                    <a:srgbClr val="000000">
                      <a:alpha val="65000"/>
                    </a:srgbClr>
                  </a:outerShdw>
                </a:effectLst>
                <a:latin typeface="Arial Black" panose="020B0A04020102020204" pitchFamily="34" charset="0"/>
              </a:rPr>
              <a:t>, is also a traditional girl’s name that for some reason is also often given to amiable cows.</a:t>
            </a:r>
          </a:p>
        </p:txBody>
      </p:sp>
    </p:spTree>
    <p:extLst>
      <p:ext uri="{BB962C8B-B14F-4D97-AF65-F5344CB8AC3E}">
        <p14:creationId xmlns:p14="http://schemas.microsoft.com/office/powerpoint/2010/main" val="5095019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892" y="2420888"/>
            <a:ext cx="4243790" cy="1815882"/>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effectLst>
                  <a:glow rad="101600">
                    <a:schemeClr val="tx1">
                      <a:alpha val="60000"/>
                    </a:schemeClr>
                  </a:glow>
                </a:effectLst>
                <a:latin typeface="Arial Black" panose="020B0A04020102020204" pitchFamily="34" charset="0"/>
              </a:rPr>
              <a:t>Thank you </a:t>
            </a:r>
          </a:p>
          <a:p>
            <a:pPr algn="ctr"/>
            <a:r>
              <a:rPr lang="en-US" sz="2800" b="1" dirty="0" smtClean="0">
                <a:ln w="50800"/>
                <a:solidFill>
                  <a:schemeClr val="bg1">
                    <a:shade val="50000"/>
                  </a:schemeClr>
                </a:solidFill>
                <a:effectLst>
                  <a:glow rad="101600">
                    <a:schemeClr val="tx1">
                      <a:alpha val="60000"/>
                    </a:schemeClr>
                  </a:glow>
                </a:effectLst>
                <a:latin typeface="Arial Black" panose="020B0A04020102020204" pitchFamily="34" charset="0"/>
              </a:rPr>
              <a:t>for watching </a:t>
            </a:r>
          </a:p>
          <a:p>
            <a:pPr algn="ctr"/>
            <a:r>
              <a:rPr lang="en-US" sz="2800" b="1" dirty="0" smtClean="0">
                <a:ln w="50800"/>
                <a:solidFill>
                  <a:schemeClr val="bg1">
                    <a:shade val="50000"/>
                  </a:schemeClr>
                </a:solidFill>
                <a:effectLst>
                  <a:glow rad="101600">
                    <a:schemeClr val="tx1">
                      <a:alpha val="60000"/>
                    </a:schemeClr>
                  </a:glow>
                </a:effectLst>
                <a:latin typeface="Arial Black" panose="020B0A04020102020204" pitchFamily="34" charset="0"/>
              </a:rPr>
              <a:t>the Lily of the Valley</a:t>
            </a:r>
          </a:p>
          <a:p>
            <a:pPr algn="ctr"/>
            <a:r>
              <a:rPr lang="en-US" sz="2800" b="1" dirty="0" smtClean="0">
                <a:ln w="50800"/>
                <a:solidFill>
                  <a:schemeClr val="bg1">
                    <a:shade val="50000"/>
                  </a:schemeClr>
                </a:solidFill>
                <a:effectLst>
                  <a:glow rad="101600">
                    <a:schemeClr val="tx1">
                      <a:alpha val="60000"/>
                    </a:schemeClr>
                  </a:glow>
                </a:effectLst>
                <a:latin typeface="Arial Black" panose="020B0A04020102020204" pitchFamily="34" charset="0"/>
              </a:rPr>
              <a:t> Parade!</a:t>
            </a:r>
            <a:endParaRPr lang="ru-RU" sz="2800" b="1" dirty="0" smtClean="0">
              <a:ln w="50800"/>
              <a:solidFill>
                <a:schemeClr val="bg1">
                  <a:shade val="50000"/>
                </a:schemeClr>
              </a:solidFill>
              <a:effectLst>
                <a:glow rad="101600">
                  <a:schemeClr val="tx1">
                    <a:alpha val="60000"/>
                  </a:schemeClr>
                </a:glow>
              </a:effectLst>
              <a:latin typeface="Arial Black" panose="020B0A040201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860" y="457040"/>
            <a:ext cx="3765340" cy="56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25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0213" y="881845"/>
            <a:ext cx="7776864" cy="1477328"/>
          </a:xfrm>
          <a:prstGeom prst="rect">
            <a:avLst/>
          </a:prstGeom>
        </p:spPr>
        <p:txBody>
          <a:bodyPr wrap="square">
            <a:spAutoFit/>
          </a:bodyPr>
          <a:lstStyle/>
          <a:p>
            <a:r>
              <a:rPr lang="en-US" dirty="0"/>
              <a:t>The Lily of the Valley is May's Birth </a:t>
            </a:r>
            <a:r>
              <a:rPr lang="en-US" dirty="0" smtClean="0"/>
              <a:t>Flower </a:t>
            </a:r>
            <a:r>
              <a:rPr lang="en-US" dirty="0" smtClean="0">
                <a:hlinkClick r:id="rId2"/>
              </a:rPr>
              <a:t>https</a:t>
            </a:r>
            <a:r>
              <a:rPr lang="en-US" dirty="0">
                <a:hlinkClick r:id="rId2"/>
              </a:rPr>
              <a:t>://</a:t>
            </a:r>
            <a:r>
              <a:rPr lang="en-US" dirty="0" smtClean="0">
                <a:hlinkClick r:id="rId2"/>
              </a:rPr>
              <a:t>www.babiesonline.com/flowersbirthmonth/lilyofthevalley.asp</a:t>
            </a:r>
            <a:endParaRPr lang="en-US" dirty="0"/>
          </a:p>
          <a:p>
            <a:r>
              <a:rPr lang="en-US" dirty="0" smtClean="0"/>
              <a:t>Lily of the Valley Flower Facts </a:t>
            </a:r>
            <a:r>
              <a:rPr lang="ru-RU" dirty="0" smtClean="0">
                <a:hlinkClick r:id="rId3"/>
              </a:rPr>
              <a:t>  </a:t>
            </a:r>
            <a:r>
              <a:rPr lang="en-US" dirty="0" smtClean="0">
                <a:hlinkClick r:id="rId3"/>
              </a:rPr>
              <a:t>http</a:t>
            </a:r>
            <a:r>
              <a:rPr lang="en-US" dirty="0">
                <a:hlinkClick r:id="rId3"/>
              </a:rPr>
              <a:t>://</a:t>
            </a:r>
            <a:r>
              <a:rPr lang="en-US" dirty="0" smtClean="0">
                <a:hlinkClick r:id="rId3"/>
              </a:rPr>
              <a:t>hubpages.com/relationships/lily-of-the-valley-flower-facts</a:t>
            </a:r>
            <a:endParaRPr lang="en-US" dirty="0" smtClean="0"/>
          </a:p>
          <a:p>
            <a:endParaRPr lang="ru-RU" dirty="0"/>
          </a:p>
        </p:txBody>
      </p:sp>
      <p:sp>
        <p:nvSpPr>
          <p:cNvPr id="3" name="TextBox 2"/>
          <p:cNvSpPr txBox="1"/>
          <p:nvPr/>
        </p:nvSpPr>
        <p:spPr>
          <a:xfrm>
            <a:off x="3372352" y="248580"/>
            <a:ext cx="2122697" cy="584775"/>
          </a:xfrm>
          <a:prstGeom prst="rect">
            <a:avLst/>
          </a:prstGeom>
          <a:noFill/>
        </p:spPr>
        <p:txBody>
          <a:bodyPr wrap="none" rtlCol="0">
            <a:spAutoFit/>
          </a:bodyPr>
          <a:lstStyle/>
          <a:p>
            <a:r>
              <a:rPr lang="ru-RU" sz="3200" b="1" dirty="0" smtClean="0">
                <a:solidFill>
                  <a:schemeClr val="bg1"/>
                </a:solidFill>
                <a:effectLst>
                  <a:glow rad="101600">
                    <a:schemeClr val="tx1">
                      <a:alpha val="60000"/>
                    </a:schemeClr>
                  </a:glow>
                </a:effectLst>
              </a:rPr>
              <a:t>Источник </a:t>
            </a:r>
            <a:endParaRPr lang="ru-RU" sz="3200" b="1" dirty="0">
              <a:solidFill>
                <a:schemeClr val="bg1"/>
              </a:solidFill>
              <a:effectLst>
                <a:glow rad="101600">
                  <a:schemeClr val="tx1">
                    <a:alpha val="60000"/>
                  </a:schemeClr>
                </a:glow>
              </a:effectLst>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740404"/>
            <a:ext cx="4680520" cy="311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600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52"/>
          <a:stretch/>
        </p:blipFill>
        <p:spPr bwMode="auto">
          <a:xfrm>
            <a:off x="-1" y="-13302"/>
            <a:ext cx="9261255" cy="6871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213504" y="650472"/>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2000" dirty="0">
                <a:ln w="50800"/>
                <a:solidFill>
                  <a:srgbClr val="0000FF"/>
                </a:solidFill>
                <a:effectLst>
                  <a:glow rad="215900">
                    <a:schemeClr val="tx1">
                      <a:alpha val="60000"/>
                    </a:schemeClr>
                  </a:glow>
                </a:effectLst>
                <a:latin typeface="Arial Black" panose="020B0A04020102020204" pitchFamily="34" charset="0"/>
              </a:rPr>
              <a:t>What comes to mind when one first thinks about “the Lily of the Valley” is a delicate flower that is symbolic of Easter and Weddings. It grows 15 to 30 cm tall, with only one or two leafs, and flowering stems, which have two leaves and 5 to 15 bell-shaped white flowers.</a:t>
            </a:r>
          </a:p>
        </p:txBody>
      </p:sp>
    </p:spTree>
    <p:extLst>
      <p:ext uri="{BB962C8B-B14F-4D97-AF65-F5344CB8AC3E}">
        <p14:creationId xmlns:p14="http://schemas.microsoft.com/office/powerpoint/2010/main" val="2891933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24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159128" y="69269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ts val="4500"/>
              </a:lnSpc>
              <a:spcBef>
                <a:spcPct val="20000"/>
              </a:spcBef>
              <a:spcAft>
                <a:spcPts val="300"/>
              </a:spcAft>
              <a:buClr>
                <a:srgbClr val="FA8D3D">
                  <a:lumMod val="75000"/>
                </a:srgbClr>
              </a:buClr>
              <a:buSzPct val="130000"/>
              <a:defRPr/>
            </a:pPr>
            <a:r>
              <a:rPr lang="en-US" sz="2000" dirty="0">
                <a:ln w="11430"/>
                <a:solidFill>
                  <a:srgbClr val="FFFF00"/>
                </a:solidFill>
                <a:effectLst>
                  <a:glow rad="228600">
                    <a:schemeClr val="accent4">
                      <a:satMod val="175000"/>
                      <a:alpha val="40000"/>
                    </a:schemeClr>
                  </a:glow>
                  <a:outerShdw blurRad="50800" dist="39000" dir="5460000" algn="tl">
                    <a:srgbClr val="000000">
                      <a:alpha val="38000"/>
                    </a:srgbClr>
                  </a:outerShdw>
                </a:effectLst>
                <a:latin typeface="Arial Black" panose="020B0A04020102020204" pitchFamily="34" charset="0"/>
              </a:rPr>
              <a:t>The Lily of the Valley grows in the spring of the year and comes in three varieties from China and Japan, Eurasia, and the USA. Sadly, it is a poisonous woodland flowering plant that grows predominately in cooler temperatures in the Northern Hemisphere of Asia and Europe.</a:t>
            </a: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2207"/>
          <a:stretch/>
        </p:blipFill>
        <p:spPr bwMode="auto">
          <a:xfrm>
            <a:off x="-17858" y="0"/>
            <a:ext cx="916185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139371" y="2793236"/>
            <a:ext cx="223224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ct val="150000"/>
              </a:lnSpc>
              <a:spcBef>
                <a:spcPct val="20000"/>
              </a:spcBef>
              <a:spcAft>
                <a:spcPts val="300"/>
              </a:spcAft>
              <a:buClr>
                <a:srgbClr val="FA8D3D">
                  <a:lumMod val="75000"/>
                </a:srgbClr>
              </a:buClr>
              <a:buSzPct val="130000"/>
              <a:defRPr/>
            </a:pPr>
            <a:r>
              <a:rPr lang="en-US" sz="2000" dirty="0">
                <a:ln w="50800"/>
                <a:solidFill>
                  <a:srgbClr val="FFFF00"/>
                </a:solidFill>
                <a:effectLst/>
                <a:latin typeface="Arial Black" panose="020B0A04020102020204" pitchFamily="34" charset="0"/>
              </a:rPr>
              <a:t>The Lily of the Valley is also known as Our Lady’s Tears or Mary’s Tears from Christian legends, which came about from Mary’s weeping when Jesus was being crucified.</a:t>
            </a: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01"/>
          <a:stretch/>
        </p:blipFill>
        <p:spPr bwMode="auto">
          <a:xfrm>
            <a:off x="-4719" y="-68050"/>
            <a:ext cx="9347349" cy="692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90156" y="2759211"/>
            <a:ext cx="208823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ct val="150000"/>
              </a:lnSpc>
              <a:spcBef>
                <a:spcPct val="20000"/>
              </a:spcBef>
              <a:spcAft>
                <a:spcPts val="300"/>
              </a:spcAft>
              <a:buClr>
                <a:srgbClr val="FA8D3D">
                  <a:lumMod val="75000"/>
                </a:srgbClr>
              </a:buClr>
              <a:buSzPct val="130000"/>
              <a:defRPr/>
            </a:pPr>
            <a:r>
              <a:rPr lang="en-US" sz="2000" dirty="0" smtClean="0">
                <a:ln w="50800"/>
                <a:solidFill>
                  <a:srgbClr val="FFFF00"/>
                </a:solidFill>
                <a:effectLst/>
                <a:latin typeface="Arial Black" panose="020B0A04020102020204" pitchFamily="34" charset="0"/>
              </a:rPr>
              <a:t>Another </a:t>
            </a:r>
            <a:r>
              <a:rPr lang="en-US" sz="2000" dirty="0">
                <a:ln w="50800"/>
                <a:solidFill>
                  <a:srgbClr val="FFFF00"/>
                </a:solidFill>
                <a:effectLst/>
                <a:latin typeface="Arial Black" panose="020B0A04020102020204" pitchFamily="34" charset="0"/>
              </a:rPr>
              <a:t>legend </a:t>
            </a:r>
            <a:endParaRPr lang="en-US" sz="2000" dirty="0" smtClean="0">
              <a:ln w="50800"/>
              <a:solidFill>
                <a:srgbClr val="FFFF00"/>
              </a:solidFill>
              <a:effectLst/>
              <a:latin typeface="Arial Black" panose="020B0A04020102020204" pitchFamily="34" charset="0"/>
            </a:endParaRPr>
          </a:p>
          <a:p>
            <a:pPr marL="45720" lvl="0" algn="l" eaLnBrk="1" fontAlgn="auto" hangingPunct="1">
              <a:lnSpc>
                <a:spcPct val="150000"/>
              </a:lnSpc>
              <a:spcBef>
                <a:spcPct val="20000"/>
              </a:spcBef>
              <a:spcAft>
                <a:spcPts val="300"/>
              </a:spcAft>
              <a:buClr>
                <a:srgbClr val="FA8D3D">
                  <a:lumMod val="75000"/>
                </a:srgbClr>
              </a:buClr>
              <a:buSzPct val="130000"/>
              <a:defRPr/>
            </a:pPr>
            <a:r>
              <a:rPr lang="en-US" sz="2000" dirty="0" smtClean="0">
                <a:ln w="50800"/>
                <a:solidFill>
                  <a:srgbClr val="FFFF00"/>
                </a:solidFill>
                <a:effectLst/>
                <a:latin typeface="Arial Black" panose="020B0A04020102020204" pitchFamily="34" charset="0"/>
              </a:rPr>
              <a:t>of </a:t>
            </a:r>
            <a:r>
              <a:rPr lang="en-US" sz="2000" dirty="0">
                <a:ln w="50800"/>
                <a:solidFill>
                  <a:srgbClr val="FFFF00"/>
                </a:solidFill>
                <a:effectLst/>
                <a:latin typeface="Arial Black" panose="020B0A04020102020204" pitchFamily="34" charset="0"/>
              </a:rPr>
              <a:t>the </a:t>
            </a:r>
            <a:endParaRPr lang="en-US" sz="2000" dirty="0" smtClean="0">
              <a:ln w="50800"/>
              <a:solidFill>
                <a:srgbClr val="FFFF00"/>
              </a:solidFill>
              <a:effectLst/>
              <a:latin typeface="Arial Black" panose="020B0A04020102020204" pitchFamily="34" charset="0"/>
            </a:endParaRPr>
          </a:p>
          <a:p>
            <a:pPr marL="45720" lvl="0" algn="l" eaLnBrk="1" fontAlgn="auto" hangingPunct="1">
              <a:lnSpc>
                <a:spcPct val="150000"/>
              </a:lnSpc>
              <a:spcBef>
                <a:spcPct val="20000"/>
              </a:spcBef>
              <a:spcAft>
                <a:spcPts val="300"/>
              </a:spcAft>
              <a:buClr>
                <a:srgbClr val="FA8D3D">
                  <a:lumMod val="75000"/>
                </a:srgbClr>
              </a:buClr>
              <a:buSzPct val="130000"/>
              <a:defRPr/>
            </a:pPr>
            <a:r>
              <a:rPr lang="en-US" sz="2000" dirty="0" smtClean="0">
                <a:ln w="50800"/>
                <a:solidFill>
                  <a:srgbClr val="FFFF00"/>
                </a:solidFill>
                <a:effectLst/>
                <a:latin typeface="Arial Black" panose="020B0A04020102020204" pitchFamily="34" charset="0"/>
              </a:rPr>
              <a:t>flower </a:t>
            </a:r>
            <a:r>
              <a:rPr lang="en-US" sz="2000" dirty="0">
                <a:ln w="50800"/>
                <a:solidFill>
                  <a:srgbClr val="FFFF00"/>
                </a:solidFill>
                <a:effectLst/>
                <a:latin typeface="Arial Black" panose="020B0A04020102020204" pitchFamily="34" charset="0"/>
              </a:rPr>
              <a:t>comes from the tears that Eve shed when she was expelled from the Garden of Eden with Adam. </a:t>
            </a:r>
          </a:p>
        </p:txBody>
      </p:sp>
      <p:sp>
        <p:nvSpPr>
          <p:cNvPr id="5" name="Прямоугольник 4"/>
          <p:cNvSpPr/>
          <p:nvPr/>
        </p:nvSpPr>
        <p:spPr>
          <a:xfrm>
            <a:off x="6660232" y="3555617"/>
            <a:ext cx="2286000" cy="2957733"/>
          </a:xfrm>
          <a:prstGeom prst="rect">
            <a:avLst/>
          </a:prstGeom>
        </p:spPr>
        <p:txBody>
          <a:bodyPr wrap="square">
            <a:spAutoFit/>
          </a:bodyPr>
          <a:lstStyle/>
          <a:p>
            <a:pPr marL="45720" lvl="0" algn="r">
              <a:lnSpc>
                <a:spcPct val="150000"/>
              </a:lnSpc>
              <a:spcBef>
                <a:spcPct val="20000"/>
              </a:spcBef>
              <a:spcAft>
                <a:spcPts val="300"/>
              </a:spcAft>
              <a:buClr>
                <a:srgbClr val="FA8D3D">
                  <a:lumMod val="75000"/>
                </a:srgbClr>
              </a:buClr>
              <a:buSzPct val="130000"/>
              <a:defRPr/>
            </a:pPr>
            <a:r>
              <a:rPr lang="en-US" dirty="0">
                <a:ln w="50800"/>
                <a:solidFill>
                  <a:srgbClr val="FFFF00"/>
                </a:solidFill>
                <a:latin typeface="Arial Black" panose="020B0A04020102020204" pitchFamily="34" charset="0"/>
              </a:rPr>
              <a:t>Lastly, the last legend was that of Saint Leonard of </a:t>
            </a:r>
            <a:r>
              <a:rPr lang="en-US" dirty="0" err="1">
                <a:ln w="50800"/>
                <a:solidFill>
                  <a:srgbClr val="FFFF00"/>
                </a:solidFill>
                <a:latin typeface="Arial Black" panose="020B0A04020102020204" pitchFamily="34" charset="0"/>
              </a:rPr>
              <a:t>Noblac</a:t>
            </a:r>
            <a:r>
              <a:rPr lang="en-US" dirty="0">
                <a:ln w="50800"/>
                <a:solidFill>
                  <a:srgbClr val="FFFF00"/>
                </a:solidFill>
                <a:latin typeface="Arial Black" panose="020B0A04020102020204" pitchFamily="34" charset="0"/>
              </a:rPr>
              <a:t> during his battles with a dragon.</a:t>
            </a: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84"/>
            <a:ext cx="9111998" cy="684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120943" y="548680"/>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000" spc="50" dirty="0">
                <a:ln w="11430"/>
                <a:solidFill>
                  <a:srgbClr val="0000FF"/>
                </a:solidFill>
                <a:effectLst>
                  <a:glow rad="114300">
                    <a:schemeClr val="tx1"/>
                  </a:glow>
                  <a:outerShdw blurRad="76200" dist="50800" dir="5400000" algn="tl" rotWithShape="0">
                    <a:srgbClr val="000000">
                      <a:alpha val="65000"/>
                    </a:srgbClr>
                  </a:outerShdw>
                </a:effectLst>
                <a:latin typeface="Arial Black" panose="020B0A04020102020204" pitchFamily="34" charset="0"/>
              </a:rPr>
              <a:t>It should be of no surprise that “the Lily of the Valley” is referred to in the Bible because it is very much a part of Christ and is reflected upon as a rose. As a symbol of humility “the Lily of the Valley” is a sign of Christ’s second coming, along with being a power for men to envision </a:t>
            </a:r>
            <a:endParaRPr lang="en-US" sz="2000" spc="50" dirty="0" smtClean="0">
              <a:ln w="11430"/>
              <a:solidFill>
                <a:srgbClr val="0000FF"/>
              </a:solidFill>
              <a:effectLst>
                <a:glow rad="114300">
                  <a:schemeClr val="tx1"/>
                </a:glow>
                <a:outerShdw blurRad="76200" dist="50800" dir="5400000" algn="tl" rotWithShape="0">
                  <a:srgbClr val="000000">
                    <a:alpha val="65000"/>
                  </a:srgbClr>
                </a:out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2000" spc="50" dirty="0" smtClean="0">
                <a:ln w="11430"/>
                <a:solidFill>
                  <a:srgbClr val="0000FF"/>
                </a:solidFill>
                <a:effectLst>
                  <a:glow rad="114300">
                    <a:schemeClr val="tx1"/>
                  </a:glow>
                  <a:outerShdw blurRad="76200" dist="50800" dir="5400000" algn="tl" rotWithShape="0">
                    <a:srgbClr val="000000">
                      <a:alpha val="65000"/>
                    </a:srgbClr>
                  </a:outerShdw>
                </a:effectLst>
                <a:latin typeface="Arial Black" panose="020B0A04020102020204" pitchFamily="34" charset="0"/>
              </a:rPr>
              <a:t>a </a:t>
            </a:r>
            <a:r>
              <a:rPr lang="en-US" sz="2000" spc="50" dirty="0">
                <a:ln w="11430"/>
                <a:solidFill>
                  <a:srgbClr val="0000FF"/>
                </a:solidFill>
                <a:effectLst>
                  <a:glow rad="114300">
                    <a:schemeClr val="tx1"/>
                  </a:glow>
                  <a:outerShdw blurRad="76200" dist="50800" dir="5400000" algn="tl" rotWithShape="0">
                    <a:srgbClr val="000000">
                      <a:alpha val="65000"/>
                    </a:srgbClr>
                  </a:outerShdw>
                </a:effectLst>
                <a:latin typeface="Arial Black" panose="020B0A04020102020204" pitchFamily="34" charset="0"/>
              </a:rPr>
              <a:t>better world. </a:t>
            </a: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900"/>
          <a:stretch/>
        </p:blipFill>
        <p:spPr bwMode="auto">
          <a:xfrm>
            <a:off x="0" y="2824"/>
            <a:ext cx="9161494" cy="685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163626" y="404664"/>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0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In German mythology the flower is linked to the virgin goddess of spring Ostara and symbolizes life to Pagans. Additionally, the blooming of the lily refers to the feast of Ostara. Once again, the sweet smell and whiteness of the flower remind one of humility and purity of its </a:t>
            </a:r>
            <a:endParaRPr lang="en-US" sz="2000"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2000"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patron </a:t>
            </a:r>
            <a:r>
              <a:rPr lang="en-US" sz="20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goddess.</a:t>
            </a: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2" y="0"/>
            <a:ext cx="935662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264284" y="5229200"/>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0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Since the Middle Ages, the blossoms are often included as traditional part of the bride’s beautiful bouquet and are considered symbolic of purity and modesty. If someone send these flowers to you, he is sending a message that he desires fortune in love or that he wishes to make the right choice.</a:t>
            </a: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76523"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221139" y="537321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0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The Lily of the Valley is also known </a:t>
            </a:r>
            <a:r>
              <a:rPr lang="en-US" sz="2000"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as, </a:t>
            </a:r>
            <a:r>
              <a:rPr lang="en-US" sz="20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May Bells, Lily Constancy, Ladder-to-Heaven, Male Lily, and </a:t>
            </a:r>
            <a:r>
              <a:rPr lang="en-US" sz="2000" spc="50" dirty="0" err="1">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Muguet</a:t>
            </a:r>
            <a:r>
              <a:rPr lang="en-US" sz="20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 Its scientific name </a:t>
            </a:r>
            <a:r>
              <a:rPr lang="en-US" sz="2000" spc="50" dirty="0" err="1">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Majalis</a:t>
            </a:r>
            <a:r>
              <a:rPr lang="en-US" sz="20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 or </a:t>
            </a:r>
            <a:r>
              <a:rPr lang="en-US" sz="2000" spc="50" dirty="0" err="1">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Maialis</a:t>
            </a:r>
            <a:r>
              <a:rPr lang="en-US" sz="2000"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 means “belonging to May” and is under the dominion of Mercury astrologically.</a:t>
            </a: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326</TotalTime>
  <Words>737</Words>
  <Application>Microsoft Office PowerPoint</Application>
  <PresentationFormat>Экран (4:3)</PresentationFormat>
  <Paragraphs>42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34</cp:revision>
  <dcterms:created xsi:type="dcterms:W3CDTF">2016-01-10T12:56:23Z</dcterms:created>
  <dcterms:modified xsi:type="dcterms:W3CDTF">2016-08-18T18:58:39Z</dcterms:modified>
</cp:coreProperties>
</file>