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81" r:id="rId4"/>
    <p:sldId id="282" r:id="rId5"/>
    <p:sldId id="259" r:id="rId6"/>
    <p:sldId id="261" r:id="rId7"/>
    <p:sldId id="271" r:id="rId8"/>
    <p:sldId id="266" r:id="rId9"/>
    <p:sldId id="283" r:id="rId10"/>
    <p:sldId id="284" r:id="rId11"/>
    <p:sldId id="279" r:id="rId12"/>
    <p:sldId id="285" r:id="rId13"/>
    <p:sldId id="274" r:id="rId14"/>
    <p:sldId id="273" r:id="rId15"/>
    <p:sldId id="275" r:id="rId16"/>
    <p:sldId id="276" r:id="rId17"/>
    <p:sldId id="277" r:id="rId18"/>
    <p:sldId id="288" r:id="rId19"/>
    <p:sldId id="286" r:id="rId20"/>
    <p:sldId id="287" r:id="rId21"/>
    <p:sldId id="290" r:id="rId22"/>
    <p:sldId id="267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F83"/>
    <a:srgbClr val="0000FF"/>
    <a:srgbClr val="09BD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CDCC-403D-4283-9958-F5B2E31A708C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1229-E07B-4594-AA4B-D89B69D1F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1229-E07B-4594-AA4B-D89B69D1F7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1229-E07B-4594-AA4B-D89B69D1F7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8CF1-DB11-49A7-A284-CCF6F7A07E31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2AA6-E454-41BD-87D1-8C67AADD9C2E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4FE-6D29-4056-A3D1-F3317790273F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4722-D5BB-4E98-BA5E-E78A9BEBB3F2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583B-816B-4591-8CF9-C6248A6054E7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1F39-C71B-402B-9680-84B27D8F35D9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01E0-8620-4D66-BCA0-2F4F5F194897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72A-C75B-40B3-8491-73D799341219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5DCE-DC3F-4745-AC0C-1C4BEA84900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BD07-ECD0-4595-8E93-4DE85B782F7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E0DB-AC09-495B-929F-7AA7A200590A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5188-1D12-4B5A-9421-A9C4F31BCA61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48;&#1080;&#1089;&#1091;&#1089;%20&#1080;%20&#1045;&#1075;&#1086;%20&#1050;&#1088;&#1077;&#1089;&#1090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mbov-hkola5.blogspot.ru/p/blog-page_412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ambov-hkola5.blogspot.ru/p/blog-page_412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ambov-hkola5.blogspot.ru/p/blog-page_412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ambov-hkola5.blogspot.ru/p/blog-page_412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8.xml"/><Relationship Id="rId3" Type="http://schemas.openxmlformats.org/officeDocument/2006/relationships/slide" Target="slide19.xml"/><Relationship Id="rId21" Type="http://schemas.openxmlformats.org/officeDocument/2006/relationships/slide" Target="slide5.xml"/><Relationship Id="rId7" Type="http://schemas.openxmlformats.org/officeDocument/2006/relationships/slide" Target="slide3.xml"/><Relationship Id="rId12" Type="http://schemas.openxmlformats.org/officeDocument/2006/relationships/slide" Target="slide15.xml"/><Relationship Id="rId17" Type="http://schemas.openxmlformats.org/officeDocument/2006/relationships/slide" Target="slide9.xml"/><Relationship Id="rId2" Type="http://schemas.openxmlformats.org/officeDocument/2006/relationships/slide" Target="slide11.xml"/><Relationship Id="rId16" Type="http://schemas.openxmlformats.org/officeDocument/2006/relationships/slide" Target="slide1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16.xml"/><Relationship Id="rId24" Type="http://schemas.openxmlformats.org/officeDocument/2006/relationships/image" Target="../media/image2.gif"/><Relationship Id="rId5" Type="http://schemas.openxmlformats.org/officeDocument/2006/relationships/slide" Target="slide21.xml"/><Relationship Id="rId15" Type="http://schemas.openxmlformats.org/officeDocument/2006/relationships/slide" Target="slide12.xml"/><Relationship Id="rId23" Type="http://schemas.openxmlformats.org/officeDocument/2006/relationships/slide" Target="slide23.xml"/><Relationship Id="rId10" Type="http://schemas.openxmlformats.org/officeDocument/2006/relationships/slide" Target="slide17.xml"/><Relationship Id="rId19" Type="http://schemas.openxmlformats.org/officeDocument/2006/relationships/slide" Target="slide7.xml"/><Relationship Id="rId4" Type="http://schemas.openxmlformats.org/officeDocument/2006/relationships/slide" Target="slide18.xml"/><Relationship Id="rId9" Type="http://schemas.openxmlformats.org/officeDocument/2006/relationships/slide" Target="slide20.xml"/><Relationship Id="rId14" Type="http://schemas.openxmlformats.org/officeDocument/2006/relationships/slide" Target="slide13.xml"/><Relationship Id="rId2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chportfolio.ru/s4288995667/?page=17785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angelhranitel.ru/index.php?topic=459.30" TargetMode="External"/><Relationship Id="rId7" Type="http://schemas.openxmlformats.org/officeDocument/2006/relationships/slide" Target="slide2.xml"/><Relationship Id="rId2" Type="http://schemas.openxmlformats.org/officeDocument/2006/relationships/hyperlink" Target="http://goo.gl/4ZnOI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://www.museum.ru/N31680" TargetMode="External"/><Relationship Id="rId4" Type="http://schemas.openxmlformats.org/officeDocument/2006/relationships/hyperlink" Target="http://kuking.net/my/viewtopic.php?p=15644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620000" cy="222885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Презентация к уроку ОРКСЭ  по теме «Христос </a:t>
            </a:r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и Его </a:t>
            </a:r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Крест»</a:t>
            </a:r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Для учащихся 4 класса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763000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Автор:  Титова  Лариса Алексеевна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 учитель  высшей  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категории, </a:t>
            </a:r>
            <a:endParaRPr lang="ru-RU" sz="2000" b="1" dirty="0" smtClean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начальные  классы ,  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МАОУ СОШ №5  имени Ю.А.Гагарина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г. 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Тамбов, Тамбовская область 2016 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год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Лариса\Desktop\орксэ проба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352799" cy="2534146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7200" y="1524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28600" y="6019800"/>
            <a:ext cx="457200" cy="509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   Как Бог  Иисус Христос творил чудеса,</a:t>
            </a:r>
            <a:b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а как человек Он радовался и страдал, вкушал пищу и голодал, и даже плакал от потери друзей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565998" cy="40386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886200" y="304800"/>
            <a:ext cx="1676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1628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43000"/>
            <a:ext cx="7268562" cy="4525963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657600" y="0"/>
            <a:ext cx="1219200" cy="12192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7620000" y="6019800"/>
            <a:ext cx="585216" cy="661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Работа с учебником стр. 24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Что говорит Библия?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Что значит ВОЧЕЛОВЕЧИЛСЯ?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Как вы поняли ВОПЛОЩЕНИЕ БОГА?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Как стали звать Бога после Его рождения?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Когда это произошло?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Какую Божественную силу имел Иисус?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А что человеческого было в нём?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04800" y="3810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48272" cy="336241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543800" y="58674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 flipH="1">
            <a:off x="8534400" y="617220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Работа в группах: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Знакомство с заданием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Выполнение задания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Обсуждение в группе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Выступление представителей от каждой группы</a:t>
            </a:r>
          </a:p>
          <a:p>
            <a:endParaRPr lang="ru-RU" dirty="0"/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33400" y="228600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999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95800"/>
            <a:ext cx="2778149" cy="2088954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7724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 flipH="1">
            <a:off x="8458199" y="6400800"/>
            <a:ext cx="533399" cy="3206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1 группа </a:t>
            </a:r>
            <a:b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ru-RU" sz="5400" b="1" dirty="0"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648200" cy="48307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Gabriola" pitchFamily="82" charset="0"/>
              </a:rPr>
              <a:t>Объяснить понятие </a:t>
            </a:r>
            <a:r>
              <a:rPr lang="ru-RU" sz="4400" dirty="0" err="1" smtClean="0">
                <a:solidFill>
                  <a:schemeClr val="bg1"/>
                </a:solidFill>
                <a:latin typeface="Gabriola" pitchFamily="82" charset="0"/>
              </a:rPr>
              <a:t>Боговоплощение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638800" y="2743200"/>
            <a:ext cx="3048000" cy="3657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Times New Roman"/>
              </a:rPr>
              <a:t>     </a:t>
            </a:r>
            <a:r>
              <a:rPr lang="ru-RU" sz="3300" b="1" dirty="0" smtClean="0">
                <a:solidFill>
                  <a:schemeClr val="bg1"/>
                </a:solidFill>
                <a:latin typeface="Gabriola" pitchFamily="82" charset="0"/>
                <a:ea typeface="Times New Roman"/>
              </a:rPr>
              <a:t>Бог становится человеком.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bg1"/>
                </a:solidFill>
                <a:latin typeface="Gabriola" pitchFamily="82" charset="0"/>
                <a:ea typeface="Times New Roman"/>
              </a:rPr>
              <a:t>Эта истина в Евангелии от Иоанна записана следующими словами: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bg1"/>
                </a:solidFill>
                <a:latin typeface="Gabriola" pitchFamily="82" charset="0"/>
                <a:ea typeface="Times New Roman"/>
              </a:rPr>
              <a:t>"И слово стало плотью". Божественное стало человеческим, оно приблизилось к человеку </a:t>
            </a:r>
            <a:endParaRPr lang="ru-RU" sz="33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8" name="Рисунок 7" descr="Рисунок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4010120" cy="3763052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781800" y="13716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696200" y="58674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2 группа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Gabriola" pitchFamily="82" charset="0"/>
              </a:rPr>
              <a:t>Голгофа. Зачем Христос умер?</a:t>
            </a:r>
            <a:endParaRPr lang="ru-RU" sz="40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Голгофа – небольшая гора на окраине Иерусалима (столицы Иудеи), на которой распинали преступников.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Голгофа стало означать страдание, поношение, высшее и жертвенное служение правде.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6" descr="1189071880golgof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971800"/>
            <a:ext cx="4074234" cy="352479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4676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3 группа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8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Gabriola" pitchFamily="82" charset="0"/>
              </a:rPr>
              <a:t>Жертва Христа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   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Распятие – это самая страшная из казней, придуманных людьми. Две деревянные перекладины клались друг на друга. К одной из них прибивались руки, к другой – ноги.</a:t>
            </a:r>
          </a:p>
          <a:p>
            <a:endParaRPr lang="ru-RU" dirty="0"/>
          </a:p>
        </p:txBody>
      </p:sp>
      <p:pic>
        <p:nvPicPr>
          <p:cNvPr id="2051" name="Picture 3" descr="C:\Users\Лариса\Desktop\РАКБОЧАЯ\орксэ проба\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125" y="2209800"/>
            <a:ext cx="3217297" cy="427912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57200" y="1524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467600" y="60960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4 группа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1148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Gabriola" pitchFamily="82" charset="0"/>
              </a:rPr>
              <a:t>Православный крест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33800" y="2057400"/>
            <a:ext cx="5410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Крест  является символом победы над смертью.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Каждый элемент креста содержит свой смысл. Центральная поперечная линия означает земную жизнь человечества.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Вертикальная черта соединяет земной мир с небесным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Рисунок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2179995" cy="37338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629400" y="4572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6962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Gabriola" pitchFamily="82" charset="0"/>
              </a:rPr>
              <a:t>Вывод:</a:t>
            </a:r>
            <a:endParaRPr lang="ru-RU" sz="60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Христос своей жизнью подал пример нашей жизни, а своей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смертию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разрушил власть ада, которая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давлела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над человечеством. </a:t>
            </a:r>
          </a:p>
          <a:p>
            <a:endParaRPr lang="ru-RU" dirty="0"/>
          </a:p>
        </p:txBody>
      </p:sp>
      <p:pic>
        <p:nvPicPr>
          <p:cNvPr id="8" name="Рисунок 7" descr="2240428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429000"/>
            <a:ext cx="4210050" cy="3115437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7200" y="1524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6962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64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  Когда креста нести нет мочи,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Когда тоски не побороть,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Мы к небесам возводим очи,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Творя молитву дни и ночи,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Чтобы помиловал Господь.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Но если вслед за огорченьем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Нам улыбнется счастье вновь,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Благодарим ли с умиленьем,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От всей души, всем помышленьем,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Мы Божью милость и любовь?</a:t>
            </a:r>
            <a:b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3075" name="Picture 3" descr="C:\Users\Лариса\Desktop\РАКБОЧАЯ\орксэ проба\5814356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352800" cy="41910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962400" y="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76200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>
            <a:hlinkClick r:id="rId2" action="ppaction://hlinksldjump"/>
          </p:cNvPr>
          <p:cNvSpPr/>
          <p:nvPr/>
        </p:nvSpPr>
        <p:spPr>
          <a:xfrm>
            <a:off x="6781800" y="5867400"/>
            <a:ext cx="18288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Закрепление  нового </a:t>
            </a:r>
            <a:endParaRPr lang="ru-RU" sz="1400" dirty="0"/>
          </a:p>
        </p:txBody>
      </p:sp>
      <p:sp>
        <p:nvSpPr>
          <p:cNvPr id="4" name="Горизонтальный свиток 3">
            <a:hlinkClick r:id="rId3" action="ppaction://hlinksldjump"/>
          </p:cNvPr>
          <p:cNvSpPr/>
          <p:nvPr/>
        </p:nvSpPr>
        <p:spPr>
          <a:xfrm>
            <a:off x="152400" y="2362200"/>
            <a:ext cx="1981200" cy="685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Релакс</a:t>
            </a:r>
            <a:endParaRPr lang="ru-RU" sz="1600" b="1" dirty="0"/>
          </a:p>
        </p:txBody>
      </p:sp>
      <p:sp>
        <p:nvSpPr>
          <p:cNvPr id="5" name="Горизонтальный свиток 4">
            <a:hlinkClick r:id="rId4" action="ppaction://hlinksldjump"/>
          </p:cNvPr>
          <p:cNvSpPr/>
          <p:nvPr/>
        </p:nvSpPr>
        <p:spPr>
          <a:xfrm>
            <a:off x="152400" y="3048000"/>
            <a:ext cx="1981200" cy="762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Вывод</a:t>
            </a:r>
            <a:endParaRPr lang="ru-RU" sz="1600" b="1" dirty="0"/>
          </a:p>
        </p:txBody>
      </p:sp>
      <p:sp>
        <p:nvSpPr>
          <p:cNvPr id="6" name="Горизонтальный свиток 5">
            <a:hlinkClick r:id="rId5" action="ppaction://hlinksldjump"/>
          </p:cNvPr>
          <p:cNvSpPr/>
          <p:nvPr/>
        </p:nvSpPr>
        <p:spPr>
          <a:xfrm>
            <a:off x="228600" y="1676400"/>
            <a:ext cx="1905000" cy="685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Облако слов</a:t>
            </a:r>
            <a:endParaRPr lang="ru-RU" sz="1600" b="1" dirty="0"/>
          </a:p>
        </p:txBody>
      </p:sp>
      <p:sp>
        <p:nvSpPr>
          <p:cNvPr id="7" name="Горизонтальный свиток 6">
            <a:hlinkClick r:id="rId6" action="ppaction://hlinksldjump"/>
          </p:cNvPr>
          <p:cNvSpPr/>
          <p:nvPr/>
        </p:nvSpPr>
        <p:spPr>
          <a:xfrm>
            <a:off x="457200" y="152400"/>
            <a:ext cx="19812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Разноуровневое</a:t>
            </a:r>
            <a:r>
              <a:rPr lang="ru-RU" sz="1400" b="1" dirty="0" smtClean="0"/>
              <a:t> домашнее задание</a:t>
            </a:r>
            <a:endParaRPr lang="ru-RU" sz="1400" b="1" dirty="0"/>
          </a:p>
        </p:txBody>
      </p:sp>
      <p:sp>
        <p:nvSpPr>
          <p:cNvPr id="8" name="Горизонтальный свиток 7">
            <a:hlinkClick r:id="rId7" action="ppaction://hlinksldjump"/>
          </p:cNvPr>
          <p:cNvSpPr/>
          <p:nvPr/>
        </p:nvSpPr>
        <p:spPr>
          <a:xfrm>
            <a:off x="4800600" y="152400"/>
            <a:ext cx="16764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Gautami" pitchFamily="34" charset="0"/>
              </a:rPr>
              <a:t>Актуализация знаний</a:t>
            </a:r>
            <a:endParaRPr lang="ru-RU" sz="1400" b="1" dirty="0">
              <a:solidFill>
                <a:schemeClr val="bg1"/>
              </a:solidFill>
              <a:cs typeface="Gautami" pitchFamily="34" charset="0"/>
            </a:endParaRPr>
          </a:p>
        </p:txBody>
      </p:sp>
      <p:sp>
        <p:nvSpPr>
          <p:cNvPr id="9" name="Горизонтальный свиток 8">
            <a:hlinkClick r:id="rId8" action="ppaction://hlinksldjump"/>
          </p:cNvPr>
          <p:cNvSpPr/>
          <p:nvPr/>
        </p:nvSpPr>
        <p:spPr>
          <a:xfrm>
            <a:off x="6781800" y="228600"/>
            <a:ext cx="19812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Gautami" pitchFamily="34" charset="0"/>
              </a:rPr>
              <a:t>«Я беру тебя с собой»</a:t>
            </a:r>
            <a:endParaRPr lang="ru-RU" sz="1400" dirty="0">
              <a:cs typeface="Gautami" pitchFamily="34" charset="0"/>
            </a:endParaRPr>
          </a:p>
        </p:txBody>
      </p:sp>
      <p:sp>
        <p:nvSpPr>
          <p:cNvPr id="10" name="Горизонтальный свиток 9">
            <a:hlinkClick r:id="rId9" action="ppaction://hlinksldjump"/>
          </p:cNvPr>
          <p:cNvSpPr/>
          <p:nvPr/>
        </p:nvSpPr>
        <p:spPr>
          <a:xfrm>
            <a:off x="304800" y="990600"/>
            <a:ext cx="1752600" cy="685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Рефлексия</a:t>
            </a:r>
            <a:endParaRPr lang="ru-RU" sz="1600" b="1" dirty="0"/>
          </a:p>
        </p:txBody>
      </p:sp>
      <p:sp>
        <p:nvSpPr>
          <p:cNvPr id="11" name="Горизонтальный свиток 10">
            <a:hlinkClick r:id="rId10" action="ppaction://hlinksldjump"/>
          </p:cNvPr>
          <p:cNvSpPr/>
          <p:nvPr/>
        </p:nvSpPr>
        <p:spPr>
          <a:xfrm>
            <a:off x="228600" y="3810000"/>
            <a:ext cx="1905000" cy="762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4 группа</a:t>
            </a:r>
            <a:endParaRPr lang="ru-RU" sz="1600" b="1" dirty="0"/>
          </a:p>
        </p:txBody>
      </p:sp>
      <p:sp>
        <p:nvSpPr>
          <p:cNvPr id="12" name="Горизонтальный свиток 11">
            <a:hlinkClick r:id="rId11" action="ppaction://hlinksldjump"/>
          </p:cNvPr>
          <p:cNvSpPr/>
          <p:nvPr/>
        </p:nvSpPr>
        <p:spPr>
          <a:xfrm>
            <a:off x="152400" y="4495800"/>
            <a:ext cx="19050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 группа</a:t>
            </a:r>
            <a:endParaRPr lang="ru-RU" sz="1600" b="1" dirty="0"/>
          </a:p>
        </p:txBody>
      </p:sp>
      <p:sp>
        <p:nvSpPr>
          <p:cNvPr id="13" name="Горизонтальный свиток 12">
            <a:hlinkClick r:id="rId12" action="ppaction://hlinksldjump"/>
          </p:cNvPr>
          <p:cNvSpPr/>
          <p:nvPr/>
        </p:nvSpPr>
        <p:spPr>
          <a:xfrm>
            <a:off x="228600" y="5334000"/>
            <a:ext cx="1905000" cy="762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 группа</a:t>
            </a:r>
            <a:endParaRPr lang="ru-RU" sz="1600" b="1" dirty="0"/>
          </a:p>
        </p:txBody>
      </p:sp>
      <p:sp>
        <p:nvSpPr>
          <p:cNvPr id="14" name="Горизонтальный свиток 13">
            <a:hlinkClick r:id="rId13" action="ppaction://hlinksldjump"/>
          </p:cNvPr>
          <p:cNvSpPr/>
          <p:nvPr/>
        </p:nvSpPr>
        <p:spPr>
          <a:xfrm>
            <a:off x="1143000" y="6019800"/>
            <a:ext cx="18288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 группа</a:t>
            </a:r>
            <a:endParaRPr lang="ru-RU" sz="1600" b="1" dirty="0"/>
          </a:p>
        </p:txBody>
      </p:sp>
      <p:sp>
        <p:nvSpPr>
          <p:cNvPr id="15" name="Горизонтальный свиток 14">
            <a:hlinkClick r:id="rId14" action="ppaction://hlinksldjump"/>
          </p:cNvPr>
          <p:cNvSpPr/>
          <p:nvPr/>
        </p:nvSpPr>
        <p:spPr>
          <a:xfrm>
            <a:off x="3124200" y="6019800"/>
            <a:ext cx="17526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Контролирующее задание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Горизонтальный свиток 15">
            <a:hlinkClick r:id="rId15" action="ppaction://hlinksldjump"/>
          </p:cNvPr>
          <p:cNvSpPr/>
          <p:nvPr/>
        </p:nvSpPr>
        <p:spPr>
          <a:xfrm>
            <a:off x="5029200" y="5867400"/>
            <a:ext cx="1676400" cy="9906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Первичное закрепление</a:t>
            </a:r>
            <a:endParaRPr lang="ru-RU" sz="1400" b="1" dirty="0"/>
          </a:p>
        </p:txBody>
      </p:sp>
      <p:sp>
        <p:nvSpPr>
          <p:cNvPr id="18" name="Горизонтальный свиток 17">
            <a:hlinkClick r:id="rId16" action="ppaction://hlinksldjump"/>
          </p:cNvPr>
          <p:cNvSpPr/>
          <p:nvPr/>
        </p:nvSpPr>
        <p:spPr>
          <a:xfrm>
            <a:off x="6858000" y="5029200"/>
            <a:ext cx="20574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Усвоение новых знаний</a:t>
            </a:r>
            <a:endParaRPr lang="ru-RU" sz="1400" b="1" dirty="0"/>
          </a:p>
        </p:txBody>
      </p:sp>
      <p:sp>
        <p:nvSpPr>
          <p:cNvPr id="19" name="Горизонтальный свиток 18">
            <a:hlinkClick r:id="rId17" action="ppaction://hlinksldjump"/>
          </p:cNvPr>
          <p:cNvSpPr/>
          <p:nvPr/>
        </p:nvSpPr>
        <p:spPr>
          <a:xfrm>
            <a:off x="6934200" y="4267200"/>
            <a:ext cx="1981200" cy="762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Изучение нового</a:t>
            </a:r>
            <a:endParaRPr lang="ru-RU" sz="1400" dirty="0"/>
          </a:p>
        </p:txBody>
      </p:sp>
      <p:sp>
        <p:nvSpPr>
          <p:cNvPr id="20" name="Горизонтальный свиток 19">
            <a:hlinkClick r:id="rId18" action="ppaction://hlinksldjump"/>
          </p:cNvPr>
          <p:cNvSpPr/>
          <p:nvPr/>
        </p:nvSpPr>
        <p:spPr>
          <a:xfrm>
            <a:off x="7010400" y="3505200"/>
            <a:ext cx="1981200" cy="762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Выход из затруднения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>
            <a:hlinkClick r:id="rId19" action="ppaction://hlinksldjump"/>
          </p:cNvPr>
          <p:cNvSpPr/>
          <p:nvPr/>
        </p:nvSpPr>
        <p:spPr>
          <a:xfrm>
            <a:off x="7086600" y="2514600"/>
            <a:ext cx="1905000" cy="9144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Создание проблемной ситуации</a:t>
            </a:r>
            <a:endParaRPr lang="ru-RU" sz="1400" b="1" dirty="0"/>
          </a:p>
        </p:txBody>
      </p:sp>
      <p:sp>
        <p:nvSpPr>
          <p:cNvPr id="22" name="Горизонтальный свиток 21">
            <a:hlinkClick r:id="rId20" action="ppaction://hlinksldjump"/>
          </p:cNvPr>
          <p:cNvSpPr/>
          <p:nvPr/>
        </p:nvSpPr>
        <p:spPr>
          <a:xfrm>
            <a:off x="7010400" y="1828800"/>
            <a:ext cx="1981200" cy="685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Постановка учебной задачи</a:t>
            </a:r>
            <a:endParaRPr lang="ru-RU" sz="1400" b="1" dirty="0"/>
          </a:p>
        </p:txBody>
      </p:sp>
      <p:sp>
        <p:nvSpPr>
          <p:cNvPr id="23" name="Горизонтальный свиток 22">
            <a:hlinkClick r:id="rId21" action="ppaction://hlinksldjump"/>
          </p:cNvPr>
          <p:cNvSpPr/>
          <p:nvPr/>
        </p:nvSpPr>
        <p:spPr>
          <a:xfrm>
            <a:off x="7086600" y="1066800"/>
            <a:ext cx="18288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Gautami" pitchFamily="34" charset="0"/>
              </a:rPr>
              <a:t>Мотивация к учебной деятельности </a:t>
            </a:r>
            <a:endParaRPr lang="ru-RU" sz="1400" dirty="0">
              <a:cs typeface="Gautami" pitchFamily="34" charset="0"/>
            </a:endParaRPr>
          </a:p>
        </p:txBody>
      </p:sp>
      <p:pic>
        <p:nvPicPr>
          <p:cNvPr id="24" name="Рисунок 23" descr="418904727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00400" y="1676400"/>
            <a:ext cx="2743200" cy="3581400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Горизонтальный свиток 24">
            <a:hlinkClick r:id="rId23" action="ppaction://hlinksldjump"/>
          </p:cNvPr>
          <p:cNvSpPr/>
          <p:nvPr/>
        </p:nvSpPr>
        <p:spPr>
          <a:xfrm>
            <a:off x="2743200" y="152400"/>
            <a:ext cx="1828800" cy="838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Информационные источники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zvezdia-111.gif"/>
          <p:cNvPicPr>
            <a:picLocks noChangeAspect="1"/>
          </p:cNvPicPr>
          <p:nvPr/>
        </p:nvPicPr>
        <p:blipFill>
          <a:blip r:embed="rId24" cstate="print">
            <a:grayscl/>
          </a:blip>
          <a:stretch>
            <a:fillRect/>
          </a:stretch>
        </p:blipFill>
        <p:spPr>
          <a:xfrm>
            <a:off x="3048000" y="1905000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Стрелка вправо 26"/>
          <p:cNvSpPr/>
          <p:nvPr/>
        </p:nvSpPr>
        <p:spPr>
          <a:xfrm rot="12915026">
            <a:off x="2528368" y="1085077"/>
            <a:ext cx="381000" cy="16875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763000" y="6324600"/>
            <a:ext cx="228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3695700" y="11049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982952">
            <a:off x="5067300" y="11049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349252">
            <a:off x="6340896" y="1163891"/>
            <a:ext cx="381000" cy="18290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363911">
            <a:off x="6423055" y="1660972"/>
            <a:ext cx="381000" cy="19574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1915336">
            <a:off x="2224458" y="1494734"/>
            <a:ext cx="381000" cy="15431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21286688">
            <a:off x="6409429" y="2226709"/>
            <a:ext cx="381000" cy="20698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1033615">
            <a:off x="2291226" y="1993943"/>
            <a:ext cx="381000" cy="16686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2286000" y="26670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2286000" y="34290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9281121">
            <a:off x="2308266" y="5406348"/>
            <a:ext cx="381000" cy="18970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8273351">
            <a:off x="2984464" y="5666536"/>
            <a:ext cx="381000" cy="1844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4076700" y="56769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58725">
            <a:off x="6264248" y="5565541"/>
            <a:ext cx="381000" cy="16205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139216">
            <a:off x="6418749" y="5162644"/>
            <a:ext cx="381000" cy="17405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6400800" y="4572000"/>
            <a:ext cx="381000" cy="14171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6477000" y="30480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6477000" y="3810000"/>
            <a:ext cx="381000" cy="152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0800000">
            <a:off x="2362200" y="4191000"/>
            <a:ext cx="381000" cy="152400"/>
          </a:xfrm>
          <a:prstGeom prst="rightArrow">
            <a:avLst>
              <a:gd name="adj1" fmla="val 50000"/>
              <a:gd name="adj2" fmla="val 6084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362200" y="4876800"/>
            <a:ext cx="381000" cy="1524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3772506">
            <a:off x="5446039" y="5693461"/>
            <a:ext cx="381000" cy="14220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Рефлексия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3124200" cy="5973763"/>
          </a:xfrm>
        </p:spPr>
        <p:txBody>
          <a:bodyPr>
            <a:no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какая цель была поставлена…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решена ли она…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сегодня я узнал…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было интересно…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было трудно…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я выполнял задания…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я понял, что…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теперь я могу…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я почувствовал, что…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у меня получилось 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я попробую…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меня удивило…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урок дал мне для жизни…</a:t>
            </a:r>
          </a:p>
          <a:p>
            <a:endParaRPr lang="ru-RU" sz="2000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ru-RU" sz="2000" dirty="0">
              <a:latin typeface="Gabriola" pitchFamily="82" charset="0"/>
            </a:endParaRPr>
          </a:p>
        </p:txBody>
      </p:sp>
      <p:pic>
        <p:nvPicPr>
          <p:cNvPr id="4099" name="Picture 3" descr="C:\Users\Лариса\Desktop\2999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3962400" cy="38100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971800" y="3810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620000" y="60960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Облако слов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9" name="Содержимое 8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724400" cy="426668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7200" y="1524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848600" y="5943600"/>
            <a:ext cx="5334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5400" b="1" dirty="0" smtClean="0">
                <a:solidFill>
                  <a:schemeClr val="bg1"/>
                </a:solidFill>
                <a:latin typeface="Gabriola" pitchFamily="82" charset="0"/>
              </a:rPr>
              <a:t>Домашнее задание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733800" cy="3611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cs typeface="Gautami" pitchFamily="34" charset="0"/>
              </a:rPr>
              <a:t>Чтение – погружение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cs typeface="Gautami" pitchFamily="34" charset="0"/>
              </a:rPr>
              <a:t> стр.24 – 27 ;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Эссе  «Самая большая жертва –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жертва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в своей жизнью ради спасения людей»</a:t>
            </a:r>
            <a:endParaRPr lang="ru-RU" b="1" dirty="0"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" name="Содержимое 6" descr="Снимок.PN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627"/>
            <a:ext cx="4038600" cy="3869108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57200" y="1524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391400" y="61722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Информационные источники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   Азбука Веры </a:t>
            </a:r>
            <a:r>
              <a:rPr lang="en-US" b="1" dirty="0" smtClean="0">
                <a:solidFill>
                  <a:schemeClr val="bg1"/>
                </a:solidFill>
                <a:latin typeface="Gabriola" pitchFamily="82" charset="0"/>
                <a:hlinkClick r:id="rId2"/>
              </a:rPr>
              <a:t>http://goo.gl/4ZnOIQ</a:t>
            </a:r>
            <a:endParaRPr lang="ru-RU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533400" indent="-533400">
              <a:lnSpc>
                <a:spcPct val="80000"/>
              </a:lnSpc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Святое Богоявление. Крещение Господне. </a:t>
            </a:r>
          </a:p>
          <a:p>
            <a:pPr marL="914400" lvl="1" indent="-457200"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hlinkClick r:id="rId3"/>
              </a:rPr>
              <a:t>http://forum.angelhranitel.ru/index.php?topic=459.30</a:t>
            </a: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Рождество Христово. </a:t>
            </a: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hlinkClick r:id="rId4"/>
              </a:rPr>
              <a:t>http://kuking.net/my/viewtopic.php?p=1564426</a:t>
            </a:r>
            <a:endParaRPr lang="ru-RU" sz="32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И. Н. Крамской. Христос в терновом венце, 1881. Музей истории религии. </a:t>
            </a:r>
          </a:p>
          <a:p>
            <a:pPr marL="914400" lvl="1" indent="-457200"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hlinkClick r:id="rId5"/>
              </a:rPr>
              <a:t>http://www.museum.ru/N31680</a:t>
            </a: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Урок  в предметной области «Основы православной культуры», Фролова Г.Д., Ставропольский край.</a:t>
            </a: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Облако слов  </a:t>
            </a:r>
            <a:r>
              <a:rPr lang="en-US" sz="3200" b="1" dirty="0" smtClean="0">
                <a:solidFill>
                  <a:schemeClr val="bg1"/>
                </a:solidFill>
                <a:latin typeface="Gabriola" pitchFamily="82" charset="0"/>
              </a:rPr>
              <a:t>http://www.imagechef.com/ic/ru/word_mosaic/</a:t>
            </a:r>
            <a:endParaRPr lang="ru-RU" sz="32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endParaRPr lang="ru-RU" sz="32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endParaRPr lang="ru-RU" sz="32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ru-RU" sz="2800" dirty="0" smtClean="0"/>
          </a:p>
          <a:p>
            <a:pPr marL="914400" lvl="1" indent="-457200">
              <a:lnSpc>
                <a:spcPct val="80000"/>
              </a:lnSpc>
              <a:buFont typeface="Courier New" pitchFamily="49" charset="0"/>
              <a:buChar char="o"/>
            </a:pPr>
            <a:endParaRPr lang="ru-RU" sz="32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ru-RU" sz="3200" dirty="0" smtClean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0" y="228600"/>
            <a:ext cx="1219200" cy="12192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73152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«Я беру тебя с собой»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0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 Христианская религия учит, что православие важнее других религий.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 Христианство и православие - разные религии.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 Бог создал мир за шесть дней.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 Бог создал человека по образу и подобию своему.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Бог создал человека зависимым от Своей воли.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Евангелие – часть Библии.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Материальная культура выше духовной.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Апостолы – ученики Христа.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Молитва – обращение к Богу.</a:t>
            </a:r>
          </a:p>
          <a:p>
            <a:pPr>
              <a:buFont typeface="Courier New" pitchFamily="49" charset="0"/>
              <a:buChar char="o"/>
            </a:pPr>
            <a:r>
              <a:rPr lang="ru-RU" sz="7000" b="1" dirty="0" smtClean="0">
                <a:solidFill>
                  <a:schemeClr val="bg1"/>
                </a:solidFill>
                <a:latin typeface="Gabriola" pitchFamily="82" charset="0"/>
              </a:rPr>
              <a:t>Главное учение Христа: возлюбите Бога всем своим сердцем и Царство Божие будет внутри вас.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81000" y="304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543800" y="6196584"/>
            <a:ext cx="585216" cy="661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орксэ проба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2133600" cy="41910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2133600" y="4876800"/>
            <a:ext cx="4495800" cy="1033272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- - + + - + - + + +</a:t>
            </a:r>
            <a:endParaRPr lang="ru-RU" sz="4400" dirty="0"/>
          </a:p>
        </p:txBody>
      </p:sp>
      <p:pic>
        <p:nvPicPr>
          <p:cNvPr id="4" name="Рисунок 3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33400" y="304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324600" y="2514600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315200" y="5867400"/>
            <a:ext cx="8138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Символ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Лариса\Desktop\орксэ проба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2438400"/>
            <a:ext cx="4906220" cy="19050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5715000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СОЛНЦЕ</a:t>
            </a:r>
            <a:endParaRPr lang="ru-RU" sz="36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7" name="Рисунок 6" descr="zvezdia-111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57200" y="4572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Суровцевы\Documents\ОРК иСЭ\картинки\IMG_64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168" y="1143000"/>
            <a:ext cx="2667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76200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Цели и задачи урока: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1027" name="Picture 3" descr="C:\Users\Лариса\Desktop\орксэ проба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1800225" cy="254317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3505200" y="5029200"/>
            <a:ext cx="2819400" cy="1524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Символика креста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28600" y="2819400"/>
            <a:ext cx="2819400" cy="1524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Какой смысл несёт крест для православных людей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72200" y="2819400"/>
            <a:ext cx="2819400" cy="1524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Что значит крест для всех христиан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33611">
            <a:off x="5876915" y="2287647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748185">
            <a:off x="2826053" y="2218593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285520" y="4629880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7200" y="4572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620000" y="5943600"/>
            <a:ext cx="585216" cy="7376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Создание проблемной ситуации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4038600" y="3200400"/>
            <a:ext cx="914400" cy="1295400"/>
          </a:xfrm>
          <a:prstGeom prst="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?</a:t>
            </a:r>
            <a:endParaRPr lang="ru-RU" sz="7200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28600" y="1600200"/>
            <a:ext cx="2743200" cy="16764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Gabriola" pitchFamily="82" charset="0"/>
              </a:rPr>
              <a:t>Где чаще всего видишь крест? 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867400" y="1676400"/>
            <a:ext cx="2743200" cy="1600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abriola" pitchFamily="82" charset="0"/>
              </a:rPr>
              <a:t>Что он по твоему выражает?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2773285">
            <a:off x="3132798" y="3356880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832666">
            <a:off x="5118280" y="3267666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133120" y="4706080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6" descr="C:\Documents and Settings\Admin\Мои документы\Мои рисунки\00944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52800" y="1066800"/>
            <a:ext cx="2089305" cy="196138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Горизонтальный свиток 19"/>
          <p:cNvSpPr/>
          <p:nvPr/>
        </p:nvSpPr>
        <p:spPr>
          <a:xfrm>
            <a:off x="1752600" y="5105400"/>
            <a:ext cx="5867400" cy="17526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Gabriola" pitchFamily="82" charset="0"/>
              </a:rPr>
              <a:t>Согласны ли вы  с тем, что самая большая жертва – жертвовать своей жизнью ради спасения людей?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382000" y="5638800"/>
            <a:ext cx="5090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Gabriola" pitchFamily="82" charset="0"/>
              </a:rPr>
              <a:t>Понятия</a:t>
            </a:r>
            <a:endParaRPr lang="ru-RU" sz="5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Лариса\Desktop\орксэ проба\220543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004441" cy="2608817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6400800" y="2438400"/>
            <a:ext cx="2286000" cy="1143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Распятие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553200" y="4267200"/>
            <a:ext cx="2209800" cy="1066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Голгофа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52800" y="5486400"/>
            <a:ext cx="3048000" cy="12192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Православный крест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1000" y="4495800"/>
            <a:ext cx="2133600" cy="11430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</a:rPr>
              <a:t>Жертва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28600" y="2590800"/>
            <a:ext cx="2819400" cy="1066800"/>
          </a:xfrm>
          <a:prstGeom prst="horizontalScroll">
            <a:avLst/>
          </a:prstGeom>
          <a:solidFill>
            <a:srgbClr val="071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abriola" pitchFamily="82" charset="0"/>
              </a:rPr>
              <a:t>Боговоплощение</a:t>
            </a:r>
            <a:endParaRPr lang="ru-RU" sz="32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288602">
            <a:off x="5790960" y="4670336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748185">
            <a:off x="2521253" y="2066193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30629">
            <a:off x="5789575" y="2005564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48185">
            <a:off x="2597453" y="4580793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209320" y="4858480"/>
            <a:ext cx="641596" cy="221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914400" y="4572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305800" y="5715000"/>
            <a:ext cx="585216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495800" cy="4449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В городе Вифлееме родился Сын Божий Иисус Христос. Он  был не обычный ребёнок, но </a:t>
            </a:r>
            <a:r>
              <a:rPr lang="ru-RU" sz="3200" b="1" dirty="0" err="1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Богомладенец</a:t>
            </a: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      Праздник Рождества Христова — любимый праздник христиан. Он празднуется у нас в стране 7 января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6" descr="88cc52fb08861840-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56" y="990600"/>
            <a:ext cx="3773244" cy="52578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zvezdia-111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495800" y="304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543800" y="60960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685</Words>
  <Application>Microsoft Office PowerPoint</Application>
  <PresentationFormat>Экран (4:3)</PresentationFormat>
  <Paragraphs>148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к уроку ОРКСЭ  по теме «Христос и Его Крест» Для учащихся 4 класса </vt:lpstr>
      <vt:lpstr>Слайд 2</vt:lpstr>
      <vt:lpstr>«Я беру тебя с собой»</vt:lpstr>
      <vt:lpstr>Слайд 4</vt:lpstr>
      <vt:lpstr>Символ</vt:lpstr>
      <vt:lpstr>Цели и задачи урока:</vt:lpstr>
      <vt:lpstr>Создание проблемной ситуации</vt:lpstr>
      <vt:lpstr>Понятия</vt:lpstr>
      <vt:lpstr>Слайд 9</vt:lpstr>
      <vt:lpstr>Слайд 10</vt:lpstr>
      <vt:lpstr>Слайд 11</vt:lpstr>
      <vt:lpstr>Работа с учебником стр. 24</vt:lpstr>
      <vt:lpstr>Работа в группах:</vt:lpstr>
      <vt:lpstr>1 группа  </vt:lpstr>
      <vt:lpstr>2 группа</vt:lpstr>
      <vt:lpstr>3 группа</vt:lpstr>
      <vt:lpstr>4 группа</vt:lpstr>
      <vt:lpstr>Вывод:</vt:lpstr>
      <vt:lpstr>Слайд 19</vt:lpstr>
      <vt:lpstr>Рефлексия</vt:lpstr>
      <vt:lpstr>Облако слов</vt:lpstr>
      <vt:lpstr>Домашнее задание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Христос и Его Крест Урок №7</dc:title>
  <dc:creator>Лариса</dc:creator>
  <cp:lastModifiedBy>user</cp:lastModifiedBy>
  <cp:revision>112</cp:revision>
  <dcterms:created xsi:type="dcterms:W3CDTF">2015-05-03T13:50:34Z</dcterms:created>
  <dcterms:modified xsi:type="dcterms:W3CDTF">2016-03-27T16:58:16Z</dcterms:modified>
</cp:coreProperties>
</file>