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58" r:id="rId5"/>
    <p:sldId id="260" r:id="rId6"/>
    <p:sldId id="295" r:id="rId7"/>
    <p:sldId id="294" r:id="rId8"/>
    <p:sldId id="278" r:id="rId9"/>
    <p:sldId id="284" r:id="rId10"/>
    <p:sldId id="283" r:id="rId11"/>
    <p:sldId id="282" r:id="rId12"/>
    <p:sldId id="281" r:id="rId13"/>
    <p:sldId id="280" r:id="rId14"/>
    <p:sldId id="279" r:id="rId15"/>
    <p:sldId id="290" r:id="rId16"/>
    <p:sldId id="289" r:id="rId17"/>
    <p:sldId id="288" r:id="rId18"/>
    <p:sldId id="287" r:id="rId19"/>
    <p:sldId id="286" r:id="rId20"/>
    <p:sldId id="285" r:id="rId21"/>
    <p:sldId id="277" r:id="rId22"/>
    <p:sldId id="29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ity.tambov.gov.ru/index.php?id=74&amp;tx_ttnews%5btt_news%5d=4660&amp;cHash=0094723589eab34d713ff22b7367450b" TargetMode="External"/><Relationship Id="rId7" Type="http://schemas.openxmlformats.org/officeDocument/2006/relationships/hyperlink" Target="http://www.onlinetambov.ru/society/?ELEMENT_ID=854479" TargetMode="External"/><Relationship Id="rId2" Type="http://schemas.openxmlformats.org/officeDocument/2006/relationships/hyperlink" Target="http://astronaut.ru/as_rusia/vvs/text/volkov.htm?reload_coolmen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cgag5.68edu.ru/documents.html" TargetMode="External"/><Relationship Id="rId5" Type="http://schemas.openxmlformats.org/officeDocument/2006/relationships/hyperlink" Target="http://www.tambovmuseum.ru/about_museum/general_information.html" TargetMode="External"/><Relationship Id="rId4" Type="http://schemas.openxmlformats.org/officeDocument/2006/relationships/hyperlink" Target="https://ru.wikipedia.org/wiki/&#1042;&#1086;&#1083;&#1082;&#1086;&#1074;,_&#1057;&#1077;&#1088;&#1075;&#1077;&#1081;_&#1040;&#1083;&#1077;&#1082;&#1089;&#1072;&#1085;&#1076;&#1088;&#1086;&#1074;&#1080;&#1095;_(&#1082;&#1086;&#1089;&#1084;&#1086;&#1085;&#1072;&#1074;&#1090;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Users\2112\Desktop\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2150"/>
            <a:ext cx="4305090" cy="3444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229200"/>
            <a:ext cx="6840760" cy="1224136"/>
          </a:xfrm>
        </p:spPr>
        <p:txBody>
          <a:bodyPr>
            <a:normAutofit fontScale="47500" lnSpcReduction="20000"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Bookman Old Style" pitchFamily="18" charset="0"/>
              </a:rPr>
              <a:t>Автор: Юшкина Анна Дмитриевна,</a:t>
            </a:r>
            <a:r>
              <a:rPr lang="ru-RU" sz="26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Bookman Old Style" pitchFamily="18" charset="0"/>
              </a:rPr>
              <a:t>ученица 3 «А» класса 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Bookman Old Style" pitchFamily="18" charset="0"/>
              </a:rPr>
              <a:t>МАОУ СОШ №5 имени Ю.А.Гагарина города Тамбова</a:t>
            </a:r>
            <a:endParaRPr lang="ru-RU" sz="2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Bookman Old Style" pitchFamily="18" charset="0"/>
              </a:rPr>
              <a:t>Руководитель: </a:t>
            </a:r>
            <a:endParaRPr lang="ru-RU" sz="2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Bookman Old Style" pitchFamily="18" charset="0"/>
              </a:rPr>
              <a:t>Титова Лариса Алексеевна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Bookman Old Style" pitchFamily="18" charset="0"/>
              </a:rPr>
              <a:t>Г. Тамбов, Тамбовская область </a:t>
            </a:r>
            <a:endParaRPr lang="ru-RU" sz="26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Bookman Old Style" pitchFamily="18" charset="0"/>
              </a:rPr>
              <a:t>2016 </a:t>
            </a:r>
            <a:r>
              <a:rPr lang="ru-RU" sz="2600" b="1" dirty="0" smtClean="0">
                <a:solidFill>
                  <a:srgbClr val="002060"/>
                </a:solidFill>
                <a:latin typeface="Bookman Old Style" pitchFamily="18" charset="0"/>
              </a:rPr>
              <a:t>год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429000"/>
            <a:ext cx="79913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Проектно - исследовательская  работа</a:t>
            </a:r>
            <a:r>
              <a:rPr lang="ru-RU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3600" b="1" dirty="0" smtClean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«Путь на космическую орбиту </a:t>
            </a:r>
            <a:br>
              <a:rPr lang="ru-RU" sz="3600" b="1" dirty="0" smtClean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3600" b="1" dirty="0" smtClean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из Тамбова» </a:t>
            </a:r>
            <a:endParaRPr lang="ru-RU" sz="3600" b="1" dirty="0">
              <a:ln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44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000108"/>
            <a:ext cx="1622445" cy="1449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Кадетский корпус в Тамбове</a:t>
            </a:r>
            <a:endParaRPr lang="ru-RU" sz="36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8024" y="1772816"/>
            <a:ext cx="4110608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Bookman Old Style" pitchFamily="18" charset="0"/>
              </a:rPr>
              <a:t>Кадетский корпус в Тамбове носит имя Демина Льва Степановича. Космонавт Демин Л.С. внес большой вклад в патриотическое воспитание молодежи Тамбова, за что был удостоен звания Почетного гражданина нашего города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3074" name="Picture 2" descr="C:\Users\2112\Desktop\презент рабочая\ролик\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4309988" cy="3089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1095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Напутствие выпускникам</a:t>
            </a:r>
            <a:endParaRPr lang="ru-RU" sz="36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8024" y="198884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Bookman Old Style" pitchFamily="18" charset="0"/>
              </a:rPr>
              <a:t>   В музее нашей школы есть фотография, где Лев Демин посещает нашу школу в один из своих приездов. </a:t>
            </a:r>
          </a:p>
          <a:p>
            <a:pPr>
              <a:buNone/>
            </a:pPr>
            <a:r>
              <a:rPr lang="ru-RU" sz="2400" dirty="0" smtClean="0">
                <a:latin typeface="Bookman Old Style" pitchFamily="18" charset="0"/>
              </a:rPr>
              <a:t>   И его поздравление-напутствие выпускникам средней школы №5 города Тамбова выпуска -1980 года</a:t>
            </a:r>
          </a:p>
          <a:p>
            <a:endParaRPr lang="ru-RU" dirty="0"/>
          </a:p>
        </p:txBody>
      </p:sp>
      <p:pic>
        <p:nvPicPr>
          <p:cNvPr id="4098" name="Picture 2" descr="C:\Users\2112\Desktop\презент рабочая\ролик\9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4038600" cy="2677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2112\Desktop\презент рабочая\ролик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645024"/>
            <a:ext cx="3816424" cy="2735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Потомственный космонавт Волков Сергей Александрович</a:t>
            </a:r>
            <a:endParaRPr lang="ru-RU" sz="36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2600" dirty="0" smtClean="0">
                <a:latin typeface="Bookman Old Style" pitchFamily="18" charset="0"/>
              </a:rPr>
              <a:t>Порядковый номер – 101 (в России).</a:t>
            </a:r>
          </a:p>
          <a:p>
            <a:pPr>
              <a:buNone/>
            </a:pPr>
            <a:r>
              <a:rPr lang="ru-RU" sz="2600" dirty="0" smtClean="0">
                <a:latin typeface="Bookman Old Style" pitchFamily="18" charset="0"/>
              </a:rPr>
              <a:t>Количество полетов – 3.</a:t>
            </a:r>
          </a:p>
          <a:p>
            <a:pPr>
              <a:buNone/>
            </a:pPr>
            <a:r>
              <a:rPr lang="ru-RU" sz="2600" dirty="0" smtClean="0">
                <a:latin typeface="Bookman Old Style" pitchFamily="18" charset="0"/>
              </a:rPr>
              <a:t>Продолжительность полетов:</a:t>
            </a:r>
          </a:p>
          <a:p>
            <a:pPr>
              <a:buFont typeface="Wingdings" pitchFamily="2" charset="2"/>
              <a:buChar char="q"/>
            </a:pPr>
            <a:r>
              <a:rPr lang="ru-RU" sz="2600" dirty="0" smtClean="0">
                <a:latin typeface="Bookman Old Style" pitchFamily="18" charset="0"/>
              </a:rPr>
              <a:t> 547 </a:t>
            </a:r>
            <a:r>
              <a:rPr lang="ru-RU" sz="2600" dirty="0" err="1" smtClean="0">
                <a:latin typeface="Bookman Old Style" pitchFamily="18" charset="0"/>
              </a:rPr>
              <a:t>сут</a:t>
            </a:r>
            <a:r>
              <a:rPr lang="ru-RU" sz="2600" dirty="0" smtClean="0">
                <a:latin typeface="Bookman Old Style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2600" dirty="0" smtClean="0">
                <a:latin typeface="Bookman Old Style" pitchFamily="18" charset="0"/>
              </a:rPr>
              <a:t>22 ч 20</a:t>
            </a:r>
          </a:p>
          <a:p>
            <a:pPr>
              <a:buFont typeface="Wingdings" pitchFamily="2" charset="2"/>
              <a:buChar char="q"/>
            </a:pPr>
            <a:r>
              <a:rPr lang="ru-RU" sz="2600" dirty="0" smtClean="0">
                <a:latin typeface="Bookman Old Style" pitchFamily="18" charset="0"/>
              </a:rPr>
              <a:t> мин 00 с.</a:t>
            </a:r>
          </a:p>
          <a:p>
            <a:pPr>
              <a:buNone/>
            </a:pPr>
            <a:r>
              <a:rPr lang="ru-RU" sz="2600" dirty="0" smtClean="0">
                <a:latin typeface="Bookman Old Style" pitchFamily="18" charset="0"/>
              </a:rPr>
              <a:t>  Число выходов в открытый космос – 4</a:t>
            </a:r>
          </a:p>
          <a:p>
            <a:endParaRPr lang="ru-RU" dirty="0"/>
          </a:p>
        </p:txBody>
      </p:sp>
      <p:pic>
        <p:nvPicPr>
          <p:cNvPr id="5122" name="Picture 2" descr="C:\Users\2112\Desktop\презент рабочая\ролик\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3600400" cy="458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Волков Сергей Александрович</a:t>
            </a:r>
            <a:endParaRPr lang="ru-RU" sz="36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latin typeface="Bookman Old Style" pitchFamily="18" charset="0"/>
              </a:rPr>
              <a:t>  "У нас очень много выпускников Тамбовского инженерного училища, к сожалению, уволенные с воинской службы, но они остались работать в Центре подготовки космонавтов. У меня начальник штаба тоже заканчивал тамбовское училище, здесь родители его живут. На самом деле между Тамбовом и Центром подготовки космонавтов очень тесные связи".</a:t>
            </a:r>
            <a:endParaRPr lang="ru-RU" sz="2800" dirty="0" smtClean="0"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Музей космонавтики в Тамбове</a:t>
            </a:r>
            <a:endParaRPr lang="ru-RU" sz="36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5976" y="1484784"/>
            <a:ext cx="4536504" cy="46413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400" dirty="0" smtClean="0">
                <a:latin typeface="Bookman Old Style" pitchFamily="18" charset="0"/>
              </a:rPr>
              <a:t>В Музейно-выставочном центре Тамбовской области, находится экспозиция, в которой представлены скафандры и другое космическое оборудование. Есть уникальные коллекции настольных медалей и юбилейных знаков из фондов Музея космонавтики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6146" name="Picture 2" descr="C:\Users\2112\Desktop\презент рабочая\ролик\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61049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В музее школы</a:t>
            </a:r>
            <a:br>
              <a:rPr lang="ru-RU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</a:br>
            <a:endParaRPr lang="ru-RU" sz="36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32040" y="16288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latin typeface="Bookman Old Style" pitchFamily="18" charset="0"/>
              </a:rPr>
              <a:t>В архивном фонде Тамбовского горисполкома от 11 мая 1961 года имеется решение №591 «О присвоении средней школе №5 города Тамбова имени Ю.А.Гагарина»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1026" name="Picture 2" descr="C:\Users\2112\Desktop\презент рабочая\ролик\16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4032448" cy="4418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На родине Ю.А.Гагарина</a:t>
            </a:r>
            <a:endParaRPr lang="ru-RU" sz="36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60032" y="1556792"/>
            <a:ext cx="4038600" cy="496855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600" dirty="0" smtClean="0">
                <a:latin typeface="Bookman Old Style" pitchFamily="18" charset="0"/>
              </a:rPr>
              <a:t>В 1968 году страна содрогнулась от страшной вести: первый в мире космонавт погиб.   В этом же году завуч </a:t>
            </a:r>
            <a:r>
              <a:rPr lang="ru-RU" sz="2600" dirty="0" err="1" smtClean="0">
                <a:latin typeface="Bookman Old Style" pitchFamily="18" charset="0"/>
              </a:rPr>
              <a:t>Ульева</a:t>
            </a:r>
            <a:r>
              <a:rPr lang="ru-RU" sz="2600" dirty="0" smtClean="0">
                <a:latin typeface="Bookman Old Style" pitchFamily="18" charset="0"/>
              </a:rPr>
              <a:t> Лидия Андреевна  организовала экскурсию учащихся старших классов в </a:t>
            </a:r>
            <a:r>
              <a:rPr lang="ru-RU" sz="2600" dirty="0" err="1" smtClean="0">
                <a:latin typeface="Bookman Old Style" pitchFamily="18" charset="0"/>
              </a:rPr>
              <a:t>Гжатск</a:t>
            </a:r>
            <a:r>
              <a:rPr lang="ru-RU" sz="2600" dirty="0" smtClean="0">
                <a:latin typeface="Bookman Old Style" pitchFamily="18" charset="0"/>
              </a:rPr>
              <a:t>, на родину Ю.А. Гагарина </a:t>
            </a:r>
          </a:p>
          <a:p>
            <a:pPr>
              <a:buNone/>
            </a:pPr>
            <a:r>
              <a:rPr lang="ru-RU" sz="2600" dirty="0" smtClean="0">
                <a:latin typeface="Bookman Old Style" pitchFamily="18" charset="0"/>
              </a:rPr>
              <a:t> </a:t>
            </a:r>
            <a:endParaRPr lang="ru-RU" sz="2600" dirty="0">
              <a:latin typeface="Bookman Old Style" pitchFamily="18" charset="0"/>
            </a:endParaRPr>
          </a:p>
        </p:txBody>
      </p:sp>
      <p:pic>
        <p:nvPicPr>
          <p:cNvPr id="2051" name="Picture 3" descr="C:\Users\2112\Desktop\презент рабочая\ролик\19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816424" cy="2532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2112\Desktop\презент рабочая\ролик\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789040"/>
            <a:ext cx="3888432" cy="2893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Автограф Гагарина</a:t>
            </a:r>
            <a:endParaRPr lang="ru-RU" sz="36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" name="Содержимое 7" descr="18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417149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>
          <a:xfrm>
            <a:off x="4788024" y="2060848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Bookman Old Style" pitchFamily="18" charset="0"/>
              </a:rPr>
              <a:t>     В музее хранится газета с автографом Ю.А. Гагарина. Сейчас имя первого космонавта прописано на школьных печатях, и коллектив школы очень этим гордится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Встреча с космонавтом </a:t>
            </a:r>
            <a:r>
              <a:rPr lang="ru-RU" sz="36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Джанибековым</a:t>
            </a:r>
            <a:r>
              <a:rPr lang="ru-RU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 В.А</a:t>
            </a:r>
            <a:endParaRPr lang="ru-RU" sz="36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Содержимое 6" descr="24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4402832" cy="3312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46449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Bookman Old Style" pitchFamily="18" charset="0"/>
              </a:rPr>
              <a:t>    В школе №5 города Тамбова проводились  встречи с космонавтами. Так в 1972 году нашу школу посетил космонавт СССР </a:t>
            </a:r>
            <a:r>
              <a:rPr lang="ru-RU" sz="2400" dirty="0" err="1" smtClean="0">
                <a:latin typeface="Bookman Old Style" pitchFamily="18" charset="0"/>
              </a:rPr>
              <a:t>Джанибеков</a:t>
            </a:r>
            <a:r>
              <a:rPr lang="ru-RU" sz="2400" dirty="0" smtClean="0">
                <a:latin typeface="Bookman Old Style" pitchFamily="18" charset="0"/>
              </a:rPr>
              <a:t> В.А. На фото в кругу учителей и  школьников </a:t>
            </a:r>
            <a:r>
              <a:rPr lang="ru-RU" sz="2400" dirty="0" err="1" smtClean="0">
                <a:latin typeface="Bookman Old Style" pitchFamily="18" charset="0"/>
              </a:rPr>
              <a:t>Джанибеков</a:t>
            </a:r>
            <a:r>
              <a:rPr lang="ru-RU" sz="2400" dirty="0" smtClean="0">
                <a:latin typeface="Bookman Old Style" pitchFamily="18" charset="0"/>
              </a:rPr>
              <a:t> В.А и завуч школы №5 </a:t>
            </a:r>
            <a:r>
              <a:rPr lang="ru-RU" sz="2400" dirty="0" err="1" smtClean="0">
                <a:latin typeface="Bookman Old Style" pitchFamily="18" charset="0"/>
              </a:rPr>
              <a:t>Ульева</a:t>
            </a:r>
            <a:r>
              <a:rPr lang="ru-RU" sz="2400" dirty="0" smtClean="0">
                <a:latin typeface="Bookman Old Style" pitchFamily="18" charset="0"/>
              </a:rPr>
              <a:t> Л.А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Персональная выставка</a:t>
            </a:r>
            <a:endParaRPr lang="ru-RU" sz="36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Содержимое 6" descr="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53650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4876" y="1673424"/>
            <a:ext cx="4172272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>
                <a:latin typeface="Bookman Old Style" pitchFamily="18" charset="0"/>
              </a:rPr>
              <a:t>Кравченко Денис (талантливый мальчик, с ограниченными возможностями, победитель многих всероссийских художественных конкурсов)  презентует персональную выставку своих рисунков  ко  Дню космонавтики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Обоснование</a:t>
            </a:r>
            <a:r>
              <a:rPr lang="ru-RU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выбора</a:t>
            </a:r>
            <a:r>
              <a:rPr lang="ru-RU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темы</a:t>
            </a:r>
            <a:endParaRPr lang="ru-RU" sz="36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Содержимое 6" descr="tambov_gorod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4520706" cy="4077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600" dirty="0" smtClean="0">
                <a:solidFill>
                  <a:srgbClr val="002060"/>
                </a:solidFill>
                <a:latin typeface="Bookman Old Style" pitchFamily="18" charset="0"/>
              </a:rPr>
              <a:t>Есть города, в которых родились великие инженеры и конструкторы, участвовавшие в изобретении космических кораблей. Где-то родились космонавты, прославившие свой город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…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8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0848"/>
            <a:ext cx="4186808" cy="360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latin typeface="Bookman Old Style" pitchFamily="18" charset="0"/>
              </a:rPr>
              <a:t>Средняя школа №5 города Тамбова тесно связана с эпохой космических побед Советского Союза. Фотографии, экспонаты в музее доказывают это. И мы, её ученики,  стараемся чтить и преумножать памятные традиции нашей школы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19457" name="Picture 1" descr="C:\Users\2112\Desktop\презент рабочая\ролик\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408" y="404664"/>
            <a:ext cx="8149398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0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Вывод</a:t>
            </a:r>
            <a:endParaRPr lang="ru-RU" sz="40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sz="2800" dirty="0" smtClean="0">
                <a:latin typeface="Bookman Old Style" pitchFamily="18" charset="0"/>
              </a:rPr>
              <a:t>В результате моей работы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гипотеза</a:t>
            </a:r>
            <a:r>
              <a:rPr lang="ru-RU" sz="28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latin typeface="Bookman Old Style" pitchFamily="18" charset="0"/>
              </a:rPr>
              <a:t>подтвердилась: </a:t>
            </a:r>
          </a:p>
          <a:p>
            <a:pPr algn="ctr">
              <a:buNone/>
            </a:pPr>
            <a:r>
              <a:rPr lang="ru-RU" sz="2800" dirty="0" smtClean="0">
                <a:latin typeface="Bookman Old Style" pitchFamily="18" charset="0"/>
              </a:rPr>
              <a:t>   город Тамбов оставил свой след в развитии космонавтики страны</a:t>
            </a:r>
            <a:endParaRPr lang="ru-RU" dirty="0" smtClean="0">
              <a:latin typeface="Bookman Old Style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9" name="Рисунок 8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645024"/>
            <a:ext cx="2167508" cy="275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573016"/>
            <a:ext cx="1939289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Информационные источники</a:t>
            </a:r>
            <a:endParaRPr lang="ru-RU" sz="36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>
              <a:buFont typeface="Wingdings" pitchFamily="2" charset="2"/>
              <a:buChar char="q"/>
            </a:pPr>
            <a:r>
              <a:rPr lang="x-none" smtClean="0">
                <a:latin typeface="Bookman Old Style" pitchFamily="18" charset="0"/>
              </a:rPr>
              <a:t>Журнал «Авиация и космонавтика», 2011 г № 12.</a:t>
            </a:r>
            <a:endParaRPr lang="ru-RU" dirty="0" smtClean="0">
              <a:latin typeface="Bookman Old Style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x-none" smtClean="0">
                <a:latin typeface="Bookman Old Style" pitchFamily="18" charset="0"/>
              </a:rPr>
              <a:t>К.А. Порцевский. Моя первая книга о космосе.</a:t>
            </a:r>
            <a:endParaRPr lang="ru-RU" dirty="0" smtClean="0">
              <a:latin typeface="Bookman Old Style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x-none" u="sng" smtClean="0">
                <a:latin typeface="Bookman Old Style" pitchFamily="18" charset="0"/>
                <a:hlinkClick r:id="rId2"/>
              </a:rPr>
              <a:t>http://astronaut.ru/as_rusia/vvs/text/volkov.htm?reload_coolmenus</a:t>
            </a:r>
            <a:endParaRPr lang="ru-RU" dirty="0" smtClean="0">
              <a:latin typeface="Bookman Old Style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x-none" smtClean="0">
                <a:latin typeface="Bookman Old Style" pitchFamily="18" charset="0"/>
              </a:rPr>
              <a:t>http://dok.opredelim.com/docs/index-34608.html</a:t>
            </a:r>
            <a:endParaRPr lang="ru-RU" dirty="0" smtClean="0">
              <a:latin typeface="Bookman Old Style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x-none" u="sng" smtClean="0">
                <a:latin typeface="Bookman Old Style" pitchFamily="18" charset="0"/>
                <a:hlinkClick r:id="rId3"/>
              </a:rPr>
              <a:t>http://city.tambov.gov.ru/index.php?id=74&amp;tx_ttnews%5Btt_news%5D=4660&amp;cHash=0094723589eab34d713ff22b7367450b</a:t>
            </a:r>
            <a:endParaRPr lang="ru-RU" dirty="0" smtClean="0">
              <a:latin typeface="Bookman Old Style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x-none" u="sng" smtClean="0">
                <a:latin typeface="Bookman Old Style" pitchFamily="18" charset="0"/>
                <a:hlinkClick r:id="rId4"/>
              </a:rPr>
              <a:t>https://ru.wikipedia.org/wiki/Волков,_Сергей_Александрович_(космонавт)</a:t>
            </a:r>
            <a:endParaRPr lang="ru-RU" dirty="0" smtClean="0">
              <a:latin typeface="Bookman Old Style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x-none" u="sng" smtClean="0">
                <a:latin typeface="Bookman Old Style" pitchFamily="18" charset="0"/>
                <a:hlinkClick r:id="rId5"/>
              </a:rPr>
              <a:t>http://www.tambovmuseum.ru/about_museum/general_information.html</a:t>
            </a:r>
            <a:endParaRPr lang="ru-RU" dirty="0" smtClean="0">
              <a:latin typeface="Bookman Old Style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x-none" u="sng" smtClean="0">
                <a:latin typeface="Bookman Old Style" pitchFamily="18" charset="0"/>
                <a:hlinkClick r:id="rId6"/>
              </a:rPr>
              <a:t>http://schcgag5.68edu.ru/documents.html</a:t>
            </a:r>
            <a:endParaRPr lang="ru-RU" dirty="0" smtClean="0">
              <a:latin typeface="Bookman Old Style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x-none" u="sng" smtClean="0">
                <a:latin typeface="Bookman Old Style" pitchFamily="18" charset="0"/>
                <a:hlinkClick r:id="rId7"/>
              </a:rPr>
              <a:t>http://www.onlinetambov.ru/society/?ELEMENT_ID=854479</a:t>
            </a: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x-none" smtClean="0"/>
              <a:t> </a:t>
            </a:r>
            <a:endParaRPr lang="ru-RU" dirty="0" smtClean="0"/>
          </a:p>
          <a:p>
            <a:pPr>
              <a:buNone/>
            </a:pPr>
            <a:r>
              <a:rPr lang="x-none" smtClean="0"/>
              <a:t> </a:t>
            </a:r>
            <a:endParaRPr lang="ru-RU" dirty="0" smtClean="0"/>
          </a:p>
          <a:p>
            <a:pPr>
              <a:buNone/>
            </a:pPr>
            <a:r>
              <a:rPr lang="x-none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7809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36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40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Меня заинтересовало:</a:t>
            </a:r>
            <a:br>
              <a:rPr lang="ru-RU" sz="40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</a:br>
            <a:r>
              <a:rPr lang="ru-RU" sz="40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40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sz="40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38642" cy="4525963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Чем (или кем) мой город Тамбов связан с космонавтикой? 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Какие связи существуют между городом Тамбовом  и космонавтикой?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Когда и как  школе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 № 5 города Тамбова присвоили имя первого космонавта Ю.А. Гагарина?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C:\Users\TORNADO\Desktop\1236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4589729" cy="2639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летка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455463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579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Цель:</a:t>
            </a:r>
            <a:r>
              <a:rPr lang="ru-RU" sz="3600" dirty="0" smtClean="0">
                <a:solidFill>
                  <a:srgbClr val="FF0000"/>
                </a:solidFill>
                <a:latin typeface="Bookman Old Style" pitchFamily="18" charset="0"/>
              </a:rPr>
              <a:t>  </a:t>
            </a:r>
            <a:r>
              <a:rPr lang="ru-RU" sz="3100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3100" dirty="0" smtClean="0">
                <a:latin typeface="Bookman Old Style" pitchFamily="18" charset="0"/>
              </a:rPr>
              <a:t>изучение  вклада </a:t>
            </a:r>
            <a:r>
              <a:rPr lang="ru-RU" sz="3100" dirty="0" err="1" smtClean="0">
                <a:latin typeface="Bookman Old Style" pitchFamily="18" charset="0"/>
              </a:rPr>
              <a:t>тамбовчан</a:t>
            </a:r>
            <a:r>
              <a:rPr lang="ru-RU" sz="3100" dirty="0" smtClean="0">
                <a:latin typeface="Bookman Old Style" pitchFamily="18" charset="0"/>
              </a:rPr>
              <a:t>  в освоение космоса</a:t>
            </a:r>
            <a:br>
              <a:rPr lang="ru-RU" sz="3100" dirty="0" smtClean="0">
                <a:latin typeface="Bookman Old Style" pitchFamily="18" charset="0"/>
              </a:rPr>
            </a:br>
            <a:endParaRPr lang="ru-RU" sz="31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36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Задачи: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Bookman Old Style" pitchFamily="18" charset="0"/>
              </a:rPr>
              <a:t>Узнать, где учат на космонавтов, и есть ли такие учебные заведения в Тамбове?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Bookman Old Style" pitchFamily="18" charset="0"/>
              </a:rPr>
              <a:t>Изучить биографии тамбовских космонавтов.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Bookman Old Style" pitchFamily="18" charset="0"/>
              </a:rPr>
              <a:t>Выяснить есть ли в тамбовских музеях экспозиции, посвященные космонавтике.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Bookman Old Style" pitchFamily="18" charset="0"/>
              </a:rPr>
              <a:t>Понять, почему МАОУ СОШ №5 носит имя первого космонавта Ю.А.Гагарина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31745" name="Picture 1" descr="C:\Users\2112\Desktop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085184"/>
            <a:ext cx="4267200" cy="1549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5329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Bookman Old Style" pitchFamily="18" charset="0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Гипотеза</a:t>
            </a: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: </a:t>
            </a:r>
          </a:p>
          <a:p>
            <a:pPr algn="ctr">
              <a:buNone/>
            </a:pPr>
            <a:r>
              <a:rPr lang="ru-RU" sz="2800" dirty="0" smtClean="0">
                <a:latin typeface="Bookman Old Style" pitchFamily="18" charset="0"/>
              </a:rPr>
              <a:t> город Тамбов оставил свой след в развитии космонавтики страны</a:t>
            </a:r>
          </a:p>
          <a:p>
            <a:endParaRPr lang="ru-RU" dirty="0"/>
          </a:p>
        </p:txBody>
      </p:sp>
      <p:pic>
        <p:nvPicPr>
          <p:cNvPr id="5" name="Рисунок 4" descr="DSC049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132856"/>
            <a:ext cx="54006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ТВАЛУ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7686" y="357166"/>
            <a:ext cx="4534224" cy="508093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latin typeface="Bookman Old Style" pitchFamily="18" charset="0"/>
              </a:rPr>
              <a:t>В 1954 году </a:t>
            </a:r>
            <a:r>
              <a:rPr lang="ru-RU" sz="2400" dirty="0" err="1" smtClean="0">
                <a:latin typeface="Bookman Old Style" pitchFamily="18" charset="0"/>
              </a:rPr>
              <a:t>Энгельское</a:t>
            </a:r>
            <a:r>
              <a:rPr lang="ru-RU" sz="2400" dirty="0" smtClean="0">
                <a:latin typeface="Bookman Old Style" pitchFamily="18" charset="0"/>
              </a:rPr>
              <a:t> училище летчиков было передислоцировано в Тамбов и получило наименование Тамбовского высшего авиационного училища летчиков. Летчиков начали готовить для работы на новой реактивной технике. В 1957 г. состоялся первый выпуск летчиков-инженеров</a:t>
            </a:r>
          </a:p>
          <a:p>
            <a:pPr>
              <a:lnSpc>
                <a:spcPct val="120000"/>
              </a:lnSpc>
            </a:pPr>
            <a:endParaRPr lang="ru-RU" sz="2000" dirty="0"/>
          </a:p>
        </p:txBody>
      </p:sp>
      <p:pic>
        <p:nvPicPr>
          <p:cNvPr id="7" name="Picture 2" descr="C:\Users\2112\Desktop\презент рабочая\ролик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4392487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0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Награда</a:t>
            </a:r>
            <a:endParaRPr lang="ru-RU" sz="40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303449"/>
            <a:ext cx="4286280" cy="45545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Bookman Old Style" pitchFamily="18" charset="0"/>
              </a:rPr>
              <a:t>  </a:t>
            </a:r>
            <a:r>
              <a:rPr lang="ru-RU" sz="2400" dirty="0" smtClean="0">
                <a:latin typeface="Bookman Old Style" pitchFamily="18" charset="0"/>
              </a:rPr>
              <a:t>Тамбовское высшее авиационное летное училище за большие заслуги в подготовке летных кадров в 1981 г. Указом президиума Верховного совета СССР было награждено орденом Красного знамени</a:t>
            </a:r>
            <a:endParaRPr lang="ru-RU" sz="2400" dirty="0"/>
          </a:p>
        </p:txBody>
      </p:sp>
      <p:pic>
        <p:nvPicPr>
          <p:cNvPr id="5" name="Содержимое 4" descr="TVVAIURE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43636" y="500042"/>
            <a:ext cx="1797156" cy="1833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785926"/>
            <a:ext cx="2714644" cy="3147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Герои СССР и России</a:t>
            </a:r>
            <a:endParaRPr lang="ru-RU" sz="36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608512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600" dirty="0" smtClean="0">
                <a:latin typeface="Bookman Old Style" pitchFamily="18" charset="0"/>
              </a:rPr>
              <a:t>За мужество и героизм, проявленные при защите рубежей и целостности нашей Родины, 241 выпускник училища удостоен звания Героя Советского Союза (из них М. </a:t>
            </a:r>
            <a:r>
              <a:rPr lang="ru-RU" sz="2600" dirty="0" err="1" smtClean="0">
                <a:latin typeface="Bookman Old Style" pitchFamily="18" charset="0"/>
              </a:rPr>
              <a:t>Гараев</a:t>
            </a:r>
            <a:r>
              <a:rPr lang="ru-RU" sz="2600" dirty="0" smtClean="0">
                <a:latin typeface="Bookman Old Style" pitchFamily="18" charset="0"/>
              </a:rPr>
              <a:t>, М. Одинцов и В. Голубев - дважды), а Ю. Дейнеко и В. Оськин удостоены звания Героя России</a:t>
            </a:r>
            <a:endParaRPr lang="ru-RU" sz="2600" dirty="0">
              <a:latin typeface="Bookman Old Style" pitchFamily="18" charset="0"/>
            </a:endParaRPr>
          </a:p>
        </p:txBody>
      </p:sp>
      <p:pic>
        <p:nvPicPr>
          <p:cNvPr id="1026" name="Picture 2" descr="C:\Users\2112\Desktop\презент рабочая\ролик\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96044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Первый космонавт из Тамбова - Демин Лев Степанович</a:t>
            </a:r>
            <a:endParaRPr lang="ru-RU" sz="36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4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Bookman Old Style" pitchFamily="18" charset="0"/>
              </a:rPr>
              <a:t>Демин Лев Степанович.</a:t>
            </a:r>
          </a:p>
          <a:p>
            <a:pPr>
              <a:buNone/>
            </a:pPr>
            <a:r>
              <a:rPr lang="ru-RU" sz="2400" dirty="0" smtClean="0">
                <a:latin typeface="Bookman Old Style" pitchFamily="18" charset="0"/>
              </a:rPr>
              <a:t>Порядковый номер - 32</a:t>
            </a:r>
          </a:p>
          <a:p>
            <a:pPr>
              <a:buNone/>
            </a:pPr>
            <a:r>
              <a:rPr lang="ru-RU" sz="2400" dirty="0" smtClean="0">
                <a:latin typeface="Bookman Old Style" pitchFamily="18" charset="0"/>
              </a:rPr>
              <a:t>Количество полетов – 1</a:t>
            </a:r>
          </a:p>
          <a:p>
            <a:pPr>
              <a:buNone/>
            </a:pPr>
            <a:r>
              <a:rPr lang="ru-RU" sz="2400" dirty="0" smtClean="0">
                <a:latin typeface="Bookman Old Style" pitchFamily="18" charset="0"/>
              </a:rPr>
              <a:t>Продолжительность полета: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Bookman Old Style" pitchFamily="18" charset="0"/>
              </a:rPr>
              <a:t> 2 суток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Bookman Old Style" pitchFamily="18" charset="0"/>
              </a:rPr>
              <a:t>00 часов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Bookman Old Style" pitchFamily="18" charset="0"/>
              </a:rPr>
              <a:t>12 минут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Bookman Old Style" pitchFamily="18" charset="0"/>
              </a:rPr>
              <a:t>11 секунд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2050" name="Picture 2" descr="C:\Users\2112\Desktop\презент рабочая\ролик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403" y="1600201"/>
            <a:ext cx="2982630" cy="42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785</Words>
  <Application>Microsoft Office PowerPoint</Application>
  <PresentationFormat>Экран (4:3)</PresentationFormat>
  <Paragraphs>82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Обоснование выбора темы</vt:lpstr>
      <vt:lpstr> Меня заинтересовало:  </vt:lpstr>
      <vt:lpstr> Цель:   изучение  вклада тамбовчан  в освоение космоса </vt:lpstr>
      <vt:lpstr>Слайд 5</vt:lpstr>
      <vt:lpstr>ТВАЛУ</vt:lpstr>
      <vt:lpstr>Награда</vt:lpstr>
      <vt:lpstr>Герои СССР и России</vt:lpstr>
      <vt:lpstr>Первый космонавт из Тамбова - Демин Лев Степанович</vt:lpstr>
      <vt:lpstr>Кадетский корпус в Тамбове</vt:lpstr>
      <vt:lpstr>Напутствие выпускникам</vt:lpstr>
      <vt:lpstr>Потомственный космонавт Волков Сергей Александрович</vt:lpstr>
      <vt:lpstr>Волков Сергей Александрович</vt:lpstr>
      <vt:lpstr>Музей космонавтики в Тамбове</vt:lpstr>
      <vt:lpstr>В музее школы </vt:lpstr>
      <vt:lpstr>На родине Ю.А.Гагарина</vt:lpstr>
      <vt:lpstr>Автограф Гагарина</vt:lpstr>
      <vt:lpstr>Встреча с космонавтом Джанибековым В.А</vt:lpstr>
      <vt:lpstr>Персональная выставка</vt:lpstr>
      <vt:lpstr>Слайд 20</vt:lpstr>
      <vt:lpstr>Вывод</vt:lpstr>
      <vt:lpstr>Информационные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32</cp:revision>
  <dcterms:modified xsi:type="dcterms:W3CDTF">2016-03-27T17:06:31Z</dcterms:modified>
</cp:coreProperties>
</file>