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2" r:id="rId2"/>
    <p:sldId id="263" r:id="rId3"/>
    <p:sldId id="274" r:id="rId4"/>
    <p:sldId id="257" r:id="rId5"/>
    <p:sldId id="259" r:id="rId6"/>
    <p:sldId id="258" r:id="rId7"/>
    <p:sldId id="260" r:id="rId8"/>
    <p:sldId id="261" r:id="rId9"/>
    <p:sldId id="267" r:id="rId10"/>
    <p:sldId id="264" r:id="rId11"/>
    <p:sldId id="278" r:id="rId12"/>
    <p:sldId id="277" r:id="rId13"/>
    <p:sldId id="276" r:id="rId14"/>
    <p:sldId id="275" r:id="rId15"/>
    <p:sldId id="269" r:id="rId16"/>
    <p:sldId id="270" r:id="rId17"/>
    <p:sldId id="272" r:id="rId18"/>
    <p:sldId id="271" r:id="rId19"/>
    <p:sldId id="280" r:id="rId20"/>
    <p:sldId id="266" r:id="rId21"/>
    <p:sldId id="284" r:id="rId22"/>
    <p:sldId id="279" r:id="rId23"/>
    <p:sldId id="281" r:id="rId24"/>
    <p:sldId id="283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61C00-A32A-48BA-9299-756857A13D3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22D8-7220-49D5-8581-7A7DC3A58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0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50C4-EB23-4420-B385-BDEDCC2CE70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CEC43-A45D-4598-83D6-4AAA54B1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2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Лестница знаний – можно через интерактивную доску 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CEC43-A45D-4598-83D6-4AAA54B1398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4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F556FF-BB63-4587-929A-9575F9B16F2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09A068-4582-4BCB-B409-F434D3A143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&#1056;&#1072;&#1079;&#1086;&#1084;&#1085;&#1077;&#1084;&#1089;&#1103;_&#1087;&#1086;&#1090;&#1072;&#1085;&#1094;&#1091;&#1077;&#1084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ebus1.com/index.php?item=rebus&amp;mode=4" TargetMode="External"/><Relationship Id="rId2" Type="http://schemas.openxmlformats.org/officeDocument/2006/relationships/hyperlink" Target="http://metodist.lbz.ru/authors/informatika/3/eor5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0872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dirty="0"/>
              <a:t>Презентация к уроку </a:t>
            </a:r>
            <a:r>
              <a:rPr lang="ru-RU" dirty="0" smtClean="0"/>
              <a:t>информатики в 5 </a:t>
            </a:r>
            <a:r>
              <a:rPr lang="ru-RU" dirty="0"/>
              <a:t>классе (базовый уровень) </a:t>
            </a:r>
            <a:r>
              <a:rPr lang="ru-RU" dirty="0" smtClean="0"/>
              <a:t>ФГОС</a:t>
            </a:r>
          </a:p>
          <a:p>
            <a:pPr marL="44450" algn="ctr"/>
            <a:r>
              <a:rPr lang="ru-RU" dirty="0" smtClean="0"/>
              <a:t>по теме </a:t>
            </a:r>
            <a:r>
              <a:rPr lang="ru-RU" altLang="ru-RU" b="1" dirty="0" smtClean="0"/>
              <a:t>«Табличный способ решения логических задач»</a:t>
            </a:r>
          </a:p>
          <a:p>
            <a:pPr marL="44450" algn="ctr"/>
            <a:r>
              <a:rPr lang="ru-RU" altLang="ru-RU" dirty="0" smtClean="0"/>
              <a:t>Учебник: Информатика: учебник для 5 класса / </a:t>
            </a:r>
            <a:r>
              <a:rPr lang="ru-RU" altLang="ru-RU" dirty="0" err="1" smtClean="0"/>
              <a:t>Л.Л.Босова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А.Ю.Босова</a:t>
            </a:r>
            <a:r>
              <a:rPr lang="ru-RU" altLang="ru-RU" dirty="0" smtClean="0"/>
              <a:t>. – М.: БИНОМ. Лаборатория знаний. 2013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28719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информатики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r"/>
            <a:r>
              <a:rPr lang="ru-RU" altLang="ru-RU" dirty="0" smtClean="0"/>
              <a:t>Республики </a:t>
            </a:r>
            <a:r>
              <a:rPr lang="ru-RU" altLang="ru-RU" dirty="0"/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dirty="0" smtClean="0"/>
              <a:t>Арбаты </a:t>
            </a:r>
            <a:r>
              <a:rPr lang="ru-RU" altLang="ru-RU" dirty="0"/>
              <a:t>– </a:t>
            </a:r>
            <a:r>
              <a:rPr lang="ru-RU" altLang="ru-RU" dirty="0" smtClean="0"/>
              <a:t>2016г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0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Таблицы в нашей жизни</a:t>
            </a:r>
            <a:endParaRPr lang="ru-RU" sz="4800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0" y="1124744"/>
            <a:ext cx="2937464" cy="4029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65" y="1246412"/>
            <a:ext cx="2344738" cy="3786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53" y="1700808"/>
            <a:ext cx="2082846" cy="17684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0181"/>
            <a:ext cx="2895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" y="1204104"/>
            <a:ext cx="8744248" cy="49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74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3688" y="2852936"/>
            <a:ext cx="5723468" cy="1828090"/>
          </a:xfrm>
        </p:spPr>
        <p:txBody>
          <a:bodyPr>
            <a:noAutofit/>
          </a:bodyPr>
          <a:lstStyle/>
          <a:p>
            <a:r>
              <a:rPr lang="ru-RU" b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Табличный способ решения логических </a:t>
            </a:r>
            <a:r>
              <a:rPr lang="ru-RU" b="1" kern="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задач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1" y="1052736"/>
            <a:ext cx="381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48054-4133-4E3B-99F1-D261ED04D55B}" type="datetime1"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4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08920"/>
            <a:ext cx="7632848" cy="23042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Научиться  </a:t>
            </a:r>
            <a:r>
              <a:rPr lang="ru-RU" dirty="0"/>
              <a:t>решать логические задачи табличным способом; </a:t>
            </a:r>
          </a:p>
          <a:p>
            <a:r>
              <a:rPr lang="ru-RU" dirty="0" smtClean="0"/>
              <a:t>Выявить  </a:t>
            </a:r>
            <a:r>
              <a:rPr lang="ru-RU" dirty="0"/>
              <a:t>преимущества табличного способа решения логических задач. 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83568" y="764704"/>
            <a:ext cx="7704857" cy="1202485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Что нас ждёт на уроке?</a:t>
            </a:r>
          </a:p>
        </p:txBody>
      </p:sp>
    </p:spTree>
    <p:extLst>
      <p:ext uri="{BB962C8B-B14F-4D97-AF65-F5344CB8AC3E}">
        <p14:creationId xmlns:p14="http://schemas.microsoft.com/office/powerpoint/2010/main" val="6934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6085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0"/>
            <a:r>
              <a:rPr lang="ru-RU" dirty="0" smtClean="0"/>
              <a:t>Где </a:t>
            </a:r>
            <a:r>
              <a:rPr lang="ru-RU" dirty="0"/>
              <a:t>в реальной жизни, за пределами школы, я могу столкнуться с решением логических задач? </a:t>
            </a:r>
          </a:p>
          <a:p>
            <a:pPr lvl="0"/>
            <a:r>
              <a:rPr lang="ru-RU" dirty="0"/>
              <a:t>Какие личные цели я ставлю перед собой на этот урок? </a:t>
            </a:r>
          </a:p>
          <a:p>
            <a:pPr lvl="0"/>
            <a:r>
              <a:rPr lang="ru-RU" dirty="0"/>
              <a:t>Какова моя цель обучения в школе? </a:t>
            </a:r>
          </a:p>
          <a:p>
            <a:pPr lvl="0"/>
            <a:r>
              <a:rPr lang="ru-RU" dirty="0"/>
              <a:t>Чего ожидают от меня родители?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404664"/>
            <a:ext cx="8856984" cy="1202485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kern="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1"/>
          <p:cNvSpPr>
            <a:spLocks noGrp="1"/>
          </p:cNvSpPr>
          <p:nvPr>
            <p:ph idx="1"/>
          </p:nvPr>
        </p:nvSpPr>
        <p:spPr>
          <a:xfrm>
            <a:off x="108075" y="1124744"/>
            <a:ext cx="8784975" cy="1328737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sz="2500" dirty="0" smtClean="0"/>
              <a:t>Переход от текстовой формы представления информации к табличной часто помогает решать достаточно трудные задачи.</a:t>
            </a: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Табличный способ решения логических задач</a:t>
            </a:r>
          </a:p>
        </p:txBody>
      </p:sp>
      <p:graphicFrame>
        <p:nvGraphicFramePr>
          <p:cNvPr id="22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991180"/>
              </p:ext>
            </p:extLst>
          </p:nvPr>
        </p:nvGraphicFramePr>
        <p:xfrm>
          <a:off x="4858891" y="2627313"/>
          <a:ext cx="3998218" cy="25717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83603"/>
                <a:gridCol w="904405"/>
                <a:gridCol w="926579"/>
                <a:gridCol w="883631"/>
              </a:tblGrid>
              <a:tr h="452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Вера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Оля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Таня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корзинка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лукошко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ведёрко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61962" y="2402489"/>
            <a:ext cx="4219575" cy="4222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Три подружки - Вера, Оля и Таня - пошли в лес по ягоды. Для сбора ягод у них были корзинка, лукошко, ведёрко. Известно, что Оля была не 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 корзинкой и не с лукошком, Вера не с лукошком. </a:t>
            </a:r>
          </a:p>
          <a:p>
            <a:pPr algn="ctr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Что с собой взяла каждая из девочек?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9143" y="2865584"/>
            <a:ext cx="1357312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4612" y="3286125"/>
            <a:ext cx="64293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84422" y="4149080"/>
            <a:ext cx="392906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357437" y="4594876"/>
            <a:ext cx="21431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42938" y="5053206"/>
            <a:ext cx="38576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58063" y="2627313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58063" y="3286125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286625" y="4287838"/>
            <a:ext cx="571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>
                <a:solidFill>
                  <a:srgbClr val="0033CC"/>
                </a:solidFill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29375" y="4071938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86750" y="4071938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09234" y="5445224"/>
            <a:ext cx="27146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29375" y="3286125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357938" y="2857500"/>
            <a:ext cx="571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 dirty="0">
                <a:solidFill>
                  <a:srgbClr val="0033CC"/>
                </a:solidFill>
              </a:rPr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86750" y="2643188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215313" y="3571875"/>
            <a:ext cx="571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>
                <a:solidFill>
                  <a:srgbClr val="0033CC"/>
                </a:solidFill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90894" y="5301208"/>
            <a:ext cx="3134212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Ответ: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Вера </a:t>
            </a:r>
            <a:r>
              <a:rPr lang="ru-RU" sz="20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-  </a:t>
            </a: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корзинку,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Оля – ведёрко,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Таня – лукошко.</a:t>
            </a:r>
          </a:p>
        </p:txBody>
      </p:sp>
    </p:spTree>
    <p:extLst>
      <p:ext uri="{BB962C8B-B14F-4D97-AF65-F5344CB8AC3E}">
        <p14:creationId xmlns:p14="http://schemas.microsoft.com/office/powerpoint/2010/main" val="1665324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323529" y="5606929"/>
            <a:ext cx="338437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Кто на чём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добирается домой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?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23529" y="3914158"/>
            <a:ext cx="3384375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Когда мимо них проходил автобус, третий друг крикнул из окна: «Боря, ты забыл в школе тетрадку!»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22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935280"/>
              </p:ext>
            </p:extLst>
          </p:nvPr>
        </p:nvGraphicFramePr>
        <p:xfrm>
          <a:off x="3571875" y="2500313"/>
          <a:ext cx="5357813" cy="257175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26492"/>
                <a:gridCol w="1306932"/>
                <a:gridCol w="1240955"/>
                <a:gridCol w="1183434"/>
              </a:tblGrid>
              <a:tr h="452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Алёша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Боря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Витя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автобус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трамвай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троллейбус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882119" y="908720"/>
            <a:ext cx="7547505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Verdana" pitchFamily="34" charset="0"/>
                <a:cs typeface="Arial" charset="0"/>
              </a:rPr>
              <a:t>Задача:</a:t>
            </a:r>
            <a:r>
              <a:rPr lang="ru-RU" sz="2000" b="1" dirty="0">
                <a:latin typeface="Verdana" pitchFamily="34" charset="0"/>
                <a:cs typeface="Arial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Три друга - Алёша, Боря и Витя учатся в одном классе. Один из них ездит домой из школы на автобусе, другой — на трамвае, третий — на троллейбусе.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43875" y="4056063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29438" y="3341688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858000" y="4286250"/>
            <a:ext cx="571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>
                <a:solidFill>
                  <a:srgbClr val="0033CC"/>
                </a:solidFill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72125" y="4071938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43875" y="3341688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29438" y="2698750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143875" y="2873375"/>
            <a:ext cx="571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>
                <a:solidFill>
                  <a:srgbClr val="0033CC"/>
                </a:solidFill>
              </a:rPr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2125" y="2698750"/>
            <a:ext cx="428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00688" y="3571875"/>
            <a:ext cx="571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>
                <a:solidFill>
                  <a:srgbClr val="0033CC"/>
                </a:solidFill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79281" y="5214719"/>
            <a:ext cx="335756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Ответ: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Алёша </a:t>
            </a:r>
            <a:r>
              <a:rPr lang="ru-RU" sz="20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- на трамвае</a:t>
            </a: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Боря – на троллейбусе,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Витя – на автобусе.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85775" y="-2088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Давайте подумаем</a:t>
            </a:r>
          </a:p>
        </p:txBody>
      </p:sp>
      <p:pic>
        <p:nvPicPr>
          <p:cNvPr id="21546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510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3529" y="2252663"/>
            <a:ext cx="3189610" cy="16922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Однажды после уроков Алёша пошёл проводить своего друга до остановки троллейбуса.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41" name="Багетная рамка 40"/>
          <p:cNvSpPr/>
          <p:nvPr/>
        </p:nvSpPr>
        <p:spPr>
          <a:xfrm>
            <a:off x="3786188" y="5662127"/>
            <a:ext cx="1714500" cy="428625"/>
          </a:xfrm>
          <a:prstGeom prst="beve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707904" y="1268760"/>
            <a:ext cx="264318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59262" y="1570707"/>
            <a:ext cx="1741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27475" y="1916832"/>
            <a:ext cx="1346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971600" y="2185600"/>
            <a:ext cx="1741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3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23" grpId="0" animBg="1"/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 animBg="1"/>
      <p:bldP spid="30" grpId="0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Давайте подумаем</a:t>
            </a:r>
          </a:p>
        </p:txBody>
      </p:sp>
      <p:pic>
        <p:nvPicPr>
          <p:cNvPr id="22530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30666"/>
            <a:ext cx="1110020" cy="11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9246" y="1071563"/>
            <a:ext cx="7721186" cy="22082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1 вариант: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В бутылке, стакане, кувшине и банке находятся молоко, квас, лимонад и вода. Известно, что: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Вода и молоко не в бутылке;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Сосуд с лимонадом стоит между кувшином и сосудом с квасом;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В банке не лимонад и не вода;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Стакан стоит около банки и сосуда с молоком.</a:t>
            </a:r>
          </a:p>
          <a:p>
            <a:pPr marL="342900" indent="-342900" algn="ctr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Куда налита каждая жидкость?</a:t>
            </a:r>
          </a:p>
        </p:txBody>
      </p:sp>
      <p:sp>
        <p:nvSpPr>
          <p:cNvPr id="28" name="Text Box 16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97265" y="3429000"/>
            <a:ext cx="7763167" cy="303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2 вариант: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За круглым столом оказались ребята из Москвы, Самары, Новгорода, Перми и Томска: Юра, Толя, Лёша, Коля, Витя.   Известно, что: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Москвич сидел между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томичём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Витей. 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Самаровец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 между Юрой и Толей, а напротив него сидели пермяк и Лёша. 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Коля никогда не был в Самаре.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Юра не бывал в Москве и Томске.</a:t>
            </a:r>
          </a:p>
          <a:p>
            <a:pPr marL="342900" indent="-3429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Томич с Толей регулярно переписываются.</a:t>
            </a:r>
          </a:p>
          <a:p>
            <a:pPr marL="342900" indent="-342900" algn="ctr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  В каком городе живёт каждый из ребят?       </a:t>
            </a:r>
          </a:p>
        </p:txBody>
      </p:sp>
    </p:spTree>
    <p:extLst>
      <p:ext uri="{BB962C8B-B14F-4D97-AF65-F5344CB8AC3E}">
        <p14:creationId xmlns:p14="http://schemas.microsoft.com/office/powerpoint/2010/main" val="1154604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759948"/>
              </p:ext>
            </p:extLst>
          </p:nvPr>
        </p:nvGraphicFramePr>
        <p:xfrm>
          <a:off x="827586" y="2119313"/>
          <a:ext cx="7488830" cy="260583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584174"/>
                <a:gridCol w="1512168"/>
                <a:gridCol w="1396956"/>
                <a:gridCol w="1497766"/>
                <a:gridCol w="1497766"/>
              </a:tblGrid>
              <a:tr h="521166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Бутылка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Стакан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Кувшин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Банка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Молоко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Квас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Лимонад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Вода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656576"/>
              </p:ext>
            </p:extLst>
          </p:nvPr>
        </p:nvGraphicFramePr>
        <p:xfrm>
          <a:off x="827584" y="2132856"/>
          <a:ext cx="7488830" cy="260583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584174"/>
                <a:gridCol w="1512168"/>
                <a:gridCol w="1396956"/>
                <a:gridCol w="1497766"/>
                <a:gridCol w="1497766"/>
              </a:tblGrid>
              <a:tr h="521166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Бутылка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Стакан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Кувшин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Банка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Молоко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Квас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Лимонад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Вода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24257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агетная рамка 7">
            <a:hlinkClick r:id="rId3" action="ppaction://hlinksldjump"/>
          </p:cNvPr>
          <p:cNvSpPr/>
          <p:nvPr/>
        </p:nvSpPr>
        <p:spPr>
          <a:xfrm>
            <a:off x="6444208" y="5672314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0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229374"/>
              </p:ext>
            </p:extLst>
          </p:nvPr>
        </p:nvGraphicFramePr>
        <p:xfrm>
          <a:off x="827586" y="2119313"/>
          <a:ext cx="7488829" cy="312699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20145"/>
                <a:gridCol w="1260140"/>
                <a:gridCol w="1164130"/>
                <a:gridCol w="1440159"/>
                <a:gridCol w="1152128"/>
                <a:gridCol w="1152127"/>
              </a:tblGrid>
              <a:tr h="521166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Москва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Самара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Новгород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Пермь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Томск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Юра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Толя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Лёша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Коля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Витя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24257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213483"/>
              </p:ext>
            </p:extLst>
          </p:nvPr>
        </p:nvGraphicFramePr>
        <p:xfrm>
          <a:off x="827584" y="2132856"/>
          <a:ext cx="7488829" cy="312699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20145"/>
                <a:gridCol w="1260140"/>
                <a:gridCol w="1164130"/>
                <a:gridCol w="1440159"/>
                <a:gridCol w="1152128"/>
                <a:gridCol w="1152127"/>
              </a:tblGrid>
              <a:tr h="521166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Москва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Самара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Новгород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Пермь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Томск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Юра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Толя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Лёша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Витя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Багетная рамка 7">
            <a:hlinkClick r:id="rId3" action="ppaction://hlinksldjump"/>
          </p:cNvPr>
          <p:cNvSpPr/>
          <p:nvPr/>
        </p:nvSpPr>
        <p:spPr>
          <a:xfrm>
            <a:off x="6588224" y="5728581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дальше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Багетная рамка 8">
            <a:hlinkClick r:id="rId4" action="ppaction://hlinksldjump"/>
          </p:cNvPr>
          <p:cNvSpPr/>
          <p:nvPr/>
        </p:nvSpPr>
        <p:spPr>
          <a:xfrm>
            <a:off x="4644008" y="5759744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pres?slideindex=1&amp;slidetitle="/>
          </p:cNvPr>
          <p:cNvSpPr/>
          <p:nvPr/>
        </p:nvSpPr>
        <p:spPr>
          <a:xfrm>
            <a:off x="611560" y="1844823"/>
            <a:ext cx="799288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Разомнёмся?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Потанцуем?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4" descr="кукол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74850" cy="19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 descr="ca478fc61bab81f033cd9834f430ec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63" y="4365104"/>
            <a:ext cx="20927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2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071888" y="764704"/>
            <a:ext cx="42484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«Табличная форма представления информации обладает одним очень важным преимуществом: она содержит только факты и ничего больше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Уильям Росс Эшби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специалист по кибернетике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30726" name="Picture 12" descr="http://www.rossashby.info/gallery/images/1962%20(about)%20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" y="1124744"/>
            <a:ext cx="3096344" cy="4514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14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«Сами с «усами»»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187624" y="2492896"/>
            <a:ext cx="6840760" cy="21018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Самостоятельное </a:t>
            </a:r>
            <a:r>
              <a:rPr lang="ru-RU" b="1" dirty="0"/>
              <a:t>выполнение </a:t>
            </a:r>
            <a:r>
              <a:rPr lang="ru-RU" dirty="0"/>
              <a:t>практической </a:t>
            </a:r>
            <a:r>
              <a:rPr lang="ru-RU" dirty="0" smtClean="0"/>
              <a:t>работы </a:t>
            </a:r>
            <a:r>
              <a:rPr lang="ru-RU" b="1" dirty="0" smtClean="0"/>
              <a:t>№</a:t>
            </a:r>
            <a:r>
              <a:rPr lang="ru-RU" b="1" dirty="0"/>
              <a:t>9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Создаём простые таблицы» - </a:t>
            </a:r>
            <a:endParaRPr lang="ru-RU" b="1" dirty="0" smtClean="0"/>
          </a:p>
          <a:p>
            <a:pPr algn="ctr"/>
            <a:r>
              <a:rPr lang="ru-RU" b="1" dirty="0" smtClean="0"/>
              <a:t>задание </a:t>
            </a:r>
            <a:r>
              <a:rPr lang="ru-RU" b="1" dirty="0"/>
              <a:t>3 (стр. 131).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4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500" y="54868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rgbClr val="0065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Практическая работа 9 (3)</a:t>
            </a:r>
          </a:p>
        </p:txBody>
      </p:sp>
      <p:sp>
        <p:nvSpPr>
          <p:cNvPr id="5" name="Содержимое 1"/>
          <p:cNvSpPr>
            <a:spLocks/>
          </p:cNvSpPr>
          <p:nvPr/>
        </p:nvSpPr>
        <p:spPr bwMode="auto">
          <a:xfrm>
            <a:off x="1331640" y="1628800"/>
            <a:ext cx="691276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3538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Calibri" pitchFamily="34" charset="0"/>
                <a:cs typeface="Arial" charset="0"/>
              </a:rPr>
              <a:t>Заполните таблицу для трёх планет: </a:t>
            </a:r>
          </a:p>
          <a:p>
            <a:pPr indent="363538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Calibri" pitchFamily="34" charset="0"/>
                <a:cs typeface="Arial" charset="0"/>
              </a:rPr>
              <a:t>Юпитер, Земля, Венера.</a:t>
            </a:r>
            <a:endParaRPr lang="ru-RU" sz="2600" b="1" dirty="0">
              <a:solidFill>
                <a:srgbClr val="17375E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5335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86837"/>
              </p:ext>
            </p:extLst>
          </p:nvPr>
        </p:nvGraphicFramePr>
        <p:xfrm>
          <a:off x="827584" y="2780928"/>
          <a:ext cx="7518698" cy="29260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70026"/>
                <a:gridCol w="1728192"/>
                <a:gridCol w="2088232"/>
                <a:gridCol w="223224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Планета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Диаметр (км)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Расстояние от Солнца (млн км)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Время обращения вокруг Солнца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Юпитер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Земля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Венера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989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Прочитать </a:t>
            </a:r>
            <a:r>
              <a:rPr lang="ru-RU" dirty="0"/>
              <a:t>п.9, с. </a:t>
            </a:r>
            <a:r>
              <a:rPr lang="ru-RU" dirty="0" smtClean="0"/>
              <a:t>66-68, </a:t>
            </a:r>
          </a:p>
          <a:p>
            <a:pPr lvl="0"/>
            <a:r>
              <a:rPr lang="ru-RU" dirty="0" smtClean="0"/>
              <a:t>зад.4, с. 68 </a:t>
            </a:r>
            <a:r>
              <a:rPr lang="ru-RU" dirty="0"/>
              <a:t>– в тетради </a:t>
            </a:r>
            <a:r>
              <a:rPr lang="ru-RU" dirty="0" smtClean="0"/>
              <a:t>письменно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Создать таблицу, которая показывала бы </a:t>
            </a:r>
            <a:r>
              <a:rPr lang="ru-RU" dirty="0" smtClean="0"/>
              <a:t>Ваши </a:t>
            </a:r>
            <a:r>
              <a:rPr lang="ru-RU" dirty="0"/>
              <a:t>успехи в учебе. 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190132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5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  и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344816" cy="3603812"/>
          </a:xfrm>
        </p:spPr>
        <p:txBody>
          <a:bodyPr>
            <a:normAutofit/>
          </a:bodyPr>
          <a:lstStyle/>
          <a:p>
            <a:pPr marL="44450" algn="ctr"/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800" dirty="0"/>
              <a:t>Учебник: Информатика: учебник для 5 класса / </a:t>
            </a:r>
            <a:r>
              <a:rPr lang="ru-RU" altLang="ru-RU" sz="1800" dirty="0" err="1"/>
              <a:t>Л.Л.Босова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А.Ю.Босова</a:t>
            </a:r>
            <a:r>
              <a:rPr lang="ru-RU" altLang="ru-RU" sz="1800" dirty="0"/>
              <a:t>. – М.: БИНОМ. Лаборатория знаний. </a:t>
            </a:r>
            <a:r>
              <a:rPr lang="ru-RU" altLang="ru-RU" sz="1800" dirty="0" smtClean="0"/>
              <a:t>2013. – 184с.:ил.</a:t>
            </a:r>
            <a:endParaRPr lang="ru-RU" altLang="ru-RU" sz="1800" dirty="0"/>
          </a:p>
          <a:p>
            <a:pPr marL="284480" indent="-514350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Бородин М.Н. Информатика: УМК для основной школы. 5-6 классы. 7-9 классы. Методическое пособие для учителя. М, Бином Знаний, 2013</a:t>
            </a:r>
          </a:p>
          <a:p>
            <a:pPr marL="284480" indent="-514350">
              <a:buFont typeface="+mj-lt"/>
              <a:buAutoNum type="arabicPeriod"/>
            </a:pPr>
            <a:r>
              <a:rPr lang="en-US" altLang="ru-RU" sz="1800" dirty="0">
                <a:hlinkClick r:id="rId2"/>
              </a:rPr>
              <a:t>http://</a:t>
            </a:r>
            <a:r>
              <a:rPr lang="en-US" altLang="ru-RU" sz="1800" dirty="0" smtClean="0">
                <a:hlinkClick r:id="rId2"/>
              </a:rPr>
              <a:t>metodist.lbz.ru/authors/informatika/3/eor5.php</a:t>
            </a:r>
            <a:r>
              <a:rPr lang="ru-RU" altLang="ru-RU" sz="1800" dirty="0" smtClean="0"/>
              <a:t> </a:t>
            </a:r>
          </a:p>
          <a:p>
            <a:pPr marL="284480" indent="-514350">
              <a:buFont typeface="+mj-lt"/>
              <a:buAutoNum type="arabicPeriod"/>
            </a:pPr>
            <a:r>
              <a:rPr lang="en-US" altLang="ru-RU" sz="1800" dirty="0">
                <a:hlinkClick r:id="rId3"/>
              </a:rPr>
              <a:t>http://</a:t>
            </a:r>
            <a:r>
              <a:rPr lang="en-US" altLang="ru-RU" sz="1800" dirty="0" smtClean="0">
                <a:hlinkClick r:id="rId3"/>
              </a:rPr>
              <a:t>rebus1.com/index.php?item=rebus&amp;mode=4</a:t>
            </a:r>
            <a:r>
              <a:rPr lang="ru-RU" altLang="ru-RU" sz="1800" dirty="0" smtClean="0"/>
              <a:t> </a:t>
            </a:r>
            <a:r>
              <a:rPr lang="ru-RU" altLang="ru-RU" sz="1800" smtClean="0"/>
              <a:t>– иллюстрации ребусов </a:t>
            </a:r>
            <a:endParaRPr lang="ru-RU" altLang="ru-RU" sz="1800" dirty="0" smtClean="0"/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0335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93" y="548680"/>
            <a:ext cx="6965245" cy="1202485"/>
          </a:xfrm>
        </p:spPr>
        <p:txBody>
          <a:bodyPr/>
          <a:lstStyle/>
          <a:p>
            <a:r>
              <a:rPr lang="ru-RU" dirty="0" smtClean="0"/>
              <a:t>«Блиц-опрос»</a:t>
            </a:r>
            <a:endParaRPr lang="ru-RU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34" y="3212976"/>
            <a:ext cx="3194050" cy="68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3256"/>
            <a:ext cx="28829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1575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48" y="4170566"/>
            <a:ext cx="31877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5" y="4159834"/>
            <a:ext cx="31638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агетная рамка 9">
            <a:hlinkClick r:id="rId12" action="ppaction://hlinksldjump"/>
          </p:cNvPr>
          <p:cNvSpPr/>
          <p:nvPr/>
        </p:nvSpPr>
        <p:spPr>
          <a:xfrm>
            <a:off x="6172448" y="5728582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дальше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нформатика\YandexDisk\Скриншоты\2016-03-16 03-54-22 Скриншот экран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8631"/>
            <a:ext cx="7408862" cy="286706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059832" y="328498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сок</a:t>
            </a:r>
            <a:endParaRPr lang="ru-RU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620688"/>
            <a:ext cx="3672409" cy="144016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020272" y="630838"/>
            <a:ext cx="10272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Багетная рамка 6">
            <a:hlinkClick r:id="rId4" action="ppaction://hlinksldjump"/>
          </p:cNvPr>
          <p:cNvSpPr/>
          <p:nvPr/>
        </p:nvSpPr>
        <p:spPr>
          <a:xfrm>
            <a:off x="6444208" y="5672314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3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форматика\YandexDisk\Скриншоты\2016-03-16 03-56-37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1" y="2564904"/>
            <a:ext cx="7782765" cy="2736304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24257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6" y="657398"/>
            <a:ext cx="3706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6444208" y="5672314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форматика\YandexDisk\Скриншоты\2016-03-16 03-55-30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185988"/>
            <a:ext cx="7562850" cy="2486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620688"/>
            <a:ext cx="3672409" cy="144016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257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6444208" y="5672314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9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>Строка </a:t>
            </a:r>
            <a:endParaRPr lang="ru-RU" sz="6600" b="1" dirty="0"/>
          </a:p>
        </p:txBody>
      </p:sp>
      <p:pic>
        <p:nvPicPr>
          <p:cNvPr id="5122" name="Picture 2" descr="C:\Users\информатика\YandexDisk\Скриншоты\2016-03-16 03-58-34 Скриншот экран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564904"/>
            <a:ext cx="7056783" cy="25386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4257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агетная рамка 4">
            <a:hlinkClick r:id="rId4" action="ppaction://hlinksldjump"/>
          </p:cNvPr>
          <p:cNvSpPr/>
          <p:nvPr/>
        </p:nvSpPr>
        <p:spPr>
          <a:xfrm>
            <a:off x="6444208" y="5672314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8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err="1" smtClean="0"/>
              <a:t>Прографка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59532" y="2780928"/>
            <a:ext cx="8424936" cy="2016224"/>
            <a:chOff x="0" y="0"/>
            <a:chExt cx="5306786" cy="1257300"/>
          </a:xfrm>
        </p:grpSpPr>
        <p:pic>
          <p:nvPicPr>
            <p:cNvPr id="7" name="Рисунок 6" descr="C:\Users\информатика\YandexDisk\Скриншоты\2016-03-16 04-25-26 Скриншот экрана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657" y="0"/>
              <a:ext cx="1845129" cy="12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" name="Рисунок 7" descr="C:\Users\информатика\YandexDisk\Скриншоты\2016-03-17 01-58-36 Скриншот экрана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61657" cy="11266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96" y="219637"/>
            <a:ext cx="24257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агетная рамка 8">
            <a:hlinkClick r:id="rId5" action="ppaction://hlinksldjump"/>
          </p:cNvPr>
          <p:cNvSpPr/>
          <p:nvPr/>
        </p:nvSpPr>
        <p:spPr>
          <a:xfrm>
            <a:off x="6444208" y="5672314"/>
            <a:ext cx="1714500" cy="428625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6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714875" y="4500563"/>
            <a:ext cx="1216025" cy="396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таблицы</a:t>
            </a:r>
            <a:endParaRPr lang="ru-RU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179637" y="1264766"/>
            <a:ext cx="7215187" cy="1000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u="sng" dirty="0"/>
              <a:t>Таблица</a:t>
            </a:r>
            <a:r>
              <a:rPr lang="ru-RU" sz="2600" b="1" dirty="0"/>
              <a:t> - это форма организации данных по строкам и </a:t>
            </a:r>
            <a:r>
              <a:rPr lang="ru-RU" sz="2600" b="1" dirty="0" smtClean="0"/>
              <a:t>столбцам</a:t>
            </a:r>
            <a:endParaRPr lang="ru-RU" sz="2600" b="1" dirty="0"/>
          </a:p>
        </p:txBody>
      </p:sp>
      <p:sp>
        <p:nvSpPr>
          <p:cNvPr id="6" name="Овал 5"/>
          <p:cNvSpPr/>
          <p:nvPr/>
        </p:nvSpPr>
        <p:spPr>
          <a:xfrm>
            <a:off x="179512" y="764704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1751" name="Line 168"/>
          <p:cNvSpPr>
            <a:spLocks noChangeShapeType="1"/>
          </p:cNvSpPr>
          <p:nvPr/>
        </p:nvSpPr>
        <p:spPr bwMode="auto">
          <a:xfrm flipH="1">
            <a:off x="7215188" y="3857625"/>
            <a:ext cx="3603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Line 167"/>
          <p:cNvSpPr>
            <a:spLocks noChangeShapeType="1"/>
          </p:cNvSpPr>
          <p:nvPr/>
        </p:nvSpPr>
        <p:spPr bwMode="auto">
          <a:xfrm flipH="1">
            <a:off x="7215188" y="5130800"/>
            <a:ext cx="3603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Line 166"/>
          <p:cNvSpPr>
            <a:spLocks noChangeShapeType="1"/>
          </p:cNvSpPr>
          <p:nvPr/>
        </p:nvSpPr>
        <p:spPr bwMode="auto">
          <a:xfrm flipH="1">
            <a:off x="7215188" y="4273550"/>
            <a:ext cx="3603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4" name="Line 165"/>
          <p:cNvSpPr>
            <a:spLocks noChangeShapeType="1"/>
          </p:cNvSpPr>
          <p:nvPr/>
        </p:nvSpPr>
        <p:spPr bwMode="auto">
          <a:xfrm flipV="1">
            <a:off x="2928938" y="5345113"/>
            <a:ext cx="0" cy="3603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5" name="Line 164"/>
          <p:cNvSpPr>
            <a:spLocks noChangeShapeType="1"/>
          </p:cNvSpPr>
          <p:nvPr/>
        </p:nvSpPr>
        <p:spPr bwMode="auto">
          <a:xfrm flipV="1">
            <a:off x="4143375" y="5345113"/>
            <a:ext cx="0" cy="3603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63"/>
          <p:cNvSpPr>
            <a:spLocks noChangeShapeType="1"/>
          </p:cNvSpPr>
          <p:nvPr/>
        </p:nvSpPr>
        <p:spPr bwMode="auto">
          <a:xfrm flipV="1">
            <a:off x="5357813" y="5345113"/>
            <a:ext cx="0" cy="3603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62"/>
          <p:cNvSpPr>
            <a:spLocks noChangeShapeType="1"/>
          </p:cNvSpPr>
          <p:nvPr/>
        </p:nvSpPr>
        <p:spPr bwMode="auto">
          <a:xfrm flipV="1">
            <a:off x="6572250" y="5345113"/>
            <a:ext cx="0" cy="3603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320"/>
          <p:cNvSpPr txBox="1">
            <a:spLocks noChangeArrowheads="1"/>
          </p:cNvSpPr>
          <p:nvPr/>
        </p:nvSpPr>
        <p:spPr bwMode="auto">
          <a:xfrm>
            <a:off x="3357563" y="57737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spc="600" dirty="0">
                <a:solidFill>
                  <a:srgbClr val="002060"/>
                </a:solidFill>
                <a:latin typeface="Arial" charset="0"/>
                <a:cs typeface="Arial" charset="0"/>
              </a:rPr>
              <a:t>СТОЛБЦЫ</a:t>
            </a:r>
          </a:p>
        </p:txBody>
      </p:sp>
      <p:sp>
        <p:nvSpPr>
          <p:cNvPr id="27" name="Text Box 321"/>
          <p:cNvSpPr txBox="1">
            <a:spLocks noChangeArrowheads="1"/>
          </p:cNvSpPr>
          <p:nvPr/>
        </p:nvSpPr>
        <p:spPr bwMode="auto">
          <a:xfrm>
            <a:off x="7500938" y="427355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spc="600" dirty="0">
                <a:solidFill>
                  <a:srgbClr val="002060"/>
                </a:solidFill>
                <a:latin typeface="Arial" charset="0"/>
                <a:cs typeface="Arial" charset="0"/>
              </a:rPr>
              <a:t>СТРОКИ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071538" y="3262256"/>
          <a:ext cx="6077585" cy="2023745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443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Text Box 320"/>
          <p:cNvSpPr txBox="1">
            <a:spLocks noChangeArrowheads="1"/>
          </p:cNvSpPr>
          <p:nvPr/>
        </p:nvSpPr>
        <p:spPr bwMode="auto">
          <a:xfrm>
            <a:off x="3252788" y="3308350"/>
            <a:ext cx="2071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spc="400" dirty="0">
                <a:solidFill>
                  <a:srgbClr val="002060"/>
                </a:solidFill>
                <a:latin typeface="Arial" charset="0"/>
                <a:cs typeface="Arial" charset="0"/>
              </a:rPr>
              <a:t>ГОЛОВКА </a:t>
            </a:r>
          </a:p>
        </p:txBody>
      </p:sp>
      <p:sp>
        <p:nvSpPr>
          <p:cNvPr id="37" name="Text Box 320"/>
          <p:cNvSpPr txBox="1">
            <a:spLocks noChangeArrowheads="1"/>
          </p:cNvSpPr>
          <p:nvPr/>
        </p:nvSpPr>
        <p:spPr bwMode="auto">
          <a:xfrm rot="16200000">
            <a:off x="758825" y="426720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spc="400" dirty="0">
                <a:solidFill>
                  <a:srgbClr val="002060"/>
                </a:solidFill>
                <a:latin typeface="Arial" charset="0"/>
                <a:cs typeface="Arial" charset="0"/>
              </a:rPr>
              <a:t>БОКОВИК </a:t>
            </a:r>
          </a:p>
        </p:txBody>
      </p:sp>
      <p:sp>
        <p:nvSpPr>
          <p:cNvPr id="31763" name="Line 167"/>
          <p:cNvSpPr>
            <a:spLocks noChangeShapeType="1"/>
          </p:cNvSpPr>
          <p:nvPr/>
        </p:nvSpPr>
        <p:spPr bwMode="auto">
          <a:xfrm flipH="1">
            <a:off x="7215188" y="4702175"/>
            <a:ext cx="3603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Text Box 320"/>
          <p:cNvSpPr txBox="1">
            <a:spLocks noChangeArrowheads="1"/>
          </p:cNvSpPr>
          <p:nvPr/>
        </p:nvSpPr>
        <p:spPr bwMode="auto">
          <a:xfrm>
            <a:off x="2500313" y="413067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spc="600" dirty="0">
                <a:solidFill>
                  <a:srgbClr val="002060"/>
                </a:solidFill>
                <a:latin typeface="Arial" charset="0"/>
                <a:cs typeface="Arial" charset="0"/>
              </a:rPr>
              <a:t>ПРОГРАФКА</a:t>
            </a:r>
          </a:p>
        </p:txBody>
      </p:sp>
      <p:sp>
        <p:nvSpPr>
          <p:cNvPr id="49" name="Text Box 320"/>
          <p:cNvSpPr txBox="1">
            <a:spLocks noChangeArrowheads="1"/>
          </p:cNvSpPr>
          <p:nvPr/>
        </p:nvSpPr>
        <p:spPr bwMode="auto">
          <a:xfrm>
            <a:off x="1502568" y="2566026"/>
            <a:ext cx="557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spc="600" dirty="0">
                <a:solidFill>
                  <a:srgbClr val="002060"/>
                </a:solidFill>
                <a:latin typeface="Arial" charset="0"/>
                <a:cs typeface="Arial" charset="0"/>
              </a:rPr>
              <a:t>Название таблицы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751388" y="4503738"/>
            <a:ext cx="1141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ЯЧЕЙКА</a:t>
            </a:r>
          </a:p>
        </p:txBody>
      </p:sp>
    </p:spTree>
    <p:extLst>
      <p:ext uri="{BB962C8B-B14F-4D97-AF65-F5344CB8AC3E}">
        <p14:creationId xmlns:p14="http://schemas.microsoft.com/office/powerpoint/2010/main" val="383984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26" grpId="0"/>
      <p:bldP spid="27" grpId="0"/>
      <p:bldP spid="36" grpId="0"/>
      <p:bldP spid="37" grpId="0"/>
      <p:bldP spid="31763" grpId="0" animBg="1"/>
      <p:bldP spid="39" grpId="0"/>
      <p:bldP spid="49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651</Words>
  <Application>Microsoft Office PowerPoint</Application>
  <PresentationFormat>Экран (4:3)</PresentationFormat>
  <Paragraphs>221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Кнопка</vt:lpstr>
      <vt:lpstr>Презентация PowerPoint</vt:lpstr>
      <vt:lpstr>Презентация PowerPoint</vt:lpstr>
      <vt:lpstr>«Блиц-опрос»</vt:lpstr>
      <vt:lpstr>Презентация PowerPoint</vt:lpstr>
      <vt:lpstr>Презентация PowerPoint</vt:lpstr>
      <vt:lpstr>Презентация PowerPoint</vt:lpstr>
      <vt:lpstr>Строка </vt:lpstr>
      <vt:lpstr>Прографка </vt:lpstr>
      <vt:lpstr>Структура таблицы</vt:lpstr>
      <vt:lpstr>Таблицы в нашей жизни</vt:lpstr>
      <vt:lpstr>Табличный способ решения логических задач</vt:lpstr>
      <vt:lpstr>Что нас ждёт на уроке?</vt:lpstr>
      <vt:lpstr>Презентация PowerPoint</vt:lpstr>
      <vt:lpstr>Табличный способ решения логических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«Сами с «усами»»</vt:lpstr>
      <vt:lpstr>Презентация PowerPoint</vt:lpstr>
      <vt:lpstr>Домашнее задание </vt:lpstr>
      <vt:lpstr>Презентация PowerPoint</vt:lpstr>
      <vt:lpstr>Литература  и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27</cp:revision>
  <cp:lastPrinted>2016-03-23T21:57:38Z</cp:lastPrinted>
  <dcterms:created xsi:type="dcterms:W3CDTF">2016-03-23T17:05:13Z</dcterms:created>
  <dcterms:modified xsi:type="dcterms:W3CDTF">2016-03-26T20:35:06Z</dcterms:modified>
</cp:coreProperties>
</file>