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6" r:id="rId13"/>
    <p:sldId id="265" r:id="rId14"/>
    <p:sldId id="270" r:id="rId15"/>
    <p:sldId id="271" r:id="rId16"/>
    <p:sldId id="272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29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06089-6D45-4B8C-8D2E-6E3063DE886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2D6AA-04F4-4DE2-BF3B-70115F3B4A2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белки 8...23%</a:t>
          </a:r>
        </a:p>
      </dgm:t>
    </dgm:pt>
    <dgm:pt modelId="{82C8D7F7-6F32-4780-8B5F-73188C8E2949}" type="parTrans" cxnId="{DF4D3E6E-5506-4F92-B972-C135B464030B}">
      <dgm:prSet/>
      <dgm:spPr/>
      <dgm:t>
        <a:bodyPr/>
        <a:lstStyle/>
        <a:p>
          <a:endParaRPr lang="ru-RU"/>
        </a:p>
      </dgm:t>
    </dgm:pt>
    <dgm:pt modelId="{391E9CE1-4192-49D6-835A-8C363A89363E}" type="sibTrans" cxnId="{DF4D3E6E-5506-4F92-B972-C135B464030B}">
      <dgm:prSet/>
      <dgm:spPr/>
      <dgm:t>
        <a:bodyPr/>
        <a:lstStyle/>
        <a:p>
          <a:endParaRPr lang="ru-RU"/>
        </a:p>
      </dgm:t>
    </dgm:pt>
    <dgm:pt modelId="{5F9004AC-F82A-41F3-A890-0B35CC1FF03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жиры 1...33%</a:t>
          </a:r>
        </a:p>
      </dgm:t>
    </dgm:pt>
    <dgm:pt modelId="{69B76E51-8DEE-4159-A717-4AA5FC2D5D7D}" type="parTrans" cxnId="{D7D09B0C-4683-4E43-BF36-0FC2AFE3C3A6}">
      <dgm:prSet/>
      <dgm:spPr/>
      <dgm:t>
        <a:bodyPr/>
        <a:lstStyle/>
        <a:p>
          <a:endParaRPr lang="ru-RU"/>
        </a:p>
      </dgm:t>
    </dgm:pt>
    <dgm:pt modelId="{615A740A-86D6-45E9-AC48-F4335E048C4E}" type="sibTrans" cxnId="{D7D09B0C-4683-4E43-BF36-0FC2AFE3C3A6}">
      <dgm:prSet/>
      <dgm:spPr/>
      <dgm:t>
        <a:bodyPr/>
        <a:lstStyle/>
        <a:p>
          <a:endParaRPr lang="ru-RU"/>
        </a:p>
      </dgm:t>
    </dgm:pt>
    <dgm:pt modelId="{7258E97B-DCFF-4B07-95C2-E367CBE08D2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экстрактивные вещества, витамины А, группы В,С</a:t>
          </a:r>
          <a:r>
            <a:rPr lang="ru-RU" sz="1100" dirty="0"/>
            <a:t>, 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D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, Е, РР</a:t>
          </a:r>
        </a:p>
      </dgm:t>
    </dgm:pt>
    <dgm:pt modelId="{0D61971C-529F-4BA9-A2BD-DAB62C2220A5}" type="parTrans" cxnId="{C6DEC4F9-DA0D-44F8-9C1A-807B5BA5DAF2}">
      <dgm:prSet/>
      <dgm:spPr/>
      <dgm:t>
        <a:bodyPr/>
        <a:lstStyle/>
        <a:p>
          <a:endParaRPr lang="ru-RU"/>
        </a:p>
      </dgm:t>
    </dgm:pt>
    <dgm:pt modelId="{F0D15EEF-0EB9-45C2-AA33-6246423E2FB9}" type="sibTrans" cxnId="{C6DEC4F9-DA0D-44F8-9C1A-807B5BA5DAF2}">
      <dgm:prSet/>
      <dgm:spPr/>
      <dgm:t>
        <a:bodyPr/>
        <a:lstStyle/>
        <a:p>
          <a:endParaRPr lang="ru-RU"/>
        </a:p>
      </dgm:t>
    </dgm:pt>
    <dgm:pt modelId="{0EE628C9-B07D-43AC-B391-CF1C71722D2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вода 53...87%</a:t>
          </a:r>
        </a:p>
      </dgm:t>
    </dgm:pt>
    <dgm:pt modelId="{852EEAA4-6BD7-4861-8F47-276B2D106166}" type="parTrans" cxnId="{46298100-FB72-43A7-A6EB-C01F86649841}">
      <dgm:prSet/>
      <dgm:spPr/>
      <dgm:t>
        <a:bodyPr/>
        <a:lstStyle/>
        <a:p>
          <a:endParaRPr lang="ru-RU"/>
        </a:p>
      </dgm:t>
    </dgm:pt>
    <dgm:pt modelId="{2814B9A5-EC97-43D1-B603-67AB3A2A8344}" type="sibTrans" cxnId="{46298100-FB72-43A7-A6EB-C01F86649841}">
      <dgm:prSet/>
      <dgm:spPr/>
      <dgm:t>
        <a:bodyPr/>
        <a:lstStyle/>
        <a:p>
          <a:endParaRPr lang="ru-RU"/>
        </a:p>
      </dgm:t>
    </dgm:pt>
    <dgm:pt modelId="{29824C7E-D7C5-41DA-9CD9-5B408D108AC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минеральные вещества 1...3%</a:t>
          </a:r>
        </a:p>
      </dgm:t>
    </dgm:pt>
    <dgm:pt modelId="{A702192C-2A00-46B1-9A5E-F1C4BE1B06DB}" type="parTrans" cxnId="{C2AD9DE0-53CF-4227-8628-207C1248325A}">
      <dgm:prSet/>
      <dgm:spPr/>
      <dgm:t>
        <a:bodyPr/>
        <a:lstStyle/>
        <a:p>
          <a:endParaRPr lang="ru-RU"/>
        </a:p>
      </dgm:t>
    </dgm:pt>
    <dgm:pt modelId="{0C1F4F01-D364-4068-8B6B-BF4946D63480}" type="sibTrans" cxnId="{C2AD9DE0-53CF-4227-8628-207C1248325A}">
      <dgm:prSet/>
      <dgm:spPr/>
      <dgm:t>
        <a:bodyPr/>
        <a:lstStyle/>
        <a:p>
          <a:endParaRPr lang="ru-RU"/>
        </a:p>
      </dgm:t>
    </dgm:pt>
    <dgm:pt modelId="{88F14776-CA42-48C8-9296-1B568739CBF6}" type="pres">
      <dgm:prSet presAssocID="{95306089-6D45-4B8C-8D2E-6E3063DE88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E9D287-EC2D-4EB1-9890-BC504C348A79}" type="pres">
      <dgm:prSet presAssocID="{80E2D6AA-04F4-4DE2-BF3B-70115F3B4A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B2D54-222C-4796-981D-CF9E08B207FC}" type="pres">
      <dgm:prSet presAssocID="{391E9CE1-4192-49D6-835A-8C363A89363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1A3296C-33EB-4E61-9A2F-AD09DA8C5A64}" type="pres">
      <dgm:prSet presAssocID="{391E9CE1-4192-49D6-835A-8C363A89363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8B935ED-B816-4FB5-BCFE-E66A346ED1F8}" type="pres">
      <dgm:prSet presAssocID="{5F9004AC-F82A-41F3-A890-0B35CC1FF0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4EBC5-4A38-4651-9590-10E865A9A985}" type="pres">
      <dgm:prSet presAssocID="{615A740A-86D6-45E9-AC48-F4335E048C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CAD8CB3-0098-45DF-96E2-83CDAE6FF7DF}" type="pres">
      <dgm:prSet presAssocID="{615A740A-86D6-45E9-AC48-F4335E048C4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833D8C3-6A6A-4D36-8FAF-A7A7D9A021C3}" type="pres">
      <dgm:prSet presAssocID="{7258E97B-DCFF-4B07-95C2-E367CBE08D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6E641-E015-4468-B376-0447E2E7AF1F}" type="pres">
      <dgm:prSet presAssocID="{F0D15EEF-0EB9-45C2-AA33-6246423E2FB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B470B34-1809-46DB-A1D6-9039A7AE22DF}" type="pres">
      <dgm:prSet presAssocID="{F0D15EEF-0EB9-45C2-AA33-6246423E2FB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BDA265F-99F2-44F6-AED3-41B06FBC38D5}" type="pres">
      <dgm:prSet presAssocID="{0EE628C9-B07D-43AC-B391-CF1C71722D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6874B-30FA-47F0-AEB7-BDCA2DBFE7E7}" type="pres">
      <dgm:prSet presAssocID="{2814B9A5-EC97-43D1-B603-67AB3A2A834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913AB8F-AE11-4EE1-950E-A6BAD6285A62}" type="pres">
      <dgm:prSet presAssocID="{2814B9A5-EC97-43D1-B603-67AB3A2A834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3060A40-232C-43E3-ACF1-417C149498AE}" type="pres">
      <dgm:prSet presAssocID="{29824C7E-D7C5-41DA-9CD9-5B408D108A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357FF-3C9A-4556-BBE9-A8B882FA39D5}" type="pres">
      <dgm:prSet presAssocID="{0C1F4F01-D364-4068-8B6B-BF4946D6348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2D03E95-995B-4F59-98C6-71C4202D2D7E}" type="pres">
      <dgm:prSet presAssocID="{0C1F4F01-D364-4068-8B6B-BF4946D6348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E832361-6FA0-4636-B065-6CA2AB177A06}" type="presOf" srcId="{7258E97B-DCFF-4B07-95C2-E367CBE08D20}" destId="{C833D8C3-6A6A-4D36-8FAF-A7A7D9A021C3}" srcOrd="0" destOrd="0" presId="urn:microsoft.com/office/officeart/2005/8/layout/cycle2"/>
    <dgm:cxn modelId="{F5CB3283-0A4D-4CF6-973C-580FFFEA658E}" type="presOf" srcId="{391E9CE1-4192-49D6-835A-8C363A89363E}" destId="{B1A3296C-33EB-4E61-9A2F-AD09DA8C5A64}" srcOrd="1" destOrd="0" presId="urn:microsoft.com/office/officeart/2005/8/layout/cycle2"/>
    <dgm:cxn modelId="{3DBB2C97-8E51-4FAA-A306-530C9967B09B}" type="presOf" srcId="{615A740A-86D6-45E9-AC48-F4335E048C4E}" destId="{2CAD8CB3-0098-45DF-96E2-83CDAE6FF7DF}" srcOrd="1" destOrd="0" presId="urn:microsoft.com/office/officeart/2005/8/layout/cycle2"/>
    <dgm:cxn modelId="{DEDB3AB4-1E09-4B64-9A4F-6651E0CD0E36}" type="presOf" srcId="{2814B9A5-EC97-43D1-B603-67AB3A2A8344}" destId="{4913AB8F-AE11-4EE1-950E-A6BAD6285A62}" srcOrd="1" destOrd="0" presId="urn:microsoft.com/office/officeart/2005/8/layout/cycle2"/>
    <dgm:cxn modelId="{D7D09B0C-4683-4E43-BF36-0FC2AFE3C3A6}" srcId="{95306089-6D45-4B8C-8D2E-6E3063DE886B}" destId="{5F9004AC-F82A-41F3-A890-0B35CC1FF037}" srcOrd="1" destOrd="0" parTransId="{69B76E51-8DEE-4159-A717-4AA5FC2D5D7D}" sibTransId="{615A740A-86D6-45E9-AC48-F4335E048C4E}"/>
    <dgm:cxn modelId="{C2AD9DE0-53CF-4227-8628-207C1248325A}" srcId="{95306089-6D45-4B8C-8D2E-6E3063DE886B}" destId="{29824C7E-D7C5-41DA-9CD9-5B408D108AC6}" srcOrd="4" destOrd="0" parTransId="{A702192C-2A00-46B1-9A5E-F1C4BE1B06DB}" sibTransId="{0C1F4F01-D364-4068-8B6B-BF4946D63480}"/>
    <dgm:cxn modelId="{E4340258-F465-44A4-A4AB-70687EC0A7C8}" type="presOf" srcId="{615A740A-86D6-45E9-AC48-F4335E048C4E}" destId="{91C4EBC5-4A38-4651-9590-10E865A9A985}" srcOrd="0" destOrd="0" presId="urn:microsoft.com/office/officeart/2005/8/layout/cycle2"/>
    <dgm:cxn modelId="{13CFD74D-0EBF-42B9-A57A-3949242D065F}" type="presOf" srcId="{5F9004AC-F82A-41F3-A890-0B35CC1FF037}" destId="{C8B935ED-B816-4FB5-BCFE-E66A346ED1F8}" srcOrd="0" destOrd="0" presId="urn:microsoft.com/office/officeart/2005/8/layout/cycle2"/>
    <dgm:cxn modelId="{C6DEC4F9-DA0D-44F8-9C1A-807B5BA5DAF2}" srcId="{95306089-6D45-4B8C-8D2E-6E3063DE886B}" destId="{7258E97B-DCFF-4B07-95C2-E367CBE08D20}" srcOrd="2" destOrd="0" parTransId="{0D61971C-529F-4BA9-A2BD-DAB62C2220A5}" sibTransId="{F0D15EEF-0EB9-45C2-AA33-6246423E2FB9}"/>
    <dgm:cxn modelId="{0EB8ADAC-2D0E-41C9-BA4B-28CF9E68896A}" type="presOf" srcId="{F0D15EEF-0EB9-45C2-AA33-6246423E2FB9}" destId="{BE36E641-E015-4468-B376-0447E2E7AF1F}" srcOrd="0" destOrd="0" presId="urn:microsoft.com/office/officeart/2005/8/layout/cycle2"/>
    <dgm:cxn modelId="{DF4D3E6E-5506-4F92-B972-C135B464030B}" srcId="{95306089-6D45-4B8C-8D2E-6E3063DE886B}" destId="{80E2D6AA-04F4-4DE2-BF3B-70115F3B4A2C}" srcOrd="0" destOrd="0" parTransId="{82C8D7F7-6F32-4780-8B5F-73188C8E2949}" sibTransId="{391E9CE1-4192-49D6-835A-8C363A89363E}"/>
    <dgm:cxn modelId="{F46308F7-02BB-49A2-9E53-35B00261F635}" type="presOf" srcId="{F0D15EEF-0EB9-45C2-AA33-6246423E2FB9}" destId="{8B470B34-1809-46DB-A1D6-9039A7AE22DF}" srcOrd="1" destOrd="0" presId="urn:microsoft.com/office/officeart/2005/8/layout/cycle2"/>
    <dgm:cxn modelId="{65CDC867-4BC9-4E91-B68C-E01630AF42A9}" type="presOf" srcId="{0C1F4F01-D364-4068-8B6B-BF4946D63480}" destId="{22D03E95-995B-4F59-98C6-71C4202D2D7E}" srcOrd="1" destOrd="0" presId="urn:microsoft.com/office/officeart/2005/8/layout/cycle2"/>
    <dgm:cxn modelId="{3428BA66-8D7D-4C34-87E2-54DEDD918AAB}" type="presOf" srcId="{0C1F4F01-D364-4068-8B6B-BF4946D63480}" destId="{705357FF-3C9A-4556-BBE9-A8B882FA39D5}" srcOrd="0" destOrd="0" presId="urn:microsoft.com/office/officeart/2005/8/layout/cycle2"/>
    <dgm:cxn modelId="{7D692269-B548-4F64-A6ED-110541E3F22D}" type="presOf" srcId="{2814B9A5-EC97-43D1-B603-67AB3A2A8344}" destId="{2286874B-30FA-47F0-AEB7-BDCA2DBFE7E7}" srcOrd="0" destOrd="0" presId="urn:microsoft.com/office/officeart/2005/8/layout/cycle2"/>
    <dgm:cxn modelId="{46298100-FB72-43A7-A6EB-C01F86649841}" srcId="{95306089-6D45-4B8C-8D2E-6E3063DE886B}" destId="{0EE628C9-B07D-43AC-B391-CF1C71722D26}" srcOrd="3" destOrd="0" parTransId="{852EEAA4-6BD7-4861-8F47-276B2D106166}" sibTransId="{2814B9A5-EC97-43D1-B603-67AB3A2A8344}"/>
    <dgm:cxn modelId="{355C1C4F-BD5A-49A1-85DC-723C43FFE92A}" type="presOf" srcId="{95306089-6D45-4B8C-8D2E-6E3063DE886B}" destId="{88F14776-CA42-48C8-9296-1B568739CBF6}" srcOrd="0" destOrd="0" presId="urn:microsoft.com/office/officeart/2005/8/layout/cycle2"/>
    <dgm:cxn modelId="{1C63607C-1D68-4888-8159-B5ED33AEBB66}" type="presOf" srcId="{29824C7E-D7C5-41DA-9CD9-5B408D108AC6}" destId="{A3060A40-232C-43E3-ACF1-417C149498AE}" srcOrd="0" destOrd="0" presId="urn:microsoft.com/office/officeart/2005/8/layout/cycle2"/>
    <dgm:cxn modelId="{5A59E3D8-2A32-4C39-A7DC-966CF1DAF5E3}" type="presOf" srcId="{391E9CE1-4192-49D6-835A-8C363A89363E}" destId="{E2CB2D54-222C-4796-981D-CF9E08B207FC}" srcOrd="0" destOrd="0" presId="urn:microsoft.com/office/officeart/2005/8/layout/cycle2"/>
    <dgm:cxn modelId="{BCBC61B0-39AA-4931-9310-B6F74664C464}" type="presOf" srcId="{80E2D6AA-04F4-4DE2-BF3B-70115F3B4A2C}" destId="{48E9D287-EC2D-4EB1-9890-BC504C348A79}" srcOrd="0" destOrd="0" presId="urn:microsoft.com/office/officeart/2005/8/layout/cycle2"/>
    <dgm:cxn modelId="{DE1E95C4-5111-4604-BDAA-176B88877A9A}" type="presOf" srcId="{0EE628C9-B07D-43AC-B391-CF1C71722D26}" destId="{6BDA265F-99F2-44F6-AED3-41B06FBC38D5}" srcOrd="0" destOrd="0" presId="urn:microsoft.com/office/officeart/2005/8/layout/cycle2"/>
    <dgm:cxn modelId="{6DAAD0DA-3EDE-46BC-8363-599CEE9A910D}" type="presParOf" srcId="{88F14776-CA42-48C8-9296-1B568739CBF6}" destId="{48E9D287-EC2D-4EB1-9890-BC504C348A79}" srcOrd="0" destOrd="0" presId="urn:microsoft.com/office/officeart/2005/8/layout/cycle2"/>
    <dgm:cxn modelId="{9DBDBACF-39CA-4EA6-9E08-9461527141A2}" type="presParOf" srcId="{88F14776-CA42-48C8-9296-1B568739CBF6}" destId="{E2CB2D54-222C-4796-981D-CF9E08B207FC}" srcOrd="1" destOrd="0" presId="urn:microsoft.com/office/officeart/2005/8/layout/cycle2"/>
    <dgm:cxn modelId="{01060D21-8168-429B-89FB-788A318BD77E}" type="presParOf" srcId="{E2CB2D54-222C-4796-981D-CF9E08B207FC}" destId="{B1A3296C-33EB-4E61-9A2F-AD09DA8C5A64}" srcOrd="0" destOrd="0" presId="urn:microsoft.com/office/officeart/2005/8/layout/cycle2"/>
    <dgm:cxn modelId="{E6F6CBD8-CFB8-4FE6-AB32-F8B84B40CECF}" type="presParOf" srcId="{88F14776-CA42-48C8-9296-1B568739CBF6}" destId="{C8B935ED-B816-4FB5-BCFE-E66A346ED1F8}" srcOrd="2" destOrd="0" presId="urn:microsoft.com/office/officeart/2005/8/layout/cycle2"/>
    <dgm:cxn modelId="{8162D12F-E59D-470D-A8AD-006E1F16A8E9}" type="presParOf" srcId="{88F14776-CA42-48C8-9296-1B568739CBF6}" destId="{91C4EBC5-4A38-4651-9590-10E865A9A985}" srcOrd="3" destOrd="0" presId="urn:microsoft.com/office/officeart/2005/8/layout/cycle2"/>
    <dgm:cxn modelId="{C2BC04CF-4DDE-45F0-B173-2F3F2B33CD95}" type="presParOf" srcId="{91C4EBC5-4A38-4651-9590-10E865A9A985}" destId="{2CAD8CB3-0098-45DF-96E2-83CDAE6FF7DF}" srcOrd="0" destOrd="0" presId="urn:microsoft.com/office/officeart/2005/8/layout/cycle2"/>
    <dgm:cxn modelId="{125237F9-8299-4B4C-B2B1-6A4D90E6C68D}" type="presParOf" srcId="{88F14776-CA42-48C8-9296-1B568739CBF6}" destId="{C833D8C3-6A6A-4D36-8FAF-A7A7D9A021C3}" srcOrd="4" destOrd="0" presId="urn:microsoft.com/office/officeart/2005/8/layout/cycle2"/>
    <dgm:cxn modelId="{58CBDEF1-F585-4641-99EC-674F0318E584}" type="presParOf" srcId="{88F14776-CA42-48C8-9296-1B568739CBF6}" destId="{BE36E641-E015-4468-B376-0447E2E7AF1F}" srcOrd="5" destOrd="0" presId="urn:microsoft.com/office/officeart/2005/8/layout/cycle2"/>
    <dgm:cxn modelId="{99E038B7-8BFB-4393-8F45-6A2B49C82B8B}" type="presParOf" srcId="{BE36E641-E015-4468-B376-0447E2E7AF1F}" destId="{8B470B34-1809-46DB-A1D6-9039A7AE22DF}" srcOrd="0" destOrd="0" presId="urn:microsoft.com/office/officeart/2005/8/layout/cycle2"/>
    <dgm:cxn modelId="{655A355D-B0EE-4F6A-A16A-F4EBB8D23512}" type="presParOf" srcId="{88F14776-CA42-48C8-9296-1B568739CBF6}" destId="{6BDA265F-99F2-44F6-AED3-41B06FBC38D5}" srcOrd="6" destOrd="0" presId="urn:microsoft.com/office/officeart/2005/8/layout/cycle2"/>
    <dgm:cxn modelId="{4F736339-5004-463F-B953-26528D062FB0}" type="presParOf" srcId="{88F14776-CA42-48C8-9296-1B568739CBF6}" destId="{2286874B-30FA-47F0-AEB7-BDCA2DBFE7E7}" srcOrd="7" destOrd="0" presId="urn:microsoft.com/office/officeart/2005/8/layout/cycle2"/>
    <dgm:cxn modelId="{6A0B2201-034A-4344-84FF-4FCEEB5A9B53}" type="presParOf" srcId="{2286874B-30FA-47F0-AEB7-BDCA2DBFE7E7}" destId="{4913AB8F-AE11-4EE1-950E-A6BAD6285A62}" srcOrd="0" destOrd="0" presId="urn:microsoft.com/office/officeart/2005/8/layout/cycle2"/>
    <dgm:cxn modelId="{B5051881-E09E-4D42-A289-B8C865729A8E}" type="presParOf" srcId="{88F14776-CA42-48C8-9296-1B568739CBF6}" destId="{A3060A40-232C-43E3-ACF1-417C149498AE}" srcOrd="8" destOrd="0" presId="urn:microsoft.com/office/officeart/2005/8/layout/cycle2"/>
    <dgm:cxn modelId="{7D6E58E6-C76E-4F6D-95E2-05F5C9AFA9B6}" type="presParOf" srcId="{88F14776-CA42-48C8-9296-1B568739CBF6}" destId="{705357FF-3C9A-4556-BBE9-A8B882FA39D5}" srcOrd="9" destOrd="0" presId="urn:microsoft.com/office/officeart/2005/8/layout/cycle2"/>
    <dgm:cxn modelId="{63CF2DEF-5361-432C-A60F-0B6A2B41284A}" type="presParOf" srcId="{705357FF-3C9A-4556-BBE9-A8B882FA39D5}" destId="{22D03E95-995B-4F59-98C6-71C4202D2D7E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0320-A5C3-4C75-BA5A-6B919D247E53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F457-39DC-41D4-8053-A62A0C3F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&#1073;&#1083;&#1102;&#1076;&#1072;%20&#1080;&#1079;%20&#1086;&#1090;&#1074;&#1072;&#1088;&#1085;&#1086;&#1081;%20&#1080;%20&#1087;&#1088;&#1080;&#1087;&#1091;&#1097;&#1077;&#1085;&#1085;&#1086;&#1081;%20&#1088;&#1099;&#1073;&#1099;%20&#1092;&#1086;&#1090;&#1086;&amp;stype=image&amp;lr=65&amp;noreask=1&amp;source=wi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5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2428892" cy="213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68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6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0"/>
            <a:ext cx="428628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715272" y="5143512"/>
            <a:ext cx="1200150" cy="152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142852"/>
            <a:ext cx="7643866" cy="1631216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ИРКУТСКОЙ ОБЛАСТИ</a:t>
            </a:r>
          </a:p>
          <a:p>
            <a:pPr algn="ctr"/>
            <a:r>
              <a:rPr lang="ru-RU" sz="2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 algn="ctr"/>
            <a:r>
              <a:rPr lang="ru-RU" sz="2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«Ульканский межотраслевой техникум», п. Улькан</a:t>
            </a:r>
            <a:endParaRPr lang="ru-RU" sz="2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214554"/>
            <a:ext cx="7643866" cy="286232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«Блюда из рыбы. Отварная и припущенная рыба»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МДК 04.01 «Технология обработки сырья и приготовления блюд из рыбы с костным скелетом», профессия Повар, кондитер, 2 курс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286388"/>
            <a:ext cx="9495292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Казакова Нина Николаевна,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первой квалификационной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категории, ГБПОУ «УМТ», п. Улькан, 2015 г.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2928934"/>
            <a:ext cx="2714644" cy="21431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2928934"/>
            <a:ext cx="2571768" cy="21431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8" y="2857496"/>
            <a:ext cx="2643206" cy="23574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428604"/>
            <a:ext cx="8001056" cy="236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</a:t>
            </a:r>
            <a:r>
              <a:rPr kumimoji="0" lang="ru-RU" sz="1600" b="1" i="1" u="sng" strike="noStrike" cap="none" normalizeH="0" baseline="0" dirty="0" smtClean="0" bmk="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Рыба отварная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варки используют рыбу всех видов, которая в отварном виде обладает хорошими вкусовыми качествами.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Варят рыбу порционными кусками, целиком и звеньями.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Варка порционными кусками.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Порционные куски нарезают из филе с кожей и костями, филе с кожей без костей и кругляши. На коже делают 2...3 надреза, чтобы рыба не деформировалась при тепловой обработке.</a:t>
            </a:r>
          </a:p>
          <a:p>
            <a:pPr indent="177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сохранения формы, консистенции и цвета рыбы в процессе варки добавляют уксус (10 г на 1л воды). </a:t>
            </a: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71810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286388"/>
            <a:ext cx="78581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Порционными кусками варят любую рыбу, кроме осетровой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000372"/>
            <a:ext cx="2357454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214290"/>
            <a:ext cx="8001056" cy="1846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Варка целыми тушками.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Варят судака, форель, лосося, белоры­бицу, щуку, нельму, стерлядь. Обработанную рыбу, перевязанную шпагатом, укладывают на решетку рыбного котла брюшком вниз.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Заливают холодной водой так, чтобы она была на 2 см выше уровня рыбы.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Рыбу доводят до кипения и варят почти без кипения.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поверхности снимают пену.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варки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крупной рыбы 1... 1,5 ч, мелкой — 30...45 мин.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рыбы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определяют прокалыванием поварской иглой наиболее толстой части. В месте прокола должен выделяться прозрачный сок. Отварную рыбу вынимают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вместе с решеткой, смывают сгустки белка, выкладывают на блюдо, делят лопаткой на порции.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71942"/>
            <a:ext cx="3429024" cy="2571768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357430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714744" y="1"/>
            <a:ext cx="5143536" cy="7048083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 разделки осетровой рыбы.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срезание спинного плавника и спинных жучков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– отрубание головы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– удаление визиги с хвостовым плавником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пластование на звенья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Варка рыбы звеньями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Звенья осетровой рыбы весом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2...3 кг укладывают на решетку рыбного котла или специальное приспособление для варки звеньев. Помещая их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кожей вниз,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заливают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холодной водой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варят так же, как целые экземпляры рыб.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варки зависит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вида рыбы и величины звеньев и колеблется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пределах от 45 мин до 1 ч или 1,5...2,5 ч. 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звеньев определяют так же, как и целой рыбы. 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Потери веса при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осетровой рыбы составляет 15%.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e3"/>
          <p:cNvPicPr>
            <a:picLocks noChangeAspect="1" noChangeArrowheads="1"/>
          </p:cNvPicPr>
          <p:nvPr/>
        </p:nvPicPr>
        <p:blipFill>
          <a:blip r:embed="rId2">
            <a:lum bright="12000" contrast="54000"/>
          </a:blip>
          <a:srcRect/>
          <a:stretch>
            <a:fillRect/>
          </a:stretch>
        </p:blipFill>
        <p:spPr bwMode="auto">
          <a:xfrm>
            <a:off x="642910" y="285728"/>
            <a:ext cx="275431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50059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857752" y="1428736"/>
            <a:ext cx="3857652" cy="28315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отпуске отварной рыбы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подогретую тарелку кладут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гарнир: картофель отварной, картофельное пюре или рагу овощное,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рядом кладут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рыбу кожей вверх.</a:t>
            </a:r>
          </a:p>
          <a:p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Гарнир поливают растопленным маслом, рыбу — бульоном.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Отдельно в соуснике подают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соус польский, белый основной, томатный, сметанный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рыбу поливают соусом.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64" y="1071546"/>
            <a:ext cx="51435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4572032" cy="5293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Р</a:t>
            </a:r>
            <a:r>
              <a:rPr kumimoji="0" lang="ru-RU" sz="1600" b="0" i="1" u="sng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ыба припущенная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 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Припускают рыбу целиком, звеньями и порционными кусками. Порционные куски нарезают из чистого филе и филе с кожей под углом 30°.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Припускают рыбу в сотейниках или рыбном котле. Дно сотейника смазывают маслом, укладывают порционные куски кожей вниз или той частью, где была кожа, чтобы более толстая часть куска была в воде.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Рыбу заливают горячей водой или бульоном так, чтобы жидкость покрывала ее на '/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высоты (на I кг рыбы 300 г жидкости).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Целую рыбу и звенья перевязывают шпагатом и кладут на решетку рыбного котла целую рыбу брюшком вниз, звенья — кожей вниз, помещают в рыбный котел, заливают холодной водой или бульоном, добавляют белые коренья, репчатый лук, соль, специи.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улучшения вкуса добавляют лимонную кислоту, сухое белое вино, отвар от шампиньонов, огуречный рассол.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Посуду с рыбой закрывают крышкой, доводят до кипения и припускают на слабом нагреве 10... 15 мин — порционные куски, 25...50 мин — целую рыбу, фаршированную и звенья. Потери массы при припускании рыбы составляют 18%.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636"/>
            <a:ext cx="400052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Паровая рыба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вкуснее обычной отварной рыбы, так как в ней сохраняется значительно больше вкусовых веществ. Этот способ варки часто используют для приготовления диетических блюд.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786346" cy="392909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500694" y="357166"/>
            <a:ext cx="3286148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 припущенная паровая.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Рыбу припускают с добавлением лимонной кислоты, отвара от шампиньонов. На бульоне, в котором припускалась рыба приготавливают соус паровой.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отпуске на подогретую порционную глубокую посуду укладывают отварной картофель, или картофельное пюре, или овощи отварные, рядом кладут припущенную рыбу кожей вверх, на нее — отварные грибы, рыбу поливают паровым соусом, сверху кладут кружочек очищенного лимона, украшают зеленью, можно дополнить кусочками крабов, креветок.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664373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indent="17621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Требования к качеству рыбных блюд и сроки их хранения</a:t>
            </a:r>
            <a:endParaRPr lang="ru-RU" sz="1600" i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готовых рыбных блюд оценивают по следующим показателям: соблюдение рецептуры;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правильность разделки рыбы, нарезания и панирования;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правил тепловой обработки и доведения рыбы до готовности;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 и запах приготовленного блюда;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внешний вид;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 гарнира и соуса данному блюду.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Отварную и припущенную рыбу подают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порционным куском с костями, с кожей без костей, а осетровую — с кожей без хрящей или без кожи.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быть проварена, но полностью сохранять свою форму.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Цвет, вкус и запах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соответствовать данному виду рыбы и используемым при варке кореньям и специям. 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Хранят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отварную и припущенную рыбу в бульоне при температуре 60…70°С не более 30 мин.</a:t>
            </a:r>
          </a:p>
        </p:txBody>
      </p:sp>
      <p:pic>
        <p:nvPicPr>
          <p:cNvPr id="3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85786" y="357166"/>
            <a:ext cx="700092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на закрепление знаний.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в тетради таблицу по теме «Блюда из отварной, припущенной рыбы»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286500"/>
          <a:ext cx="7000923" cy="5161280"/>
        </p:xfrm>
        <a:graphic>
          <a:graphicData uri="http://schemas.openxmlformats.org/drawingml/2006/table">
            <a:tbl>
              <a:tblPr/>
              <a:tblGrid>
                <a:gridCol w="1378302"/>
                <a:gridCol w="1530265"/>
                <a:gridCol w="1399576"/>
                <a:gridCol w="969522"/>
                <a:gridCol w="1723258"/>
              </a:tblGrid>
              <a:tr h="95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Блюдо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Полуфабрикат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304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и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продолжительность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варки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Дополнительные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продукты при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варке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Основной гарнир, соус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4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Рыба отварная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Мелкая, порционные куски с костью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Основной (на 2...3 см выше уровня рыбы), 15...20 мин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Коренья,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специи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Картофель отварной бочонками,  зеленый горошек овощное </a:t>
                      </a: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у; «Польский», томатный, белый основной, сметанный. 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224">
                <a:tc>
                  <a:txBody>
                    <a:bodyPr/>
                    <a:lstStyle/>
                    <a:p>
                      <a:pPr marR="1098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Рыба,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припущенная с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томатом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4166">
                <a:tc>
                  <a:txBody>
                    <a:bodyPr/>
                    <a:lstStyle/>
                    <a:p>
                      <a:pPr marR="1206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Рыба, припущенная с соусом белым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основным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 рассолом</a:t>
                      </a: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657" marR="18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Н.А. Анфимова, учебное пособие «Кулинария»; НПО, Москва, изд. Ц. Академия, 2007</a:t>
            </a:r>
          </a:p>
          <a:p>
            <a:pPr marL="342900" indent="-342900"/>
            <a:r>
              <a:rPr lang="ru-RU" dirty="0" smtClean="0"/>
              <a:t>Интернет: </a:t>
            </a:r>
          </a:p>
          <a:p>
            <a:pPr marL="342900" indent="-342900"/>
            <a:r>
              <a:rPr lang="ru-RU" dirty="0" smtClean="0"/>
              <a:t>блюда из отварной и припущенной рыбы, фото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yandex.ru/images/search?text=</a:t>
            </a:r>
            <a:r>
              <a:rPr lang="ru-RU" dirty="0" smtClean="0">
                <a:hlinkClick r:id="rId2"/>
              </a:rPr>
              <a:t>блюда%20</a:t>
            </a:r>
          </a:p>
          <a:p>
            <a:r>
              <a:rPr lang="ru-RU" dirty="0" smtClean="0">
                <a:hlinkClick r:id="rId2"/>
              </a:rPr>
              <a:t>из%20отварной%20и%20припущенной%20рыбы%20фото&amp;</a:t>
            </a:r>
            <a:r>
              <a:rPr lang="en-US" dirty="0" err="1" smtClean="0">
                <a:hlinkClick r:id="rId2"/>
              </a:rPr>
              <a:t>stype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image&amp;lr</a:t>
            </a:r>
            <a:r>
              <a:rPr lang="en-US" dirty="0" smtClean="0">
                <a:hlinkClick r:id="rId2"/>
              </a:rPr>
              <a:t>=65&amp;noreask=1&amp;source=wiz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000108"/>
          <a:ext cx="8572560" cy="4286280"/>
        </p:xfrm>
        <a:graphic>
          <a:graphicData uri="http://schemas.openxmlformats.org/drawingml/2006/table">
            <a:tbl>
              <a:tblPr/>
              <a:tblGrid>
                <a:gridCol w="3605918"/>
                <a:gridCol w="4966642"/>
              </a:tblGrid>
              <a:tr h="75891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Способ тепловой обработки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945" marR="2044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Форма полуфабриката из рыбы и угол нарезания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4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0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501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214290"/>
            <a:ext cx="857256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Актуализация знаний.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Назовите форму полуфабриката из рыбы и угол нарезания в зависимости от способа тепловой обработки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4282" y="5357826"/>
            <a:ext cx="7929618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предложение и 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тветьте на вопросы.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Для лучшего прикрепления панировки к продукту его смачивают в смеси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Напишите название и состав этой смеси на 1 кг.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Что такое «двойная панировка» и для какого способа тепловой обработки ее используют?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Что такое тесто «кляр»? Для каких полуфабрикатов его используют?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57950" y="5357826"/>
            <a:ext cx="177165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яиц, молока и соли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1785926"/>
            <a:ext cx="4786346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Рыбу целиком, звенья, порционные куски (кругляши), порционные куски из пластованной рыбы с кожей и костями, с кожей и без костей. Угол нарезания 90 град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928802"/>
            <a:ext cx="328614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Варка основным способом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357562"/>
            <a:ext cx="328614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Припускание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214818"/>
            <a:ext cx="328614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Жаренье основным способом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714620"/>
            <a:ext cx="328614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Жаренье во фритюре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2571744"/>
            <a:ext cx="4714908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Мелкая рыба целиком, порционные куски из пластованной рыбы без кожи и костей, угол нарезания 30 град.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и костей (угол нарезания 30 град)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3429000"/>
            <a:ext cx="4429156" cy="714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tabLst>
                <a:tab pos="235013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Рыбу в целом виде, некрупные звенья, порционные куски с кожей и без костей, без кожи и костей (чистое филе), угол нарезания 30 град.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	</a:t>
            </a:r>
            <a:endParaRPr lang="ru-RU" dirty="0">
              <a:ea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4286256"/>
            <a:ext cx="4286280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Мелкая рыба, порционные куски (кругляши, угол нарезания 90 град); из пластованной рыбы с кожей и костями, без кожи и костей (угол нарезания 30 град)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214290"/>
            <a:ext cx="71438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Рыбные блюда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источник полноценного легкоусвояемого белка.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Питательная ценность рыбных блюд зависит от вида рыбы, содержания жира. Необходимо знать содержание жира, чтобы по­добрать к блюдам соответствующий гарнир и соус.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1538" y="1357298"/>
            <a:ext cx="7143800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Химический состав рыбы.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1928802"/>
          <a:ext cx="71438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14348" y="500042"/>
            <a:ext cx="7429552" cy="2857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3571876"/>
            <a:ext cx="7429552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Разнообразные виды рыб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отличаются по вкусовым качествам и содержанию пищевых веществ. Поэтому при приготовлении блюд из рыбы необходимо выбрать способ кулинарной обработки, позволяющий не только приготовить блюдо вкусным, но и сохранить в нем ценные пищевые вещества. 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12700" y="5334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1000100" y="1357298"/>
            <a:ext cx="914400" cy="32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отварные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2214546" y="1357298"/>
            <a:ext cx="1257300" cy="32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припущенные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3786182" y="1357298"/>
            <a:ext cx="9144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жареные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4929190" y="1357298"/>
            <a:ext cx="9144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тушеные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6000760" y="1357298"/>
            <a:ext cx="1074738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запеченные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3071802" y="2143116"/>
            <a:ext cx="1071570" cy="7238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Основным способом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4500562" y="2214554"/>
            <a:ext cx="914400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 фритюре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AutoShape 34"/>
          <p:cNvSpPr>
            <a:spLocks noChangeShapeType="1"/>
          </p:cNvSpPr>
          <p:nvPr/>
        </p:nvSpPr>
        <p:spPr bwMode="auto">
          <a:xfrm flipH="1">
            <a:off x="1500164" y="1000108"/>
            <a:ext cx="428629" cy="3492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3" name="AutoShape 33"/>
          <p:cNvSpPr>
            <a:spLocks noChangeShapeType="1"/>
          </p:cNvSpPr>
          <p:nvPr/>
        </p:nvSpPr>
        <p:spPr bwMode="auto">
          <a:xfrm flipH="1">
            <a:off x="2928924" y="1000108"/>
            <a:ext cx="71439" cy="3492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2" name="AutoShape 32"/>
          <p:cNvSpPr>
            <a:spLocks noChangeShapeType="1"/>
          </p:cNvSpPr>
          <p:nvPr/>
        </p:nvSpPr>
        <p:spPr bwMode="auto">
          <a:xfrm flipH="1">
            <a:off x="4214809" y="857232"/>
            <a:ext cx="45719" cy="5000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1" name="AutoShape 31"/>
          <p:cNvSpPr>
            <a:spLocks noChangeShapeType="1"/>
          </p:cNvSpPr>
          <p:nvPr/>
        </p:nvSpPr>
        <p:spPr bwMode="auto">
          <a:xfrm flipH="1">
            <a:off x="5357816" y="1000108"/>
            <a:ext cx="45719" cy="3492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0" name="AutoShape 30"/>
          <p:cNvSpPr>
            <a:spLocks noChangeShapeType="1"/>
          </p:cNvSpPr>
          <p:nvPr/>
        </p:nvSpPr>
        <p:spPr bwMode="auto">
          <a:xfrm>
            <a:off x="4500562" y="1714488"/>
            <a:ext cx="449263" cy="487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9" name="AutoShape 29"/>
          <p:cNvSpPr>
            <a:spLocks noChangeShapeType="1"/>
          </p:cNvSpPr>
          <p:nvPr/>
        </p:nvSpPr>
        <p:spPr bwMode="auto">
          <a:xfrm flipH="1">
            <a:off x="3571868" y="1714488"/>
            <a:ext cx="571500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8" name="AutoShape 28"/>
          <p:cNvSpPr>
            <a:spLocks noChangeShapeType="1"/>
          </p:cNvSpPr>
          <p:nvPr/>
        </p:nvSpPr>
        <p:spPr bwMode="auto">
          <a:xfrm>
            <a:off x="6429388" y="1000108"/>
            <a:ext cx="142875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12700" y="5334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1785918" y="500042"/>
            <a:ext cx="4784725" cy="471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Классификация рыбных блюд по способу тепловой обработки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</p:childTnLst>
        </p:cTn>
      </p:par>
    </p:tnLst>
    <p:bldLst>
      <p:bldP spid="15402" grpId="0" animBg="1"/>
      <p:bldP spid="15401" grpId="0" animBg="1"/>
      <p:bldP spid="15400" grpId="0" animBg="1"/>
      <p:bldP spid="15399" grpId="0" animBg="1"/>
      <p:bldP spid="15398" grpId="0" animBg="1"/>
      <p:bldP spid="15397" grpId="0" animBg="1"/>
      <p:bldP spid="15396" grpId="0" animBg="1"/>
      <p:bldP spid="15390" grpId="0" animBg="1"/>
      <p:bldP spid="153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357166"/>
            <a:ext cx="7786742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тепловой обработки рыба подвергается сложным физико-химическим изменениям.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варке и жарке рыбы происходят следующие изменения: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20" y="4500570"/>
            <a:ext cx="8358246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возрастает усвояемость рыбы, размягчаются тканевые волокна и погибают бактерии, которыми могут быть обсеменены рыбные полуфабрикаты.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в массе рыбы составляет 18...20%,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вдвое меньше, чем у мяса крупного рогатого скота. Главную часть этих потерь составляет вода, отделяемая белками.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143900" y="5334000"/>
            <a:ext cx="1200150" cy="1524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28992" y="1357298"/>
            <a:ext cx="2743200" cy="589364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свертывание белков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2714612" y="1428736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2000240"/>
            <a:ext cx="2786082" cy="1071570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1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белка коллагена, жира, </a:t>
            </a:r>
            <a:r>
              <a:rPr lang="ru-RU" sz="1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витаминов</a:t>
            </a:r>
            <a:r>
              <a:rPr lang="ru-RU" sz="1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экстрактивных веществ</a:t>
            </a:r>
          </a:p>
        </p:txBody>
      </p:sp>
      <p:sp>
        <p:nvSpPr>
          <p:cNvPr id="16" name="Овал 15"/>
          <p:cNvSpPr/>
          <p:nvPr/>
        </p:nvSpPr>
        <p:spPr>
          <a:xfrm>
            <a:off x="2714612" y="2214554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714612" y="3214686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714612" y="3857628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3214686"/>
            <a:ext cx="2743200" cy="482207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массы и объема рыбы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28992" y="3857628"/>
            <a:ext cx="2743200" cy="482207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выделение воды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3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2844" y="2214554"/>
            <a:ext cx="3071834" cy="25717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3143248"/>
            <a:ext cx="2928958" cy="2500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3714752"/>
            <a:ext cx="2786082" cy="24288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214290"/>
            <a:ext cx="7858180" cy="17235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Растворимые питательные вещества переходят в бульон (минеральные, экстрактивные вещества, витамины). 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Экстрактивные вещества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варке переходят в отвар, придают бульонам хороший вкус и способность возбуждать аппетит.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Жир, содержащийся в рыбе,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частично теряется при тепловой обработке, всплывая на поверхность бульона и эмульгируя. Поскольку варку и припускание производят без кипения (при температуре 85...90°С), количество эмульгированного жира в бульоне незначительно.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29066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357562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142852"/>
            <a:ext cx="8072494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Горячие рыбные блюда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приготавливают в соусном цехе. Для этого используют посуду и инвентарь: кастрюли, сотейники, рыбные котлы удлиненной формы, в которых варят и припускают рыбу, противни, сковороды, фритюрницы для жарки, порционные сковороды для запекания, различный инвентарь в виде лопаток, дуршлагов, поварских игл и т.д.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Qq\Desktop\360839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19288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Qq\Desktop\1u4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Qq\Desktop\3175142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571612"/>
            <a:ext cx="26432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Qq\Desktop\x_31fff31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429000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Qq\Desktop\3989549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57161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714752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Qq\Desktop\x_56074f4d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5000636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00100" y="1142984"/>
            <a:ext cx="192882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форма для приготовления рыбы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1214422"/>
            <a:ext cx="250235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овальная сковорода для рыбы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3071810"/>
            <a:ext cx="2751331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сотейник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крышкой и сковорода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643446"/>
            <a:ext cx="1831527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блюдо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запекания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1214422"/>
            <a:ext cx="877163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жаровня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3429000"/>
            <a:ext cx="1954894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порционная сковорода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5643554"/>
            <a:ext cx="271464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6072198" y="5286388"/>
            <a:ext cx="1645066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игла шпиговальная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928934"/>
            <a:ext cx="171944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лопатка кулинарная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5632432"/>
            <a:ext cx="2500330" cy="122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3143240" y="5072074"/>
            <a:ext cx="285752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ножницы для обработки рыбы и птицы</a:t>
            </a:r>
          </a:p>
        </p:txBody>
      </p:sp>
      <p:pic>
        <p:nvPicPr>
          <p:cNvPr id="24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>
            <a:off x="8143900" y="5143512"/>
            <a:ext cx="10001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343400" y="0"/>
          <a:ext cx="4800600" cy="3603625"/>
        </p:xfrm>
        <a:graphic>
          <a:graphicData uri="http://schemas.openxmlformats.org/presentationml/2006/ole">
            <p:oleObj spid="_x0000_s19458" name="Документ Image" r:id="rId3" imgW="7486560" imgH="5619600" progId="">
              <p:embed/>
            </p:oleObj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14290"/>
            <a:ext cx="7786742" cy="1046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Отпускают рыбные блюда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подогретых мелких тарелках, круглых металлических или овальных блюдах, порционных сковородах.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Температура подачи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горячих блюд должна быть не ниже 65 °С.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рыбы на порцию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75, 100 или 125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285860"/>
            <a:ext cx="5111750" cy="4322762"/>
          </a:xfrm>
          <a:prstGeom prst="rect">
            <a:avLst/>
          </a:prstGeom>
          <a:noFill/>
          <a:ln/>
        </p:spPr>
      </p:pic>
      <p:pic>
        <p:nvPicPr>
          <p:cNvPr id="6" name="Picture 4" descr="P1090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32188"/>
            <a:ext cx="4876800" cy="3325812"/>
          </a:xfrm>
          <a:prstGeom prst="rect">
            <a:avLst/>
          </a:prstGeom>
          <a:noFill/>
        </p:spPr>
      </p:pic>
      <p:pic>
        <p:nvPicPr>
          <p:cNvPr id="7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рабочий материал\для презентаций\рука указатель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43850" y="5334000"/>
            <a:ext cx="1200150" cy="1524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40000" y="857232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40000" y="1571612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440000" y="2285992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440000" y="3071810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40000" y="4286256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440000" y="5286388"/>
            <a:ext cx="571504" cy="57150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142852"/>
            <a:ext cx="7143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 приготовлении рыбы необходимо соблюдать санитарные нормы обработки и разделки: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928670"/>
            <a:ext cx="564360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никогда не пробуйте сырой фарш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1571612"/>
            <a:ext cx="56436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 кладите сырую рыбу рядом с уже приготовленными продуктам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2285992"/>
            <a:ext cx="56436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 оттаивании рыбу нельзя оставлять открытой на воздух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000372"/>
            <a:ext cx="564360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разделывать сырую рыбу надо на отдельной промаркированной разделочной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доске, после использования тщательно вымыть ее с моющим средством и промыть кипятком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5286388"/>
            <a:ext cx="564360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разделки рыбы надо также иметь отдельный нож, после использования его нужно вымыть в горячей воде и промыть кипятком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4286256"/>
            <a:ext cx="564360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работать с рыбой в перчатках, а любую ранку немедленно промывать и обрабатывать йодом или зеленкой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1752</Words>
  <Application>Microsoft Office PowerPoint</Application>
  <PresentationFormat>Экран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 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Блюда из рыбы</dc:title>
  <dc:creator>Qq</dc:creator>
  <cp:lastModifiedBy>Qwerty</cp:lastModifiedBy>
  <cp:revision>76</cp:revision>
  <dcterms:created xsi:type="dcterms:W3CDTF">2013-06-02T03:46:08Z</dcterms:created>
  <dcterms:modified xsi:type="dcterms:W3CDTF">2016-04-13T08:03:13Z</dcterms:modified>
</cp:coreProperties>
</file>