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7" r:id="rId3"/>
    <p:sldId id="258" r:id="rId4"/>
    <p:sldId id="256" r:id="rId5"/>
    <p:sldId id="259" r:id="rId6"/>
    <p:sldId id="268" r:id="rId7"/>
    <p:sldId id="271" r:id="rId8"/>
    <p:sldId id="263" r:id="rId9"/>
    <p:sldId id="265" r:id="rId10"/>
    <p:sldId id="270" r:id="rId11"/>
    <p:sldId id="264" r:id="rId12"/>
    <p:sldId id="273" r:id="rId13"/>
    <p:sldId id="272" r:id="rId14"/>
    <p:sldId id="260" r:id="rId15"/>
    <p:sldId id="275" r:id="rId16"/>
    <p:sldId id="277" r:id="rId17"/>
    <p:sldId id="278" r:id="rId18"/>
    <p:sldId id="276" r:id="rId19"/>
    <p:sldId id="279" r:id="rId20"/>
    <p:sldId id="280" r:id="rId21"/>
    <p:sldId id="281" r:id="rId22"/>
    <p:sldId id="262" r:id="rId23"/>
    <p:sldId id="274" r:id="rId2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006600"/>
    <a:srgbClr val="CD898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69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6B8CFF-B2A5-4A0F-A30F-B1BA6BF38809}" type="datetimeFigureOut">
              <a:rPr lang="ru-RU" smtClean="0"/>
              <a:pPr/>
              <a:t>03.04.2016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021AB2-63CA-4A15-8574-A14FA1B4CC9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gi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jpeg"/><Relationship Id="rId7" Type="http://schemas.openxmlformats.org/officeDocument/2006/relationships/image" Target="../media/image32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35.jpe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jpeg"/><Relationship Id="rId5" Type="http://schemas.openxmlformats.org/officeDocument/2006/relationships/image" Target="../media/image40.jpeg"/><Relationship Id="rId4" Type="http://schemas.openxmlformats.org/officeDocument/2006/relationships/image" Target="../media/image39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image" Target="../media/image42.jpeg"/><Relationship Id="rId7" Type="http://schemas.openxmlformats.org/officeDocument/2006/relationships/image" Target="../media/image46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jpeg"/><Relationship Id="rId5" Type="http://schemas.openxmlformats.org/officeDocument/2006/relationships/image" Target="../media/image44.jpeg"/><Relationship Id="rId4" Type="http://schemas.openxmlformats.org/officeDocument/2006/relationships/image" Target="../media/image43.jpeg"/><Relationship Id="rId9" Type="http://schemas.openxmlformats.org/officeDocument/2006/relationships/image" Target="../media/image48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lantarium.ru/dat/plants/4/422/31422_b6f047d3.jpg" TargetMode="External"/><Relationship Id="rId13" Type="http://schemas.openxmlformats.org/officeDocument/2006/relationships/hyperlink" Target="http://celebnietravi.ru/images/korostavnik-polevoy_7_large.jpg" TargetMode="External"/><Relationship Id="rId18" Type="http://schemas.openxmlformats.org/officeDocument/2006/relationships/hyperlink" Target="http://ti-poet.ru/stih.php?b=150826" TargetMode="External"/><Relationship Id="rId26" Type="http://schemas.openxmlformats.org/officeDocument/2006/relationships/hyperlink" Target="http://www.obshelit.ru/works/263550/" TargetMode="External"/><Relationship Id="rId3" Type="http://schemas.openxmlformats.org/officeDocument/2006/relationships/hyperlink" Target="http://www.nastol.com.ua/pic/201407/1600x900/nastol.com.ua-104118.jpg" TargetMode="External"/><Relationship Id="rId21" Type="http://schemas.openxmlformats.org/officeDocument/2006/relationships/hyperlink" Target="http://colxoz.com/wp-content/uploads/2012/01/Matricaria.jpg" TargetMode="External"/><Relationship Id="rId7" Type="http://schemas.openxmlformats.org/officeDocument/2006/relationships/hyperlink" Target="http://chto-takoe-lyubov.net/stikhi-o-lyubvi/kollektsii-stikhov/7652-stixi-pro-klever" TargetMode="External"/><Relationship Id="rId12" Type="http://schemas.openxmlformats.org/officeDocument/2006/relationships/hyperlink" Target="http://www.stihi.ru/2016/01/01/1022" TargetMode="External"/><Relationship Id="rId17" Type="http://schemas.openxmlformats.org/officeDocument/2006/relationships/hyperlink" Target="http://travialtaja.ru/static/img/0000/0001/5179/15179525.3isbbokyc0.jpg" TargetMode="External"/><Relationship Id="rId25" Type="http://schemas.openxmlformats.org/officeDocument/2006/relationships/hyperlink" Target="http://www.kartinki24.ru/uploads/gallery/main/456/kartinki24_ru_wildflowers_14.jpg" TargetMode="External"/><Relationship Id="rId2" Type="http://schemas.openxmlformats.org/officeDocument/2006/relationships/image" Target="../media/image4.jpeg"/><Relationship Id="rId16" Type="http://schemas.openxmlformats.org/officeDocument/2006/relationships/hyperlink" Target="http://www.numama.ru/blogs/kopilka-detskih-stihov/stihi-pro-lyutik.html" TargetMode="External"/><Relationship Id="rId20" Type="http://schemas.openxmlformats.org/officeDocument/2006/relationships/hyperlink" Target="http://axmama.ru/stihotvorno/stihi-pro-romashki-dlya-detej/" TargetMode="External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www.sunhome.ru/poetry/1115953" TargetMode="External"/><Relationship Id="rId11" Type="http://schemas.openxmlformats.org/officeDocument/2006/relationships/hyperlink" Target="http://axmama.ru/stihotvorno/stihi-pro-tsvety-kolokol-chiki-dlya-detej/" TargetMode="External"/><Relationship Id="rId24" Type="http://schemas.openxmlformats.org/officeDocument/2006/relationships/hyperlink" Target="http://www.playcast.ru/uploads/2014/12/05/10940413.jpg" TargetMode="External"/><Relationship Id="rId5" Type="http://schemas.openxmlformats.org/officeDocument/2006/relationships/hyperlink" Target="http://www.publicdomainpictures.net/pictures/100000/velka/colorful-wildflowers-1411744539SV0.jpg" TargetMode="External"/><Relationship Id="rId15" Type="http://schemas.openxmlformats.org/officeDocument/2006/relationships/hyperlink" Target="http://kremenchug-sity.narod.ru/CVETI/FOTO/Lutik_Edkiy/Lutic_flamula_02.jpg" TargetMode="External"/><Relationship Id="rId23" Type="http://schemas.openxmlformats.org/officeDocument/2006/relationships/hyperlink" Target="http://ds167.centerstart.ru/sites/ds167.centerstart.ru/files/97455.jpg" TargetMode="External"/><Relationship Id="rId10" Type="http://schemas.openxmlformats.org/officeDocument/2006/relationships/hyperlink" Target="http://s018.radikal.ru/i504/1202/e1/149a43fd758b.jpg" TargetMode="External"/><Relationship Id="rId19" Type="http://schemas.openxmlformats.org/officeDocument/2006/relationships/hyperlink" Target="http://molbiol.ru/forums/uploads/a001/b010/post-12150-1171827121.jpg" TargetMode="External"/><Relationship Id="rId4" Type="http://schemas.openxmlformats.org/officeDocument/2006/relationships/hyperlink" Target="http://i005.radikal.ru/1106/67/87d6121006b2.jpg" TargetMode="External"/><Relationship Id="rId9" Type="http://schemas.openxmlformats.org/officeDocument/2006/relationships/hyperlink" Target="http://desktopwallpapers.org.ua/pic/201204/1400x1050/desktopwallpapers.org.ua-16144.jpg" TargetMode="External"/><Relationship Id="rId14" Type="http://schemas.openxmlformats.org/officeDocument/2006/relationships/hyperlink" Target="http://www.anuznieroz.pl/wp-content/uploads/2015/04/trendy-%C5%9Blubne-2015-bukiety-4.jpg" TargetMode="External"/><Relationship Id="rId22" Type="http://schemas.openxmlformats.org/officeDocument/2006/relationships/hyperlink" Target="http://www.rusmedserver.ru/images/upload/Nivjanik_obyknovennyj.jpg" TargetMode="External"/><Relationship Id="rId27" Type="http://schemas.openxmlformats.org/officeDocument/2006/relationships/hyperlink" Target="http://liter.assistancerussia.org/liter.php?proizvid=10343" TargetMode="External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hyperlink" Target="http://sevr.ucoz.ru/Jivotniye/materukhin.ru.jpg" TargetMode="External"/><Relationship Id="rId13" Type="http://schemas.openxmlformats.org/officeDocument/2006/relationships/hyperlink" Target="http://macroid.ru/mdata/05/2848.jpg" TargetMode="External"/><Relationship Id="rId18" Type="http://schemas.openxmlformats.org/officeDocument/2006/relationships/hyperlink" Target="http://3.bp.blogspot.com/-iIQWYEUL7QQ/Tbe3KOyAC9I/AAAAAAAAAFU/xqjXjt5c3h4/s1600/1119174.jpg" TargetMode="External"/><Relationship Id="rId3" Type="http://schemas.openxmlformats.org/officeDocument/2006/relationships/hyperlink" Target="http://logopeddoma.ru/_nw/2/s57731330.jpg" TargetMode="External"/><Relationship Id="rId21" Type="http://schemas.openxmlformats.org/officeDocument/2006/relationships/hyperlink" Target="http://forum.guns.ru/forums/icons/avatars/00000151/151070.jpg" TargetMode="External"/><Relationship Id="rId7" Type="http://schemas.openxmlformats.org/officeDocument/2006/relationships/hyperlink" Target="http://ok-t.ru/studopediaru/baza10/1197431671831.files/image003.jpg" TargetMode="External"/><Relationship Id="rId12" Type="http://schemas.openxmlformats.org/officeDocument/2006/relationships/hyperlink" Target="http://namonitore.ru/uploads/catalog/insects/pestryanka_1440.jpg" TargetMode="External"/><Relationship Id="rId17" Type="http://schemas.openxmlformats.org/officeDocument/2006/relationships/hyperlink" Target="http://morestihov.ru/zivoy-ugolok/stixi-o-nasekomyx/korotkie-stixi-pro-babochek.html" TargetMode="External"/><Relationship Id="rId2" Type="http://schemas.openxmlformats.org/officeDocument/2006/relationships/image" Target="../media/image50.jpeg"/><Relationship Id="rId16" Type="http://schemas.openxmlformats.org/officeDocument/2006/relationships/hyperlink" Target="http://www.viktoria-latka.com/wp-content/uploads/2016/02/boy_magnifyingglass_9001.jpg" TargetMode="External"/><Relationship Id="rId20" Type="http://schemas.openxmlformats.org/officeDocument/2006/relationships/hyperlink" Target="http://900igr.net/datai/okruzhajuschij-mir/Pravila-v-lesu/0015-043-Ne-lovite-babochek-i-strekoz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4vector.com/i/free-vector-countryside-scenery-vector_004194_nvw%202.jpg" TargetMode="External"/><Relationship Id="rId11" Type="http://schemas.openxmlformats.org/officeDocument/2006/relationships/hyperlink" Target="http://www.warwickshire-butterflies.org.uk/species/butterflies/orange-tip-small.jpg" TargetMode="External"/><Relationship Id="rId5" Type="http://schemas.openxmlformats.org/officeDocument/2006/relationships/hyperlink" Target="http://st.stranamam.ru/data/cache/2014jan/12/47/10751275_99903.jpg" TargetMode="External"/><Relationship Id="rId15" Type="http://schemas.openxmlformats.org/officeDocument/2006/relationships/hyperlink" Target="http://www.aceworkersmagalluf.com/img/56aa97da96553.jpeg" TargetMode="External"/><Relationship Id="rId23" Type="http://schemas.openxmlformats.org/officeDocument/2006/relationships/hyperlink" Target="http://mypresentation.ru/documents/a5325064742653fa8ac4e1a6a83fc6e7/img11.jpg" TargetMode="External"/><Relationship Id="rId10" Type="http://schemas.openxmlformats.org/officeDocument/2006/relationships/hyperlink" Target="http://www.stihi.ru/pics/2010/08/05/54.jpg" TargetMode="External"/><Relationship Id="rId19" Type="http://schemas.openxmlformats.org/officeDocument/2006/relationships/hyperlink" Target="http://thenaturallivingsite.com/blog/wp-content/uploads/2015/10/meadowflowers.jpg" TargetMode="External"/><Relationship Id="rId4" Type="http://schemas.openxmlformats.org/officeDocument/2006/relationships/hyperlink" Target="http://www.playcast.ru/uploads/2015/02/26/12343287.gif" TargetMode="External"/><Relationship Id="rId9" Type="http://schemas.openxmlformats.org/officeDocument/2006/relationships/hyperlink" Target="http://associationsnow.com/wp-content/uploads/2013/07/0723_cycle.jpg" TargetMode="External"/><Relationship Id="rId14" Type="http://schemas.openxmlformats.org/officeDocument/2006/relationships/hyperlink" Target="http://operationseedtoharvest.com/wp-content/uploads/2015/03/7ebcac2fb1b8140bd3a8145d773d99a7.jpg" TargetMode="External"/><Relationship Id="rId22" Type="http://schemas.openxmlformats.org/officeDocument/2006/relationships/hyperlink" Target="http://static5.depositphotos.com/1003043/534/i/950/depositphotos_5347556-Crushed.jpg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://www.nastol.com.ua/pic/201407/1600x900/nastol.com.ua-104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35696" y="404664"/>
            <a:ext cx="5517857" cy="39087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Презентация к уроку 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о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кружающий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мир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в </a:t>
            </a:r>
            <a:r>
              <a:rPr lang="ru-RU" sz="2800" b="1" dirty="0" smtClean="0">
                <a:latin typeface="Arial" pitchFamily="34" charset="0"/>
                <a:cs typeface="Arial" pitchFamily="34" charset="0"/>
              </a:rPr>
              <a:t>1 классе</a:t>
            </a:r>
          </a:p>
          <a:p>
            <a:pPr algn="ctr"/>
            <a:r>
              <a:rPr lang="ru-RU" sz="2800" b="1" dirty="0" smtClean="0">
                <a:latin typeface="Arial" pitchFamily="34" charset="0"/>
                <a:cs typeface="Arial" pitchFamily="34" charset="0"/>
              </a:rPr>
              <a:t>на тему: </a:t>
            </a:r>
          </a:p>
          <a:p>
            <a:pPr algn="ctr"/>
            <a:r>
              <a:rPr lang="ru-RU" sz="2800" b="1" kern="0" dirty="0" smtClean="0">
                <a:latin typeface="Times New Roman" pitchFamily="18" charset="0"/>
                <a:ea typeface="MS Gothic"/>
                <a:cs typeface="Times New Roman" pitchFamily="18" charset="0"/>
              </a:rPr>
              <a:t>«Почему </a:t>
            </a:r>
            <a:r>
              <a:rPr lang="ru-RU" sz="2800" b="1" kern="0" dirty="0" smtClean="0">
                <a:latin typeface="Times New Roman" pitchFamily="18" charset="0"/>
                <a:ea typeface="MS Gothic"/>
                <a:cs typeface="Times New Roman" pitchFamily="18" charset="0"/>
              </a:rPr>
              <a:t>мы не будем </a:t>
            </a:r>
            <a:endParaRPr lang="ru-RU" sz="2800" b="1" kern="0" dirty="0" smtClean="0">
              <a:latin typeface="Times New Roman" pitchFamily="18" charset="0"/>
              <a:ea typeface="MS Gothic"/>
              <a:cs typeface="Times New Roman" pitchFamily="18" charset="0"/>
            </a:endParaRPr>
          </a:p>
          <a:p>
            <a:pPr algn="ctr"/>
            <a:r>
              <a:rPr lang="ru-RU" sz="2800" b="1" kern="0" dirty="0" smtClean="0">
                <a:latin typeface="Times New Roman" pitchFamily="18" charset="0"/>
                <a:ea typeface="MS Gothic"/>
                <a:cs typeface="Times New Roman" pitchFamily="18" charset="0"/>
              </a:rPr>
              <a:t>рвать </a:t>
            </a:r>
            <a:r>
              <a:rPr lang="ru-RU" sz="2800" b="1" kern="0" dirty="0" smtClean="0">
                <a:latin typeface="Times New Roman" pitchFamily="18" charset="0"/>
                <a:ea typeface="MS Gothic"/>
                <a:cs typeface="Times New Roman" pitchFamily="18" charset="0"/>
              </a:rPr>
              <a:t>цветы и ловить бабочек</a:t>
            </a:r>
            <a:r>
              <a:rPr lang="ru-RU" sz="2800" b="1" kern="0" dirty="0" smtClean="0">
                <a:latin typeface="Times New Roman" pitchFamily="18" charset="0"/>
                <a:ea typeface="MS Gothic"/>
                <a:cs typeface="Times New Roman" pitchFamily="18" charset="0"/>
              </a:rPr>
              <a:t>?»</a:t>
            </a:r>
            <a:endParaRPr lang="ru-RU" sz="28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800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(УМК «Школа России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»)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220072" y="5085184"/>
            <a:ext cx="36004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Мишукова Ольга Ивановна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учитель начальных классов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МБОУ </a:t>
            </a:r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Сосновской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СОШ №1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Сосновского района</a:t>
            </a:r>
          </a:p>
          <a:p>
            <a:pPr algn="ctr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Тамбовской области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32" name="Picture 8" descr="http://www.playcast.ru/uploads/2014/12/05/1094041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51382" cy="6858000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</p:pic>
      <p:pic>
        <p:nvPicPr>
          <p:cNvPr id="8" name="Picture 2" descr="http://www.anuznieroz.pl/wp-content/uploads/2015/04/trendy-%C5%9Blubne-2015-bukiety-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51520" y="620688"/>
            <a:ext cx="4040609" cy="5430416"/>
          </a:xfrm>
          <a:prstGeom prst="ellipse">
            <a:avLst/>
          </a:prstGeom>
          <a:ln w="63500" cap="rnd">
            <a:solidFill>
              <a:srgbClr val="CD898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</p:pic>
      <p:pic>
        <p:nvPicPr>
          <p:cNvPr id="10" name="Picture 4" descr="http://rasfokus.ru/images/photos/medium/46263f452ef51c9ecf65a4e4305030b8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79512" y="548680"/>
            <a:ext cx="4248472" cy="5616624"/>
          </a:xfrm>
          <a:prstGeom prst="ellipse">
            <a:avLst/>
          </a:prstGeom>
          <a:ln w="63500" cap="rnd">
            <a:solidFill>
              <a:srgbClr val="CD8989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1" name="Прямоугольник 10"/>
          <p:cNvSpPr/>
          <p:nvPr/>
        </p:nvSpPr>
        <p:spPr>
          <a:xfrm>
            <a:off x="4716016" y="1196752"/>
            <a:ext cx="4248472" cy="4708981"/>
          </a:xfrm>
          <a:prstGeom prst="rect">
            <a:avLst/>
          </a:prstGeom>
          <a:ln/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Вот букет, он брошен вместе с сором.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Умирают, сжавшись, лепестки.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Это мы срываем без разбора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Нежные, тугие стебельки.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И зачем мы рвали их – не знаю,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Быстро вянет первоцвет.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Пусто, скучно стало на поляне,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Вестников весны там больше нет.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Очень просто погубить живое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Ведь не могут же подснежники сказать: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«Наслаждайтесь нашей красотою,</a:t>
            </a:r>
            <a:b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Только очень просим нас не рвать». </a:t>
            </a:r>
            <a:r>
              <a:rPr lang="ru-RU" sz="1200" b="1" dirty="0" smtClean="0">
                <a:solidFill>
                  <a:srgbClr val="006600"/>
                </a:solidFill>
                <a:latin typeface="Times New Roman" pitchFamily="18" charset="0"/>
                <a:cs typeface="Times New Roman" pitchFamily="18" charset="0"/>
              </a:rPr>
              <a:t> (К. Гордеева, 14 лет)</a:t>
            </a:r>
            <a:endParaRPr lang="ru-RU" sz="2000" b="1" dirty="0">
              <a:solidFill>
                <a:srgbClr val="0066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xit" presetSubtype="9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1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://www.kartinki24.ru/uploads/gallery/main/456/kartinki24_ru_wildflowers_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pic>
        <p:nvPicPr>
          <p:cNvPr id="20484" name="Picture 4" descr="http://pandia.ru/text/77/493/images/image001_127.jpg"/>
          <p:cNvPicPr>
            <a:picLocks noChangeAspect="1" noChangeArrowheads="1"/>
          </p:cNvPicPr>
          <p:nvPr/>
        </p:nvPicPr>
        <p:blipFill>
          <a:blip r:embed="rId3" cstate="email">
            <a:lum/>
          </a:blip>
          <a:srcRect/>
          <a:stretch>
            <a:fillRect/>
          </a:stretch>
        </p:blipFill>
        <p:spPr bwMode="auto">
          <a:xfrm>
            <a:off x="5580112" y="1772816"/>
            <a:ext cx="2915816" cy="2897819"/>
          </a:xfrm>
          <a:prstGeom prst="ellipse">
            <a:avLst/>
          </a:prstGeom>
          <a:ln w="63500" cap="rnd">
            <a:solidFill>
              <a:schemeClr val="accent1">
                <a:lumMod val="7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 prst="hardEdge"/>
            <a:contourClr>
              <a:srgbClr val="333333"/>
            </a:contourClr>
          </a:sp3d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4824536" cy="6370975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Василька срывать не стану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ромашки золотой.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Лучше сразу всю поляну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Увезу к себе домой.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Прихвачу тихонько поле,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в росе блестящий луг.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Поселю их в нашей школе,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Подарю тебе, мой друг.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 когда чуть-чуть взгрустнется,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Снег весь мир заполонит, 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Одуванчик улыбнется,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Колокольчик зазвенит.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завянет медуница,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Не погаснет мой букет.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Наше лето сохранится</a:t>
            </a:r>
            <a:b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</a:b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На рисунке или снимке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b="1" i="1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Много-много лет… </a:t>
            </a: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(М. Симонова)</a:t>
            </a:r>
            <a:endParaRPr lang="ru-RU" sz="2400" b="1" i="1" dirty="0">
              <a:solidFill>
                <a:schemeClr val="accent1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043608" y="260648"/>
            <a:ext cx="66247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Почему нельзя рвать цветы?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2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204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4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topwallpapers.org.ua/pic/201204/1400x1050/desktopwallpapers.org.ua-16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043608" y="260648"/>
            <a:ext cx="66247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НАСЕКОМЫЕ ЛУГА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 descr="http://logopeddoma.ru/_nw/2/s57731330.jpg"/>
          <p:cNvPicPr>
            <a:picLocks noChangeAspect="1" noChangeArrowheads="1"/>
          </p:cNvPicPr>
          <p:nvPr/>
        </p:nvPicPr>
        <p:blipFill>
          <a:blip r:embed="rId3" cstate="email">
            <a:lum bright="-10000"/>
          </a:blip>
          <a:srcRect/>
          <a:stretch>
            <a:fillRect/>
          </a:stretch>
        </p:blipFill>
        <p:spPr bwMode="auto">
          <a:xfrm>
            <a:off x="2771800" y="1340768"/>
            <a:ext cx="5472608" cy="510320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D050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9" name="Прямоугольник 8"/>
          <p:cNvSpPr/>
          <p:nvPr/>
        </p:nvSpPr>
        <p:spPr>
          <a:xfrm>
            <a:off x="2987824" y="2564904"/>
            <a:ext cx="4572000" cy="2062103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Шевелились у цветка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Все четыре лепестка.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Я сорвать его хотел -</a:t>
            </a:r>
            <a:br>
              <a:rPr lang="ru-RU" sz="32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200" dirty="0" smtClean="0">
                <a:latin typeface="Times New Roman" pitchFamily="18" charset="0"/>
                <a:cs typeface="Times New Roman" pitchFamily="18" charset="0"/>
              </a:rPr>
              <a:t>Он вспорхнул и улетел.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4" name="Picture 14" descr="http://www.playcast.ru/uploads/2015/02/26/12343287.gif"/>
          <p:cNvPicPr>
            <a:picLocks noChangeAspect="1" noChangeArrowheads="1" noCrop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2067720">
            <a:off x="3128287" y="2276872"/>
            <a:ext cx="4103015" cy="266429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3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1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" presetClass="exit" presetSubtype="9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4" dur="1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2.59259E-6 L 0.59497 -0.52616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51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297" y="-26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9" grpId="0" animBg="1"/>
      <p:bldP spid="9" grpId="1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nastol.com.ua/pic/201407/1600x900/nastol.com.ua-10411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23528" y="0"/>
            <a:ext cx="7632848" cy="10772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ПОЧЕМУ  БАБОЧКИ И ЦВЕТЫ НЕРАЗЛУЧНЫ ?</a:t>
            </a:r>
            <a:endParaRPr lang="ru-RU" sz="32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55576" y="1340768"/>
            <a:ext cx="662473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ЗАЧЕМ  ЖИВУТ  БАБОЧКИ? 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539552" y="2204865"/>
            <a:ext cx="7632848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rgbClr val="FFFF00"/>
              </a:buClr>
              <a:buFont typeface="Wingdings" pitchFamily="2" charset="2"/>
              <a:buChar char="§"/>
            </a:pPr>
            <a:r>
              <a:rPr lang="ru-RU" sz="2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Бабочки  переносят  пыльцу  с  цветка  на  цветок.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Бабочки  и  их  личинки(гусеницы)  служат  пищей для  насекомых, птиц  и  животных.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Бабочки  украшают  планету.</a:t>
            </a:r>
          </a:p>
          <a:p>
            <a:pPr>
              <a:buFont typeface="Wingdings" pitchFamily="2" charset="2"/>
              <a:buChar char="§"/>
            </a:pPr>
            <a:r>
              <a:rPr lang="ru-RU" sz="32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 За  бабочками  можно  наблюдать  и  изучать  их.</a:t>
            </a:r>
          </a:p>
          <a:p>
            <a:pPr>
              <a:buFont typeface="Wingdings" pitchFamily="2" charset="2"/>
              <a:buChar char="§"/>
            </a:pPr>
            <a:endParaRPr lang="ru-RU" sz="3200" dirty="0" smtClean="0">
              <a:solidFill>
                <a:srgbClr val="006600"/>
              </a:solidFill>
            </a:endParaRPr>
          </a:p>
          <a:p>
            <a:pPr>
              <a:buFont typeface="Wingdings" pitchFamily="2" charset="2"/>
              <a:buChar char="§"/>
            </a:pPr>
            <a:endParaRPr lang="ru-RU" dirty="0" smtClean="0"/>
          </a:p>
          <a:p>
            <a:pPr>
              <a:buFont typeface="Wingdings" pitchFamily="2" charset="2"/>
              <a:buChar char="§"/>
            </a:pP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611560" y="260648"/>
            <a:ext cx="770485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ЭТАПЫ РАЗВИТИЯ БАБОЧКИ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email"/>
          <a:srcRect b="50136"/>
          <a:stretch>
            <a:fillRect/>
          </a:stretch>
        </p:blipFill>
        <p:spPr bwMode="auto">
          <a:xfrm>
            <a:off x="5220072" y="1196752"/>
            <a:ext cx="3638550" cy="20795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122" name="Picture 2" descr="http://ok-t.ru/studopediaru/baza10/1197431671831.files/image003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95536" y="1268760"/>
            <a:ext cx="2915816" cy="3773409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124" name="Picture 4" descr="http://associationsnow.com/wp-content/uploads/2013/07/0723_cycl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3635896" y="3573016"/>
            <a:ext cx="4046307" cy="24277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008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http://st.stranamam.ru/data/cache/2014jan/12/47/10751275_99903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3225"/>
            <a:ext cx="9144000" cy="6861225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395536" y="260648"/>
            <a:ext cx="8352928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РАЗНООБРАЗНЫЙ МИР БАБОЧЕК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124" name="Picture 4" descr="http://www.warwickshire-butterflies.org.uk/species/butterflies/orange-tip-small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979712" y="332656"/>
            <a:ext cx="5256584" cy="5256584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6" name="TextBox 5"/>
          <p:cNvSpPr txBox="1"/>
          <p:nvPr/>
        </p:nvSpPr>
        <p:spPr>
          <a:xfrm>
            <a:off x="3563888" y="5445224"/>
            <a:ext cx="279500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зорька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0" name="Picture 10" descr="http://www.graycell.ru/picture/big/krapivnica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979712" y="332656"/>
            <a:ext cx="5256584" cy="5256584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2" name="TextBox 11"/>
          <p:cNvSpPr txBox="1"/>
          <p:nvPr/>
        </p:nvSpPr>
        <p:spPr>
          <a:xfrm>
            <a:off x="2483768" y="5589240"/>
            <a:ext cx="402116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крапивница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2" name="Picture 12" descr="http://macroid.ru/mdata/99/1280_102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979712" y="332656"/>
            <a:ext cx="5328591" cy="528464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TextBox 13"/>
          <p:cNvSpPr txBox="1"/>
          <p:nvPr/>
        </p:nvSpPr>
        <p:spPr>
          <a:xfrm>
            <a:off x="2915816" y="5661248"/>
            <a:ext cx="372300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лимонница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4" name="Picture 14" descr="http://namonitore.ru/uploads/catalog/insects/pestryanka_144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1907704" y="260648"/>
            <a:ext cx="5472608" cy="5328592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6" name="TextBox 15"/>
          <p:cNvSpPr txBox="1"/>
          <p:nvPr/>
        </p:nvSpPr>
        <p:spPr>
          <a:xfrm>
            <a:off x="2843808" y="5589240"/>
            <a:ext cx="3450047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пестрянка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38" name="Picture 18" descr="http://macroid.ru/mdata/05/2848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1907704" y="188640"/>
            <a:ext cx="5472608" cy="5468888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9" name="TextBox 18"/>
          <p:cNvSpPr txBox="1"/>
          <p:nvPr/>
        </p:nvSpPr>
        <p:spPr>
          <a:xfrm>
            <a:off x="3131840" y="5661248"/>
            <a:ext cx="3382016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голубянка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0" name="Picture 20" descr="http://operationseedtoharvest.com/wp-content/uploads/2015/03/7ebcac2fb1b8140bd3a8145d773d99a7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1835696" y="188640"/>
            <a:ext cx="5544615" cy="5429399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2" name="TextBox 21"/>
          <p:cNvSpPr txBox="1"/>
          <p:nvPr/>
        </p:nvSpPr>
        <p:spPr>
          <a:xfrm>
            <a:off x="2915816" y="5517232"/>
            <a:ext cx="337002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желтушка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42" name="Picture 22" descr="https://im2-tub-ru.yandex.net/i?id=89591463b6776ca1918712dcd7ee8ac5&amp;n=33&amp;h=215&amp;w=306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>
            <a:off x="1835696" y="188640"/>
            <a:ext cx="5544616" cy="5400600"/>
          </a:xfrm>
          <a:prstGeom prst="ellipse">
            <a:avLst/>
          </a:prstGeom>
          <a:ln w="63500" cap="rnd">
            <a:solidFill>
              <a:schemeClr val="tx2">
                <a:lumMod val="60000"/>
                <a:lumOff val="40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24" name="TextBox 23"/>
          <p:cNvSpPr txBox="1"/>
          <p:nvPr/>
        </p:nvSpPr>
        <p:spPr>
          <a:xfrm>
            <a:off x="3059832" y="5589240"/>
            <a:ext cx="287739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адмирал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http://img-2004-08.photosight.ru/06/574499.jpg"/>
          <p:cNvPicPr>
            <a:picLocks noChangeAspect="1" noChangeArrowheads="1"/>
          </p:cNvPicPr>
          <p:nvPr/>
        </p:nvPicPr>
        <p:blipFill>
          <a:blip r:embed="rId10" cstate="email"/>
          <a:srcRect/>
          <a:stretch>
            <a:fillRect/>
          </a:stretch>
        </p:blipFill>
        <p:spPr bwMode="auto">
          <a:xfrm>
            <a:off x="1835696" y="188640"/>
            <a:ext cx="5544616" cy="5472608"/>
          </a:xfrm>
          <a:prstGeom prst="ellipse">
            <a:avLst/>
          </a:prstGeom>
          <a:ln w="63500" cap="rnd">
            <a:solidFill>
              <a:schemeClr val="accent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8" name="TextBox 17"/>
          <p:cNvSpPr txBox="1"/>
          <p:nvPr/>
        </p:nvSpPr>
        <p:spPr>
          <a:xfrm>
            <a:off x="3491880" y="5589240"/>
            <a:ext cx="242624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54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махаон</a:t>
            </a:r>
            <a:endParaRPr lang="ru-RU" sz="54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899592" y="2924944"/>
            <a:ext cx="7704856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БАБОЧКИ РОССИИ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10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10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8" dur="10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10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0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6" dur="10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4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0" dur="10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0" fill="hold">
                      <p:stCondLst>
                        <p:cond delay="indefinite"/>
                      </p:stCondLst>
                      <p:childTnLst>
                        <p:par>
                          <p:cTn id="111" fill="hold">
                            <p:stCondLst>
                              <p:cond delay="0"/>
                            </p:stCondLst>
                            <p:childTnLst>
                              <p:par>
                                <p:cTn id="11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4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7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6" grpId="1"/>
      <p:bldP spid="12" grpId="0"/>
      <p:bldP spid="12" grpId="1"/>
      <p:bldP spid="14" grpId="0"/>
      <p:bldP spid="14" grpId="1"/>
      <p:bldP spid="16" grpId="0"/>
      <p:bldP spid="16" grpId="1"/>
      <p:bldP spid="19" grpId="0"/>
      <p:bldP spid="19" grpId="1"/>
      <p:bldP spid="22" grpId="0"/>
      <p:bldP spid="22" grpId="1"/>
      <p:bldP spid="24" grpId="0"/>
      <p:bldP spid="24" grpId="1"/>
      <p:bldP spid="18" grpId="0"/>
      <p:bldP spid="18" grpId="1"/>
      <p:bldP spid="20" grpId="0" animBg="1"/>
      <p:bldP spid="20" grpId="1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asteriy.com/uploads/gallery/14/1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18533"/>
            <a:ext cx="9144000" cy="6976534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4644008" y="1268760"/>
            <a:ext cx="4320480" cy="1938992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Могут ли цветы 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и бабочки жить</a:t>
            </a:r>
          </a:p>
          <a:p>
            <a:pPr algn="ctr"/>
            <a:r>
              <a:rPr lang="ru-RU" sz="4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друг без друга?</a:t>
            </a:r>
            <a:endParaRPr lang="ru-RU" sz="4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88024" y="620688"/>
            <a:ext cx="4355976" cy="3970318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Я, ребята, бабочка…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Домик мой – не баночка.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Уберите свой сачок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 закройте на крючок.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Потихоньку подходите.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Полюбуйтесь-поглядите!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А появится охота –</a:t>
            </a:r>
            <a:b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Можно даже сделать фото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(Н. Шумов)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6" grpId="1" animBg="1"/>
      <p:bldP spid="4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www.viktoria-latka.com/wp-content/uploads/2016/02/boy_magnifyingglass_9001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467544" y="836712"/>
            <a:ext cx="4536504" cy="64633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+mj-ea"/>
                <a:cs typeface="Times New Roman" pitchFamily="18" charset="0"/>
              </a:rPr>
              <a:t> УЗНАЙ МЕНЯ</a:t>
            </a:r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332656"/>
            <a:ext cx="3336032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4" name="Picture 2" descr="http://macroclub.ru/gallery/data/507/1900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323528" y="404664"/>
            <a:ext cx="3349947" cy="259228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6" name="Picture 4" descr="http://wallpapers1920.ru/img/picture/Jan/24/9b45de09fc06b725475817558b7a9dc7/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51520" y="3717032"/>
            <a:ext cx="3401219" cy="255091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078" name="Picture 6" descr="http://s1.fotokto.ru/photo/full/120/120165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076056" y="3717032"/>
            <a:ext cx="3600400" cy="257428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TextBox 6"/>
          <p:cNvSpPr txBox="1"/>
          <p:nvPr/>
        </p:nvSpPr>
        <p:spPr>
          <a:xfrm>
            <a:off x="467544" y="548680"/>
            <a:ext cx="1276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зорька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436096" y="548680"/>
            <a:ext cx="18430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голубянка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23528" y="3645024"/>
            <a:ext cx="217405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крапивница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6588224" y="3789040"/>
            <a:ext cx="202016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лимонница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i005.radikal.ru/1106/67/87d6121006b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</p:pic>
      <p:sp>
        <p:nvSpPr>
          <p:cNvPr id="4" name="Прямоугольник 3"/>
          <p:cNvSpPr/>
          <p:nvPr/>
        </p:nvSpPr>
        <p:spPr>
          <a:xfrm>
            <a:off x="683568" y="3861048"/>
            <a:ext cx="3995936" cy="2769989"/>
          </a:xfrm>
          <a:prstGeom prst="rect">
            <a:avLst/>
          </a:prstGeom>
          <a:ln>
            <a:solidFill>
              <a:srgbClr val="CD8989"/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Бежит тропинка через луг,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Ныряет влево, вправо.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Куда ни глянь, цветы вокруг,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Да по колено травы.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Зеленый луг, как чудный сад,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Пахуч и свеж в часы рассвета.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Красивых, радужных цветов 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На них разбросаны букеты.</a:t>
            </a:r>
          </a:p>
          <a:p>
            <a:pPr lvl="0" defTabSz="914116"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   (И. Суриков)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188640"/>
            <a:ext cx="8450455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ЭКОЛОГИЧЕСКАЯ ЗАДАЧА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6" name="Picture 4" descr="http://3.bp.blogspot.com/-iIQWYEUL7QQ/Tbe3KOyAC9I/AAAAAAAAAFU/xqjXjt5c3h4/s1600/1119174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2915816" y="4867265"/>
            <a:ext cx="2952328" cy="1990735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78" name="Picture 6" descr="http://thenaturallivingsite.com/blog/wp-content/uploads/2015/10/meadowflowers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 rot="355945">
            <a:off x="107467" y="4087069"/>
            <a:ext cx="3096344" cy="2240012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pic>
        <p:nvPicPr>
          <p:cNvPr id="3080" name="Picture 8" descr="http://900igr.net/datai/okruzhajuschij-mir/Pravila-v-lesu/0015-043-Ne-lovite-babochek-i-strekoz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 rot="409736">
            <a:off x="3395082" y="1309052"/>
            <a:ext cx="2088232" cy="3341171"/>
          </a:xfrm>
          <a:prstGeom prst="rect">
            <a:avLst/>
          </a:prstGeom>
          <a:ln w="889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082" name="Picture 10" descr="http://forum.guns.ru/forums/icons/avatars/00000151/151070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 rot="20727426">
            <a:off x="197147" y="1533598"/>
            <a:ext cx="2930979" cy="194421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86" name="Picture 14" descr="http://i2.imgbb.ru/img7/c/7/1/c713df71b162b469341d5b42374687df_h.jpg"/>
          <p:cNvPicPr>
            <a:picLocks noChangeAspect="1" noChangeArrowheads="1"/>
          </p:cNvPicPr>
          <p:nvPr/>
        </p:nvPicPr>
        <p:blipFill>
          <a:blip r:embed="rId7" cstate="email">
            <a:lum contrast="30000"/>
          </a:blip>
          <a:srcRect/>
          <a:stretch>
            <a:fillRect/>
          </a:stretch>
        </p:blipFill>
        <p:spPr bwMode="auto">
          <a:xfrm>
            <a:off x="2843808" y="2636912"/>
            <a:ext cx="228025" cy="273630"/>
          </a:xfrm>
          <a:prstGeom prst="rect">
            <a:avLst/>
          </a:prstGeom>
          <a:noFill/>
        </p:spPr>
      </p:pic>
      <p:pic>
        <p:nvPicPr>
          <p:cNvPr id="3088" name="Picture 16" descr="https://img1.badfon.ru/original/1680x1050/1/9b/devushka-leto-cvety-kamera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 rot="20621004">
            <a:off x="5796136" y="2060848"/>
            <a:ext cx="3088631" cy="193039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0080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90" name="Picture 18" descr="http://static5.depositphotos.com/1003043/534/i/950/depositphotos_5347556-Crushed.jpg"/>
          <p:cNvPicPr>
            <a:picLocks noChangeAspect="1" noChangeArrowheads="1"/>
          </p:cNvPicPr>
          <p:nvPr/>
        </p:nvPicPr>
        <p:blipFill>
          <a:blip r:embed="rId9" cstate="email"/>
          <a:srcRect/>
          <a:stretch>
            <a:fillRect/>
          </a:stretch>
        </p:blipFill>
        <p:spPr bwMode="auto">
          <a:xfrm rot="20919730">
            <a:off x="5851301" y="4411465"/>
            <a:ext cx="3248031" cy="2165354"/>
          </a:xfrm>
          <a:prstGeom prst="ellipse">
            <a:avLst/>
          </a:prstGeom>
          <a:ln w="63500" cap="rnd">
            <a:solidFill>
              <a:srgbClr val="008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14" name="Прямоугольник 13"/>
          <p:cNvSpPr/>
          <p:nvPr/>
        </p:nvSpPr>
        <p:spPr>
          <a:xfrm rot="410500">
            <a:off x="5002544" y="4229607"/>
            <a:ext cx="36103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 rot="20473738">
            <a:off x="8342511" y="3090778"/>
            <a:ext cx="39391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 rot="410500">
            <a:off x="2366033" y="1431489"/>
            <a:ext cx="341752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 rot="410500">
            <a:off x="2077932" y="5609101"/>
            <a:ext cx="36103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 rot="410500">
            <a:off x="5390301" y="5609100"/>
            <a:ext cx="36103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 rot="410500">
            <a:off x="7838572" y="5825124"/>
            <a:ext cx="361034" cy="461665"/>
          </a:xfrm>
          <a:prstGeom prst="rect">
            <a:avLst/>
          </a:prstGeom>
          <a:ln>
            <a:solidFill>
              <a:schemeClr val="bg1"/>
            </a:solidFill>
          </a:ln>
        </p:spPr>
        <p:txBody>
          <a:bodyPr wrap="square">
            <a:sp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6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21" name="Прямая соединительная линия 20"/>
          <p:cNvCxnSpPr/>
          <p:nvPr/>
        </p:nvCxnSpPr>
        <p:spPr>
          <a:xfrm>
            <a:off x="3419872" y="1628800"/>
            <a:ext cx="2232248" cy="280831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>
            <a:off x="467544" y="4049688"/>
            <a:ext cx="1872208" cy="23316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6444208" y="4509120"/>
            <a:ext cx="2304256" cy="216024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flipV="1">
            <a:off x="2987824" y="2060848"/>
            <a:ext cx="3024336" cy="180020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Прямая соединительная линия 29"/>
          <p:cNvCxnSpPr/>
          <p:nvPr/>
        </p:nvCxnSpPr>
        <p:spPr>
          <a:xfrm flipH="1">
            <a:off x="251520" y="4077072"/>
            <a:ext cx="1944216" cy="208823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flipH="1">
            <a:off x="6948264" y="4221088"/>
            <a:ext cx="1008112" cy="2448272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467544" y="260648"/>
            <a:ext cx="777686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ПРАВИЛА друзей природы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3074" name="Picture 2" descr="http://mypresentation.ru/documents/a5325064742653fa8ac4e1a6a83fc6e7/img1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259632" y="1484784"/>
            <a:ext cx="6120680" cy="3894978"/>
          </a:xfrm>
          <a:prstGeom prst="rect">
            <a:avLst/>
          </a:prstGeom>
          <a:ln w="228600" cap="sq" cmpd="thickThin">
            <a:solidFill>
              <a:srgbClr val="008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1547664" y="5733256"/>
            <a:ext cx="5256584" cy="769441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r>
              <a:rPr lang="ru-RU" sz="44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БЕРЕГИ природу!</a:t>
            </a:r>
            <a:endParaRPr lang="ru-RU" sz="44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ublicdomainpictures.net/pictures/100000/velka/colorful-wildflowers-1411744539SV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51520" y="0"/>
            <a:ext cx="8892480" cy="59708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bg1"/>
                </a:solidFill>
              </a:rPr>
              <a:t>Интернет ресурсы: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http://www.nastol.com.ua/pic/201407/1600x900/nastol.com.ua-104118.jpg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фон луг</a:t>
            </a:r>
          </a:p>
          <a:p>
            <a:r>
              <a:rPr lang="en-US" sz="1400" dirty="0" smtClean="0">
                <a:hlinkClick r:id="rId4"/>
              </a:rPr>
              <a:t>http://i005.radikal.ru/1106/67/87d6121006b2.jpg</a:t>
            </a:r>
            <a:r>
              <a:rPr lang="ru-RU" sz="1400" dirty="0" smtClean="0"/>
              <a:t>  - фон с тропинкой</a:t>
            </a:r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5"/>
              </a:rPr>
              <a:t>http://www.publicdomainpictures.net/pictures/100000/velka/colorful-wildflowers-1411744539SV0.jpg</a:t>
            </a:r>
            <a:endParaRPr lang="ru-RU" sz="1400" dirty="0" smtClean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6"/>
              </a:rPr>
              <a:t>http://www.sunhome.ru/poetry/1115953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- стих «Не рвите цветов…»</a:t>
            </a:r>
          </a:p>
          <a:p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7"/>
              </a:rPr>
              <a:t>http://chto-takoe-lyubov.net/stikhi-o-lyubvi/kollektsii-stikhov/7652-stixi-pro-klever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стих про клевер</a:t>
            </a:r>
          </a:p>
          <a:p>
            <a:r>
              <a:rPr lang="en-US" sz="1400" dirty="0" smtClean="0">
                <a:hlinkClick r:id="rId8"/>
              </a:rPr>
              <a:t>www.plantarium.ru/dat/plants/4/422/31422_b6f047d3.jpg</a:t>
            </a:r>
            <a:r>
              <a:rPr lang="ru-RU" sz="1400" dirty="0" smtClean="0"/>
              <a:t> - клевер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hlinkClick r:id="rId9"/>
              </a:rPr>
              <a:t>http://desktopwallpapers.org.ua/pic/201204/1400x1050/desktopwallpapers.org.ua-16144.jpg</a:t>
            </a:r>
            <a:r>
              <a:rPr lang="ru-RU" sz="1400" dirty="0" smtClean="0"/>
              <a:t> - фон с ромашкой</a:t>
            </a:r>
          </a:p>
          <a:p>
            <a:r>
              <a:rPr lang="en-US" sz="1400" dirty="0" smtClean="0">
                <a:hlinkClick r:id="rId10"/>
              </a:rPr>
              <a:t>http://s018.radikal.ru/i504/1202/e1/149a43fd758b.jpg</a:t>
            </a:r>
            <a:r>
              <a:rPr lang="ru-RU" sz="1400" dirty="0" smtClean="0"/>
              <a:t>  - колокольчик</a:t>
            </a:r>
          </a:p>
          <a:p>
            <a:r>
              <a:rPr lang="en-US" sz="1400" dirty="0" smtClean="0">
                <a:hlinkClick r:id="rId11"/>
              </a:rPr>
              <a:t>http://axmama.ru/stihotvorno/stihi-pro-tsvety-kolokol-chiki-dlya-detej/</a:t>
            </a:r>
            <a:r>
              <a:rPr lang="ru-RU" sz="1400" dirty="0" smtClean="0"/>
              <a:t> - стих про колокольчик</a:t>
            </a:r>
          </a:p>
          <a:p>
            <a:r>
              <a:rPr lang="en-US" sz="1400" dirty="0" smtClean="0">
                <a:hlinkClick r:id="rId12"/>
              </a:rPr>
              <a:t>http://www.stihi.ru/2016/01/01/1022</a:t>
            </a:r>
            <a:r>
              <a:rPr lang="ru-RU" sz="1400" dirty="0" smtClean="0"/>
              <a:t> - стих про короставник </a:t>
            </a:r>
          </a:p>
          <a:p>
            <a:r>
              <a:rPr lang="en-US" sz="1400" dirty="0" smtClean="0">
                <a:hlinkClick r:id="rId13"/>
              </a:rPr>
              <a:t>http://celebnietravi.ru/images/korostavnik-polevoy_7_large.jpg</a:t>
            </a:r>
            <a:r>
              <a:rPr lang="ru-RU" sz="1400" dirty="0" smtClean="0"/>
              <a:t> - короставник</a:t>
            </a:r>
          </a:p>
          <a:p>
            <a:r>
              <a:rPr lang="en-US" sz="1400" dirty="0" smtClean="0">
                <a:hlinkClick r:id="rId14"/>
              </a:rPr>
              <a:t>http://www.anuznieroz.pl/wp-content/uploads/2015/04/trendy-%C5%9Blubne-2015-bukiety-4.jpg</a:t>
            </a:r>
            <a:r>
              <a:rPr lang="ru-RU" sz="1400" dirty="0" smtClean="0"/>
              <a:t> –букет</a:t>
            </a:r>
          </a:p>
          <a:p>
            <a:r>
              <a:rPr lang="en-US" sz="1400" dirty="0" smtClean="0">
                <a:hlinkClick r:id="rId15"/>
              </a:rPr>
              <a:t>http://kremenchug-sity.narod.ru/CVETI/FOTO/Lutik_Edkiy/Lutic_flamula_02.jpg</a:t>
            </a:r>
            <a:r>
              <a:rPr lang="ru-RU" sz="1400" dirty="0" smtClean="0"/>
              <a:t> -лютик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6"/>
              </a:rPr>
              <a:t>http://www.numama.ru/blogs/kopilka-detskih-stihov/stihi-pro-lyutik.html</a:t>
            </a:r>
            <a:r>
              <a:rPr lang="ru-RU" sz="1400" dirty="0" smtClean="0"/>
              <a:t> - стих про лютик</a:t>
            </a:r>
            <a:r>
              <a:rPr lang="en-US" sz="1400" dirty="0" smtClean="0"/>
              <a:t> </a:t>
            </a:r>
            <a:r>
              <a:rPr lang="en-US" sz="1400" dirty="0" smtClean="0">
                <a:hlinkClick r:id="rId17"/>
              </a:rPr>
              <a:t>http://travialtaja.ru/static/img/0000/0001/5179/15179525.3isbbokyc0.jpg</a:t>
            </a:r>
            <a:r>
              <a:rPr lang="ru-RU" sz="1400" dirty="0" smtClean="0"/>
              <a:t> - таволга</a:t>
            </a:r>
          </a:p>
          <a:p>
            <a:r>
              <a:rPr lang="ru-RU" sz="1400" dirty="0" smtClean="0"/>
              <a:t> </a:t>
            </a:r>
            <a:r>
              <a:rPr lang="en-US" sz="1400" dirty="0" smtClean="0">
                <a:hlinkClick r:id="rId18"/>
              </a:rPr>
              <a:t>http://ti-poet.ru/stih.php?b=150826</a:t>
            </a:r>
            <a:r>
              <a:rPr lang="ru-RU" sz="1400" dirty="0" smtClean="0"/>
              <a:t> – стих про таволгу</a:t>
            </a:r>
          </a:p>
          <a:p>
            <a:r>
              <a:rPr lang="ru-RU" sz="1400" dirty="0" smtClean="0"/>
              <a:t> </a:t>
            </a:r>
            <a:r>
              <a:rPr lang="en-US" sz="1400" dirty="0" smtClean="0">
                <a:hlinkClick r:id="rId19"/>
              </a:rPr>
              <a:t>http://molbiol.ru/forums/uploads/a001/b010/post-12150-1171827121.jpg</a:t>
            </a:r>
            <a:r>
              <a:rPr lang="ru-RU" sz="1400" dirty="0" smtClean="0"/>
              <a:t> - ромашка непахучая </a:t>
            </a:r>
          </a:p>
          <a:p>
            <a:r>
              <a:rPr lang="en-US" sz="1400" dirty="0" smtClean="0">
                <a:hlinkClick r:id="rId20"/>
              </a:rPr>
              <a:t>http://axmama.ru/stihotvorno/stihi-pro-romashki-dlya-detej/</a:t>
            </a:r>
            <a:r>
              <a:rPr lang="ru-RU" sz="1400" dirty="0" smtClean="0"/>
              <a:t> - стих про ромашку </a:t>
            </a:r>
          </a:p>
          <a:p>
            <a:r>
              <a:rPr lang="en-US" sz="1400" dirty="0" smtClean="0">
                <a:hlinkClick r:id="rId21"/>
              </a:rPr>
              <a:t>http://colxoz.com/wp-content/uploads/2012/01/Matricaria.jpg</a:t>
            </a:r>
            <a:r>
              <a:rPr lang="ru-RU" sz="1400" dirty="0" smtClean="0"/>
              <a:t> - ромашка непахучая </a:t>
            </a:r>
            <a:r>
              <a:rPr lang="en-US" sz="1400" dirty="0" smtClean="0">
                <a:hlinkClick r:id="rId22"/>
              </a:rPr>
              <a:t>http://www.rusmedserver.ru/images/upload/Nivjanik_obyknovennyj.jpg</a:t>
            </a:r>
            <a:r>
              <a:rPr lang="ru-RU" sz="1400" dirty="0" smtClean="0"/>
              <a:t> - нивяник </a:t>
            </a:r>
            <a:r>
              <a:rPr lang="en-US" sz="1400" dirty="0" smtClean="0">
                <a:hlinkClick r:id="rId22"/>
              </a:rPr>
              <a:t>http://www.rusmedserver.ru/images/upload/Nivjanik_obyknovennyj.jpg</a:t>
            </a:r>
            <a:r>
              <a:rPr lang="ru-RU" sz="1400" dirty="0" smtClean="0"/>
              <a:t> - фон дети рвут цветы </a:t>
            </a:r>
            <a:r>
              <a:rPr lang="en-US" sz="1400" dirty="0" smtClean="0">
                <a:hlinkClick r:id="rId23"/>
              </a:rPr>
              <a:t>http://ds167.centerstart.ru/sites/ds167.centerstart.ru/files/97455.jpg</a:t>
            </a:r>
            <a:r>
              <a:rPr lang="ru-RU" sz="1400" dirty="0" smtClean="0"/>
              <a:t>  - ребёнок нюхает цветы </a:t>
            </a:r>
            <a:r>
              <a:rPr lang="en-US" sz="1400" dirty="0" smtClean="0">
                <a:hlinkClick r:id="rId24"/>
              </a:rPr>
              <a:t>http://www.playcast.ru/uploads/2014/12/05/10940413.jpg</a:t>
            </a:r>
            <a:r>
              <a:rPr lang="ru-RU" sz="1400" dirty="0" smtClean="0"/>
              <a:t>  фон луг  </a:t>
            </a:r>
            <a:r>
              <a:rPr lang="en-US" sz="1400" dirty="0" smtClean="0">
                <a:hlinkClick r:id="rId25"/>
              </a:rPr>
              <a:t>http://www.kartinki24.ru/uploads/gallery/main/456/kartinki24_ru_wildflowers_14.jpg</a:t>
            </a:r>
            <a:r>
              <a:rPr lang="ru-RU" sz="1400" dirty="0" smtClean="0"/>
              <a:t>  - фон луг с васильками </a:t>
            </a:r>
            <a:r>
              <a:rPr lang="en-US" sz="1400" dirty="0" smtClean="0">
                <a:hlinkClick r:id="rId26"/>
              </a:rPr>
              <a:t>http://www.obshelit.ru/works/263550/</a:t>
            </a:r>
            <a:r>
              <a:rPr lang="ru-RU" sz="1400" dirty="0" smtClean="0"/>
              <a:t> - стих  «Васильков срывать не стану…»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  <a:hlinkClick r:id="rId27"/>
              </a:rPr>
              <a:t>http://liter.assistancerussia.org/liter.php?proizvid=10343</a:t>
            </a:r>
            <a:r>
              <a:rPr lang="ru-RU" sz="1400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– стих «</a:t>
            </a:r>
            <a:r>
              <a:rPr lang="ru-RU" sz="1400" dirty="0" err="1" smtClean="0">
                <a:latin typeface="Times New Roman" pitchFamily="18" charset="0"/>
                <a:cs typeface="Times New Roman" pitchFamily="18" charset="0"/>
              </a:rPr>
              <a:t>Брошеный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букет»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260648"/>
            <a:ext cx="9321503" cy="51090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Интернет ресурсы: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3"/>
              </a:rPr>
              <a:t>http://logopeddoma.ru/_nw/2/s57731330.jpg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насекомые луга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4"/>
              </a:rPr>
              <a:t>http://www.playcast.ru/uploads/2015/02/26/12343287.gif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бабочка</a:t>
            </a:r>
          </a:p>
          <a:p>
            <a:r>
              <a:rPr lang="en-US" sz="1400" dirty="0" smtClean="0">
                <a:latin typeface="Times New Roman" pitchFamily="18" charset="0"/>
                <a:cs typeface="Times New Roman" pitchFamily="18" charset="0"/>
                <a:hlinkClick r:id="rId5"/>
              </a:rPr>
              <a:t>http://st.stranamam.ru/data/cache/2014jan/12/47/10751275_99903.jpg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- фон луг с бабочками</a:t>
            </a:r>
          </a:p>
          <a:p>
            <a:r>
              <a:rPr lang="en-US" sz="1400" dirty="0" smtClean="0">
                <a:hlinkClick r:id="rId6"/>
              </a:rPr>
              <a:t>http://4vector.com/i/free-vector-countryside-scenery-vector_004194_nvw%202.jpg</a:t>
            </a:r>
            <a:r>
              <a:rPr lang="ru-RU" sz="1400" dirty="0" smtClean="0"/>
              <a:t> –фон луг</a:t>
            </a:r>
          </a:p>
          <a:p>
            <a:r>
              <a:rPr lang="en-US" sz="1400" dirty="0" smtClean="0">
                <a:hlinkClick r:id="rId7"/>
              </a:rPr>
              <a:t>http://ok-t.ru/studopediaru/baza10/1197431671831.files/image003.jpg</a:t>
            </a:r>
            <a:r>
              <a:rPr lang="ru-RU" sz="1400" dirty="0" smtClean="0"/>
              <a:t> - этапы развития бабочки </a:t>
            </a:r>
          </a:p>
          <a:p>
            <a:r>
              <a:rPr lang="en-US" sz="1400" dirty="0" smtClean="0">
                <a:hlinkClick r:id="rId8"/>
              </a:rPr>
              <a:t>http://sevr.ucoz.ru/Jivotniye/materukhin.ru.jpg</a:t>
            </a:r>
            <a:r>
              <a:rPr lang="ru-RU" sz="1400" dirty="0" smtClean="0"/>
              <a:t> -рождение гусеницы</a:t>
            </a:r>
          </a:p>
          <a:p>
            <a:r>
              <a:rPr lang="en-US" sz="1400" dirty="0" smtClean="0">
                <a:hlinkClick r:id="rId9"/>
              </a:rPr>
              <a:t>http://associationsnow.com/wp-content/uploads/2013/07/0723_cycle.jpg</a:t>
            </a:r>
            <a:r>
              <a:rPr lang="ru-RU" sz="1400" dirty="0" smtClean="0"/>
              <a:t> -рождение бабочки</a:t>
            </a:r>
          </a:p>
          <a:p>
            <a:r>
              <a:rPr lang="en-US" sz="1400" dirty="0" smtClean="0">
                <a:hlinkClick r:id="rId10"/>
              </a:rPr>
              <a:t>http://www.stihi.ru/pics/2010/08/05/54.jpg</a:t>
            </a:r>
            <a:r>
              <a:rPr lang="ru-RU" sz="1400" dirty="0" smtClean="0"/>
              <a:t> - лимонница</a:t>
            </a:r>
          </a:p>
          <a:p>
            <a:r>
              <a:rPr lang="en-US" sz="1400" dirty="0" smtClean="0">
                <a:hlinkClick r:id="rId11"/>
              </a:rPr>
              <a:t>http://www.warwickshire-butterflies.org.uk/species/butterflies/orange-tip-small.jpg</a:t>
            </a:r>
            <a:r>
              <a:rPr lang="ru-RU" sz="1400" dirty="0" smtClean="0"/>
              <a:t> -зорька</a:t>
            </a:r>
          </a:p>
          <a:p>
            <a:r>
              <a:rPr lang="en-US" sz="1400" dirty="0" smtClean="0">
                <a:hlinkClick r:id="rId12"/>
              </a:rPr>
              <a:t>http://namonitore.ru/uploads/catalog/insects/pestryanka_1440.jpg</a:t>
            </a:r>
            <a:r>
              <a:rPr lang="ru-RU" sz="1400" dirty="0" smtClean="0"/>
              <a:t> -пестрянка</a:t>
            </a:r>
          </a:p>
          <a:p>
            <a:r>
              <a:rPr lang="en-US" sz="1400" dirty="0" smtClean="0">
                <a:hlinkClick r:id="rId13"/>
              </a:rPr>
              <a:t>http://macroid.ru/mdata/05/2848.jpg</a:t>
            </a:r>
            <a:r>
              <a:rPr lang="ru-RU" sz="1400" dirty="0" smtClean="0"/>
              <a:t> - голубянка</a:t>
            </a:r>
          </a:p>
          <a:p>
            <a:r>
              <a:rPr lang="en-US" sz="1400" dirty="0" smtClean="0">
                <a:hlinkClick r:id="rId14"/>
              </a:rPr>
              <a:t>http://operationseedtoharvest.com/wp-content/uploads/2015/03/7ebcac2fb1b8140bd3a8145d773d99a7.jpg</a:t>
            </a:r>
            <a:r>
              <a:rPr lang="ru-RU" sz="1400" dirty="0" smtClean="0"/>
              <a:t> -желтушка</a:t>
            </a:r>
          </a:p>
          <a:p>
            <a:r>
              <a:rPr lang="en-US" sz="1400" dirty="0" smtClean="0">
                <a:hlinkClick r:id="rId15"/>
              </a:rPr>
              <a:t>http://www.aceworkersmagalluf.com/img/56aa97da96553.jpeg</a:t>
            </a:r>
            <a:r>
              <a:rPr lang="ru-RU" sz="1400" dirty="0" smtClean="0"/>
              <a:t> - адмирал</a:t>
            </a:r>
          </a:p>
          <a:p>
            <a:r>
              <a:rPr lang="en-US" sz="1400" dirty="0" smtClean="0">
                <a:hlinkClick r:id="rId16"/>
              </a:rPr>
              <a:t>http://www.viktoria-latka.com/wp-content/uploads/2016/02/boy_magnifyingglass_9001.jpg</a:t>
            </a:r>
            <a:r>
              <a:rPr lang="ru-RU" sz="1400" dirty="0" smtClean="0"/>
              <a:t> - мальчик с лупой </a:t>
            </a:r>
          </a:p>
          <a:p>
            <a:r>
              <a:rPr lang="en-US" sz="1400" dirty="0" smtClean="0">
                <a:hlinkClick r:id="rId17"/>
              </a:rPr>
              <a:t>http://morestihov.ru/zivoy-ugolok/stixi-o-nasekomyx/korotkie-stixi-pro-babochek.html</a:t>
            </a:r>
            <a:r>
              <a:rPr lang="ru-RU" sz="1400" dirty="0" smtClean="0"/>
              <a:t> - стих «Я, ребята, бабочка…»</a:t>
            </a:r>
          </a:p>
          <a:p>
            <a:r>
              <a:rPr lang="en-US" sz="1400" dirty="0" smtClean="0">
                <a:hlinkClick r:id="rId18"/>
              </a:rPr>
              <a:t>http://3.bp.blogspot.com/-iIQWYEUL7QQ/Tbe3KOyAC9I/AAAAAAAAAFU/xqjXjt5c3h4/s1600/1119174.jpg</a:t>
            </a:r>
            <a:r>
              <a:rPr lang="ru-RU" sz="1400" dirty="0" smtClean="0"/>
              <a:t> -ребёнок на лугу</a:t>
            </a:r>
          </a:p>
          <a:p>
            <a:r>
              <a:rPr lang="en-US" sz="1400" dirty="0" smtClean="0">
                <a:hlinkClick r:id="rId19"/>
              </a:rPr>
              <a:t>http://thenaturallivingsite.com/blog/wp-content/uploads/2015/10/meadowflowers.jpg</a:t>
            </a:r>
            <a:r>
              <a:rPr lang="ru-RU" sz="1400" dirty="0" smtClean="0"/>
              <a:t> -дети на лугу </a:t>
            </a:r>
            <a:r>
              <a:rPr lang="en-US" sz="1400" dirty="0" smtClean="0">
                <a:hlinkClick r:id="rId20"/>
              </a:rPr>
              <a:t>http://900igr.net/datai/okruzhajuschij-mir/Pravila-v-lesu/0015-043-Ne-lovite-babochek-i-strekoz.jpg</a:t>
            </a:r>
            <a:r>
              <a:rPr lang="ru-RU" sz="1400" dirty="0" smtClean="0"/>
              <a:t> -ловит сочком</a:t>
            </a:r>
          </a:p>
          <a:p>
            <a:r>
              <a:rPr lang="en-US" sz="1400" dirty="0" smtClean="0">
                <a:hlinkClick r:id="rId21"/>
              </a:rPr>
              <a:t>http://forum.guns.ru/forums/icons/avatars/00000151/151070.jpg</a:t>
            </a:r>
            <a:r>
              <a:rPr lang="ru-RU" sz="1400" dirty="0" smtClean="0"/>
              <a:t> -рассматривает в лупу</a:t>
            </a:r>
          </a:p>
          <a:p>
            <a:r>
              <a:rPr lang="en-US" sz="1400" dirty="0" smtClean="0">
                <a:hlinkClick r:id="rId22"/>
              </a:rPr>
              <a:t>http://static5.depositphotos.com/1003043/534/i/950/depositphotos_5347556-Crushed.jpg</a:t>
            </a:r>
            <a:r>
              <a:rPr lang="ru-RU" sz="1400" dirty="0" smtClean="0"/>
              <a:t> -наступил на цветок</a:t>
            </a:r>
          </a:p>
          <a:p>
            <a:r>
              <a:rPr lang="en-US" sz="1400" dirty="0" smtClean="0">
                <a:hlinkClick r:id="rId23"/>
              </a:rPr>
              <a:t>http://mypresentation.ru/documents/a5325064742653fa8ac4e1a6a83fc6e7/img11.jpg</a:t>
            </a:r>
            <a:r>
              <a:rPr lang="ru-RU" sz="1400" dirty="0" smtClean="0"/>
              <a:t> -правила поведения </a:t>
            </a:r>
          </a:p>
          <a:p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4vector.com/i/free-vector-countryside-scenery-vector_004194_nvw%202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57150"/>
            <a:ext cx="9144000" cy="691515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3" name="Прямоугольник 2"/>
          <p:cNvSpPr/>
          <p:nvPr/>
        </p:nvSpPr>
        <p:spPr>
          <a:xfrm>
            <a:off x="467544" y="332656"/>
            <a:ext cx="8280920" cy="1446550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4400" b="1" kern="0" dirty="0" smtClean="0">
                <a:solidFill>
                  <a:srgbClr val="FFFF00"/>
                </a:solidFill>
                <a:latin typeface="Times New Roman" pitchFamily="18" charset="0"/>
                <a:ea typeface="MS Gothic"/>
                <a:cs typeface="Times New Roman" pitchFamily="18" charset="0"/>
              </a:rPr>
              <a:t>Почему мы не будем рвать цветы и ловить бабочек?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475656" y="2060848"/>
            <a:ext cx="6318448" cy="2741135"/>
          </a:xfrm>
          <a:prstGeom prst="rect">
            <a:avLst/>
          </a:prstGeom>
          <a:ln/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000000"/>
              </a:buClr>
              <a:buSzPct val="100000"/>
            </a:pPr>
            <a:r>
              <a:rPr lang="ru-RU" sz="3200" kern="0" dirty="0" smtClean="0">
                <a:solidFill>
                  <a:srgbClr val="000000"/>
                </a:solidFill>
                <a:latin typeface="Arial"/>
                <a:ea typeface="MS Gothic"/>
              </a:rPr>
              <a:t>   </a:t>
            </a:r>
            <a:r>
              <a:rPr lang="ru-RU" sz="3200" b="1" kern="0" dirty="0" smtClean="0">
                <a:solidFill>
                  <a:srgbClr val="FFFF00"/>
                </a:solidFill>
                <a:latin typeface="Arial"/>
                <a:ea typeface="MS Gothic"/>
              </a:rPr>
              <a:t>Узнаем: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FFFF00"/>
                </a:solidFill>
                <a:latin typeface="Arial"/>
                <a:ea typeface="MS Gothic"/>
              </a:rPr>
              <a:t>Какие цветы и бабочки живут на лугу.</a:t>
            </a:r>
          </a:p>
          <a:p>
            <a:pPr marL="342900" lvl="0" indent="-342900" defTabSz="449263" fontAlgn="base" hangingPunct="0">
              <a:lnSpc>
                <a:spcPct val="93000"/>
              </a:lnSpc>
              <a:spcBef>
                <a:spcPct val="0"/>
              </a:spcBef>
              <a:spcAft>
                <a:spcPts val="1425"/>
              </a:spcAft>
              <a:buClr>
                <a:srgbClr val="C00000"/>
              </a:buClr>
              <a:buSzPct val="100000"/>
              <a:buFont typeface="Wingdings" pitchFamily="2" charset="2"/>
              <a:buChar char="§"/>
            </a:pPr>
            <a:r>
              <a:rPr lang="ru-RU" sz="3200" b="1" kern="0" dirty="0" smtClean="0">
                <a:solidFill>
                  <a:srgbClr val="FFFF00"/>
                </a:solidFill>
                <a:latin typeface="Arial"/>
                <a:ea typeface="MS Gothic"/>
              </a:rPr>
              <a:t>Важные правила поведения в природе.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http://www.publicdomainpictures.net/pictures/100000/velka/colorful-wildflowers-1411744539SV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55576" y="332656"/>
            <a:ext cx="7098482" cy="861774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50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ЗАЧЕМ  ЦВЕТУТ  ЦВЕТЫ? 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1412776"/>
            <a:ext cx="8676456" cy="250530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4320" lvl="0" indent="-27432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Constantia"/>
              </a:rPr>
              <a:t>Из  цветов  образуются  плоды  с  семенами.</a:t>
            </a:r>
          </a:p>
          <a:p>
            <a:pPr marL="274320" lvl="0" indent="-27432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Constantia"/>
              </a:rPr>
              <a:t>Нектаром  цветка  питаются  насекомые  и  птицы.</a:t>
            </a:r>
          </a:p>
          <a:p>
            <a:pPr marL="274320" lvl="0" indent="-27432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Constantia"/>
              </a:rPr>
              <a:t>Цветы  украшают  планету.</a:t>
            </a:r>
          </a:p>
          <a:p>
            <a:pPr marL="274320" lvl="0" indent="-274320">
              <a:spcBef>
                <a:spcPct val="20000"/>
              </a:spcBef>
              <a:buClr>
                <a:srgbClr val="FFFF00"/>
              </a:buClr>
              <a:buSzPct val="95000"/>
              <a:buFont typeface="Wingdings" pitchFamily="2" charset="2"/>
              <a:buChar char="Ø"/>
            </a:pPr>
            <a:r>
              <a:rPr lang="ru-RU" sz="2800" b="1" dirty="0" smtClean="0">
                <a:solidFill>
                  <a:srgbClr val="FFFF00"/>
                </a:solidFill>
                <a:latin typeface="Constantia"/>
              </a:rPr>
              <a:t>Цветы  можно  подарить.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www.publicdomainpictures.net/pictures/100000/velka/colorful-wildflowers-1411744539SV0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39943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23528" y="2636912"/>
            <a:ext cx="8473795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ЗНАЕШЬ  ЛИ  ТЫ  ЦВЕТЫ?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://desktopwallpapers.org.ua/pic/201204/1400x1050/desktopwallpapers.org.ua-16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4" descr="http://www.plantarium.ru/dat/plants/4/422/31422_b6f047d3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20072" y="188640"/>
            <a:ext cx="3528392" cy="469938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39700" prst="cross"/>
          </a:sp3d>
        </p:spPr>
      </p:pic>
      <p:sp>
        <p:nvSpPr>
          <p:cNvPr id="7" name="Прямоугольник 6"/>
          <p:cNvSpPr/>
          <p:nvPr/>
        </p:nvSpPr>
        <p:spPr>
          <a:xfrm>
            <a:off x="251520" y="620688"/>
            <a:ext cx="4572000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Клевер тих и невысок,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И хранит он сладкий сок.</a:t>
            </a:r>
            <a:br>
              <a:rPr lang="ru-RU" sz="280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smtClean="0">
                <a:latin typeface="Times New Roman" pitchFamily="18" charset="0"/>
                <a:cs typeface="Times New Roman" pitchFamily="18" charset="0"/>
              </a:rPr>
              <a:t>Пчёлы ведь к нему недаром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Прилетают за нектаром.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http://s018.radikal.ru/i504/1202/e1/149a43fd758b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220072" y="188640"/>
            <a:ext cx="3568985" cy="4760566"/>
          </a:xfrm>
          <a:prstGeom prst="ellipse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251520" y="620688"/>
            <a:ext cx="482453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Колокольчик голубой,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Поиграй-ка ты со мной,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Позвони мне в свой звоночек,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Скромный луговой цветочек!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2" name="Picture 4" descr="http://celebnietravi.ru/images/korostavnik-polevoy_7_large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148064" y="188640"/>
            <a:ext cx="3816424" cy="475252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prst="slope"/>
          </a:sp3d>
        </p:spPr>
      </p:pic>
      <p:sp>
        <p:nvSpPr>
          <p:cNvPr id="10" name="Прямоугольник 9"/>
          <p:cNvSpPr/>
          <p:nvPr/>
        </p:nvSpPr>
        <p:spPr>
          <a:xfrm>
            <a:off x="251520" y="620688"/>
            <a:ext cx="4824536" cy="341632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Он короставник и цветок,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степном безводье на просторах,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В предгорьях гор и на лугах,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Покрыт он нежностью лиловой,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Для пчел он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друже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 синий брат,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Цветет с весны в пределах лета,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Нектар струею небольшою,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Гуляет в зобе раз и </a:t>
            </a:r>
            <a:r>
              <a:rPr lang="ru-RU" sz="2400" dirty="0" err="1" smtClean="0">
                <a:latin typeface="Times New Roman" pitchFamily="18" charset="0"/>
                <a:cs typeface="Times New Roman" pitchFamily="18" charset="0"/>
              </a:rPr>
              <a:t>двас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...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Наполнив соты и не раз.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http://kremenchug-sity.narod.ru/CVETI/FOTO/Lutik_Edkiy/Lutic_flamula_02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5148064" y="188640"/>
            <a:ext cx="3995936" cy="475252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1" name="Прямоугольник 10"/>
          <p:cNvSpPr/>
          <p:nvPr/>
        </p:nvSpPr>
        <p:spPr>
          <a:xfrm>
            <a:off x="251520" y="620688"/>
            <a:ext cx="4824536" cy="1815882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Лютик, лютик золотой!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Ярким солнцем налитой!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В каждом маленьком цветочке</a:t>
            </a:r>
            <a:br>
              <a:rPr lang="ru-RU" sz="2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Пять блестящих лепесточков.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6" name="Picture 4" descr="http://travialtaja.ru/static/img/0000/0001/5179/15179525.3isbbokyc0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5148064" y="188640"/>
            <a:ext cx="3995936" cy="475252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2" name="Прямоугольник 11"/>
          <p:cNvSpPr/>
          <p:nvPr/>
        </p:nvSpPr>
        <p:spPr>
          <a:xfrm>
            <a:off x="251520" y="620688"/>
            <a:ext cx="4896544" cy="1569660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Лабазник растет везде и повсюду,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ТАВОЛГОЙ зовут его люди.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Мне растенье с детства знакомо, 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 ним пивали чай мы всем домом.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2" descr="http://molbiol.ru/forums/uploads/a001/b010/post-12150-1171827121.jpg"/>
          <p:cNvPicPr>
            <a:picLocks noChangeAspect="1" noChangeArrowheads="1"/>
          </p:cNvPicPr>
          <p:nvPr/>
        </p:nvPicPr>
        <p:blipFill>
          <a:blip r:embed="rId8" cstate="email"/>
          <a:srcRect/>
          <a:stretch>
            <a:fillRect/>
          </a:stretch>
        </p:blipFill>
        <p:spPr bwMode="auto">
          <a:xfrm>
            <a:off x="5076056" y="188640"/>
            <a:ext cx="4067944" cy="4752528"/>
          </a:xfrm>
          <a:prstGeom prst="ellipse">
            <a:avLst/>
          </a:prstGeom>
          <a:noFill/>
          <a:scene3d>
            <a:camera prst="orthographicFront"/>
            <a:lightRig rig="threePt" dir="t"/>
          </a:scene3d>
          <a:sp3d>
            <a:bevelT w="114300" prst="artDeco"/>
          </a:sp3d>
        </p:spPr>
      </p:pic>
      <p:sp>
        <p:nvSpPr>
          <p:cNvPr id="15" name="Прямоугольник 14"/>
          <p:cNvSpPr/>
          <p:nvPr/>
        </p:nvSpPr>
        <p:spPr>
          <a:xfrm>
            <a:off x="251520" y="620688"/>
            <a:ext cx="4824536" cy="2308324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Золотая серединка,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И лучи идут кругом, —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Это может быть картинка: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Солнце в небе голубом?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Нет не солнце, на бумажке</a:t>
            </a:r>
            <a:br>
              <a:rPr lang="ru-RU" sz="24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На лугу цветок ромашки.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6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0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6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7" dur="1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52" dur="1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1000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0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1" dur="10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67" dur="1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2" dur="1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6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1000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0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87" dur="1" fill="hold"/>
                                        <p:tgtEl>
                                          <p:spTgt spid="819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92" dur="1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96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7" dur="1000"/>
                                        <p:tgtEl>
                                          <p:spTgt spid="81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1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07" dur="1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2" dur="1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2" presetClass="exit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6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1+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7" dur="10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9" presetID="2" presetClass="exit" presetSubtype="9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0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1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8" grpId="0" animBg="1"/>
      <p:bldP spid="8" grpId="1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5" grpId="0" animBg="1"/>
      <p:bldP spid="15" grpId="1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http://desktopwallpapers.org.ua/pic/201204/1400x1050/desktopwallpapers.org.ua-16144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1187624" y="692696"/>
            <a:ext cx="6624186" cy="830997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>
            <a:spAutoFit/>
          </a:bodyPr>
          <a:lstStyle/>
          <a:p>
            <a:pPr algn="ctr"/>
            <a:r>
              <a:rPr lang="ru-RU" sz="4800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СРАВНИ и ЗАПОМНИ</a:t>
            </a:r>
            <a:endParaRPr lang="ru-RU" sz="48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26626" name="Picture 2" descr="http://colxoz.com/wp-content/uploads/2012/01/Matricaria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" y="2348880"/>
            <a:ext cx="4283968" cy="321297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0" y="5805264"/>
            <a:ext cx="38919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ромашка непахучая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6628" name="Picture 4" descr="&amp;Ncy;&amp;icy;&amp;vcy;&amp;yacy;&amp;ncy;&amp;icy;&amp;kcy; &amp;ocy;&amp;bcy;&amp;ycy;&amp;kcy;&amp;ncy;&amp;ocy;&amp;vcy;&amp;iecy;&amp;ncy;&amp;ncy;&amp;ycy;&amp;jcy;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3520" y="2276872"/>
            <a:ext cx="4320480" cy="32403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0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9" name="TextBox 8"/>
          <p:cNvSpPr txBox="1"/>
          <p:nvPr/>
        </p:nvSpPr>
        <p:spPr>
          <a:xfrm>
            <a:off x="5652120" y="5805264"/>
            <a:ext cx="2309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НИВЯНИК</a:t>
            </a:r>
            <a:endParaRPr lang="ru-RU" sz="32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2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266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s7.images.xmagazin.hu/2014/05/01/21/32/www.tvn.hu_a24aa767c896230968d25517e71a8a68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076056" y="980728"/>
            <a:ext cx="3852936" cy="5016758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рвите цветов, не рвите...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ведь, как мы, Живые...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Любите вы их, любите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же нам сестры, родные...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Склонитесь над ними, склонитесь, 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они вам расскажут о жизни...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Любите, друзья , любите!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Их СВЕТ для нас самый ближний...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 рвите цветов... Не рвите...</a:t>
            </a:r>
            <a:br>
              <a:rPr lang="ru-RU" sz="2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Душою , друзья, живите!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38" name="Picture 14" descr="http://ds167.centerstart.ru/sites/ds167.centerstart.ru/files/9745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51520" y="620688"/>
            <a:ext cx="4464496" cy="578207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CD8989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439</TotalTime>
  <Words>646</Words>
  <Application>Microsoft Office PowerPoint</Application>
  <PresentationFormat>Экран (4:3)</PresentationFormat>
  <Paragraphs>124</Paragraphs>
  <Slides>23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184</cp:revision>
  <dcterms:created xsi:type="dcterms:W3CDTF">2016-04-02T08:52:05Z</dcterms:created>
  <dcterms:modified xsi:type="dcterms:W3CDTF">2016-04-03T05:56:36Z</dcterms:modified>
</cp:coreProperties>
</file>