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1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23528" y="669219"/>
            <a:ext cx="8640763" cy="4176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Английский язык</a:t>
            </a:r>
          </a:p>
          <a:p>
            <a:pPr eaLnBrk="1" hangingPunct="1"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УМК </a:t>
            </a:r>
            <a:r>
              <a:rPr lang="en-US" sz="4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“Spotlight”</a:t>
            </a:r>
            <a:r>
              <a:rPr lang="ru-RU" sz="4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u-RU" sz="4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4000" b="1" dirty="0">
                <a:solidFill>
                  <a:srgbClr val="002060"/>
                </a:solidFill>
                <a:latin typeface="Arial Black" panose="020B0A04020102020204" pitchFamily="34" charset="0"/>
              </a:rPr>
              <a:t>8</a:t>
            </a:r>
            <a:r>
              <a:rPr lang="ru-RU" sz="4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класс</a:t>
            </a:r>
            <a:r>
              <a:rPr lang="ru-RU" sz="4000" b="1" dirty="0" smtClean="0">
                <a:solidFill>
                  <a:srgbClr val="002060"/>
                </a:solidFill>
              </a:rPr>
              <a:t/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5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Те</a:t>
            </a:r>
            <a:r>
              <a:rPr lang="en-US" sz="5400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st</a:t>
            </a:r>
            <a:r>
              <a:rPr lang="en-US" sz="5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</a:p>
          <a:p>
            <a:pPr eaLnBrk="1" hangingPunct="1">
              <a:defRPr/>
            </a:pPr>
            <a:r>
              <a:rPr lang="en-US" sz="5400" b="1" dirty="0" err="1" smtClean="0">
                <a:solidFill>
                  <a:srgbClr val="C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Kizhi</a:t>
            </a:r>
            <a:r>
              <a:rPr lang="ru-RU" sz="5400" b="1" dirty="0" smtClean="0">
                <a:solidFill>
                  <a:srgbClr val="C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/>
            </a:r>
            <a:br>
              <a:rPr lang="ru-RU" sz="5400" b="1" dirty="0" smtClean="0">
                <a:solidFill>
                  <a:srgbClr val="C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</a:br>
            <a:r>
              <a:rPr lang="en-US" sz="2800" b="1" dirty="0" smtClean="0">
                <a:solidFill>
                  <a:srgbClr val="00206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Spotlight on Russia Page 8</a:t>
            </a:r>
            <a:endParaRPr lang="ru-RU" sz="6600" dirty="0" smtClean="0">
              <a:solidFill>
                <a:srgbClr val="00206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561" y="5013176"/>
            <a:ext cx="8856685" cy="166199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>
              <a:defRPr/>
            </a:pP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Автор:</a:t>
            </a:r>
          </a:p>
          <a:p>
            <a:pPr algn="r">
              <a:defRPr/>
            </a:pP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Ольга Михайловна Степанова</a:t>
            </a:r>
          </a:p>
          <a:p>
            <a:pPr algn="r">
              <a:defRPr/>
            </a:pP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учитель английского языка </a:t>
            </a:r>
          </a:p>
          <a:p>
            <a:pPr algn="r">
              <a:defRPr/>
            </a:pP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МБОУ «</a:t>
            </a:r>
            <a:r>
              <a:rPr lang="ru-RU" sz="1400" b="1" spc="50" dirty="0" err="1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Цивильская</a:t>
            </a: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СОШ</a:t>
            </a:r>
            <a:r>
              <a:rPr lang="en-US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№</a:t>
            </a:r>
            <a:r>
              <a:rPr lang="en-US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1 </a:t>
            </a:r>
            <a:endParaRPr lang="ru-RU" sz="1400" b="1" spc="50" dirty="0" smtClean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r">
              <a:defRPr/>
            </a:pPr>
            <a:r>
              <a:rPr lang="ru-RU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имени Героя Советского Союза </a:t>
            </a: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М.В. Силантьева</a:t>
            </a:r>
            <a:r>
              <a:rPr lang="ru-RU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»</a:t>
            </a:r>
          </a:p>
          <a:p>
            <a:pPr algn="r">
              <a:defRPr/>
            </a:pPr>
            <a:r>
              <a:rPr lang="ru-RU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города </a:t>
            </a: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Цивильск Чувашской </a:t>
            </a:r>
            <a:r>
              <a:rPr lang="ru-RU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Республики</a:t>
            </a:r>
          </a:p>
          <a:p>
            <a:pPr algn="r">
              <a:defRPr/>
            </a:pPr>
            <a:r>
              <a:rPr lang="ru-RU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201</a:t>
            </a:r>
            <a:r>
              <a:rPr lang="en-US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6</a:t>
            </a:r>
            <a:endParaRPr lang="ru-RU" b="1" spc="50" dirty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63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71464" y="764704"/>
            <a:ext cx="742716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9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They allow visitors to get a real … of life in the past. 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22783" y="3573017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a) feelings 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660066"/>
                </a:solidFill>
              </a:rPr>
              <a:t>b</a:t>
            </a:r>
            <a:r>
              <a:rPr lang="en-US" sz="3600" b="1" dirty="0" smtClean="0">
                <a:solidFill>
                  <a:srgbClr val="660066"/>
                </a:solidFill>
              </a:rPr>
              <a:t>) mood</a:t>
            </a:r>
            <a:endParaRPr lang="en-US" sz="3600" b="1" dirty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taste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image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232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39552" y="764704"/>
            <a:ext cx="8159080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10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err="1" smtClean="0">
                <a:solidFill>
                  <a:srgbClr val="003300"/>
                </a:solidFill>
                <a:latin typeface="Arial Black" panose="020B0A04020102020204" pitchFamily="34" charset="0"/>
              </a:rPr>
              <a:t>Kizhi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 offers a glimpse into the past  and shows that craftsmanship  has always been a big … of Russian culture.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22783" y="3573017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a) </a:t>
            </a:r>
            <a:r>
              <a:rPr lang="en-US" sz="3600" b="1" dirty="0">
                <a:solidFill>
                  <a:srgbClr val="660066"/>
                </a:solidFill>
              </a:rPr>
              <a:t>part 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660066"/>
                </a:solidFill>
              </a:rPr>
              <a:t>b</a:t>
            </a:r>
            <a:r>
              <a:rPr lang="en-US" sz="3600" b="1" dirty="0" smtClean="0">
                <a:solidFill>
                  <a:srgbClr val="660066"/>
                </a:solidFill>
              </a:rPr>
              <a:t>) role </a:t>
            </a:r>
            <a:endParaRPr lang="en-US" sz="3600" b="1" dirty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tradition </a:t>
            </a: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trend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03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7744" y="260648"/>
            <a:ext cx="477079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Key to the test</a:t>
            </a:r>
          </a:p>
          <a:p>
            <a:endParaRPr lang="en-US" sz="4400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ru-RU" sz="4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Ключ</a:t>
            </a:r>
            <a:r>
              <a:rPr lang="ru-RU" sz="4400" dirty="0">
                <a:solidFill>
                  <a:srgbClr val="C00000"/>
                </a:solidFill>
                <a:latin typeface="Arial Black" panose="020B0A04020102020204" pitchFamily="34" charset="0"/>
              </a:rPr>
              <a:t>и</a:t>
            </a:r>
            <a:r>
              <a:rPr lang="ru-RU" sz="4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к тесту</a:t>
            </a:r>
            <a:endParaRPr lang="ru-RU" sz="4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980775"/>
              </p:ext>
            </p:extLst>
          </p:nvPr>
        </p:nvGraphicFramePr>
        <p:xfrm>
          <a:off x="683568" y="3068960"/>
          <a:ext cx="8352931" cy="309029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15657"/>
                <a:gridCol w="815657"/>
                <a:gridCol w="815657"/>
                <a:gridCol w="815657"/>
                <a:gridCol w="815657"/>
                <a:gridCol w="750202"/>
                <a:gridCol w="881111"/>
                <a:gridCol w="881111"/>
                <a:gridCol w="881111"/>
                <a:gridCol w="881111"/>
              </a:tblGrid>
              <a:tr h="1514421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</a:rPr>
                        <a:t>7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</a:rPr>
                        <a:t>8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</a:rPr>
                        <a:t>9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</a:rPr>
                        <a:t>10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</a:tr>
              <a:tr h="1575870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chemeClr val="dk1"/>
                          </a:solidFill>
                        </a:rPr>
                        <a:t>b</a:t>
                      </a:r>
                      <a:endParaRPr lang="ru-RU" sz="54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chemeClr val="dk1"/>
                          </a:solidFill>
                        </a:rPr>
                        <a:t>c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chemeClr val="dk1"/>
                          </a:solidFill>
                        </a:rPr>
                        <a:t>a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chemeClr val="dk1"/>
                          </a:solidFill>
                        </a:rPr>
                        <a:t>c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chemeClr val="dk1"/>
                          </a:solidFill>
                        </a:rPr>
                        <a:t>d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chemeClr val="dk1"/>
                          </a:solidFill>
                        </a:rPr>
                        <a:t>a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b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chemeClr val="dk1"/>
                          </a:solidFill>
                        </a:rPr>
                        <a:t>b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c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chemeClr val="dk1"/>
                          </a:solidFill>
                        </a:rPr>
                        <a:t>a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59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dirty="0" smtClean="0"/>
              <a:t>Критерии оценивания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dirty="0" smtClean="0"/>
              <a:t>Оценка «5» – 9-10 правильных ответов</a:t>
            </a:r>
          </a:p>
          <a:p>
            <a:r>
              <a:rPr lang="ru-RU" dirty="0"/>
              <a:t>Оценка </a:t>
            </a:r>
            <a:r>
              <a:rPr lang="ru-RU" dirty="0" smtClean="0"/>
              <a:t>«4» </a:t>
            </a:r>
            <a:r>
              <a:rPr lang="ru-RU" dirty="0"/>
              <a:t>– 7</a:t>
            </a:r>
            <a:r>
              <a:rPr lang="ru-RU" dirty="0" smtClean="0"/>
              <a:t>-8 </a:t>
            </a:r>
            <a:r>
              <a:rPr lang="ru-RU" dirty="0"/>
              <a:t>правильных </a:t>
            </a:r>
            <a:r>
              <a:rPr lang="ru-RU" dirty="0" smtClean="0"/>
              <a:t>ответов</a:t>
            </a:r>
          </a:p>
          <a:p>
            <a:r>
              <a:rPr lang="ru-RU" dirty="0"/>
              <a:t>Оценка </a:t>
            </a:r>
            <a:r>
              <a:rPr lang="ru-RU" dirty="0" smtClean="0"/>
              <a:t>«3» </a:t>
            </a:r>
            <a:r>
              <a:rPr lang="ru-RU" dirty="0"/>
              <a:t>– </a:t>
            </a:r>
            <a:r>
              <a:rPr lang="ru-RU" dirty="0" smtClean="0"/>
              <a:t>5-6 </a:t>
            </a:r>
            <a:r>
              <a:rPr lang="ru-RU" dirty="0"/>
              <a:t>правильных </a:t>
            </a:r>
            <a:r>
              <a:rPr lang="ru-RU" dirty="0" smtClean="0"/>
              <a:t>ответов</a:t>
            </a:r>
          </a:p>
          <a:p>
            <a:r>
              <a:rPr lang="ru-RU" dirty="0"/>
              <a:t>Оценка </a:t>
            </a:r>
            <a:r>
              <a:rPr lang="ru-RU" dirty="0" smtClean="0"/>
              <a:t>«2» </a:t>
            </a:r>
            <a:r>
              <a:rPr lang="ru-RU" dirty="0"/>
              <a:t>– </a:t>
            </a:r>
            <a:r>
              <a:rPr lang="ru-RU" dirty="0" smtClean="0"/>
              <a:t>0-4 правильных </a:t>
            </a:r>
            <a:r>
              <a:rPr lang="ru-RU" dirty="0"/>
              <a:t>ответов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4596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1484784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УМК </a:t>
            </a:r>
            <a:r>
              <a:rPr lang="en-US" dirty="0" smtClean="0"/>
              <a:t>Spotlight-</a:t>
            </a:r>
            <a:r>
              <a:rPr lang="ru-RU" dirty="0" smtClean="0"/>
              <a:t>8</a:t>
            </a:r>
            <a:r>
              <a:rPr lang="en-US" dirty="0" smtClean="0"/>
              <a:t>  - </a:t>
            </a:r>
            <a:r>
              <a:rPr lang="ru-RU" dirty="0" smtClean="0"/>
              <a:t> </a:t>
            </a:r>
            <a:r>
              <a:rPr lang="en-US" dirty="0"/>
              <a:t>Spotlight on </a:t>
            </a:r>
            <a:r>
              <a:rPr lang="en-US" dirty="0" smtClean="0"/>
              <a:t>Russia</a:t>
            </a:r>
            <a:r>
              <a:rPr lang="ru-RU" dirty="0" smtClean="0"/>
              <a:t>  - Учебник  - </a:t>
            </a:r>
            <a:r>
              <a:rPr lang="ru-RU" dirty="0" err="1" smtClean="0"/>
              <a:t>стр</a:t>
            </a:r>
            <a:r>
              <a:rPr lang="ru-RU" dirty="0" smtClean="0"/>
              <a:t> </a:t>
            </a:r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148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71464" y="764704"/>
            <a:ext cx="742716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1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err="1" smtClean="0">
                <a:solidFill>
                  <a:srgbClr val="003300"/>
                </a:solidFill>
                <a:latin typeface="Arial Black" panose="020B0A04020102020204" pitchFamily="34" charset="0"/>
              </a:rPr>
              <a:t>Kizhi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 is on an island in the … part of </a:t>
            </a:r>
            <a:r>
              <a:rPr lang="en-US" sz="3600" b="1" dirty="0" err="1" smtClean="0">
                <a:solidFill>
                  <a:srgbClr val="003300"/>
                </a:solidFill>
                <a:latin typeface="Arial Black" panose="020B0A04020102020204" pitchFamily="34" charset="0"/>
              </a:rPr>
              <a:t>Onezhskoye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 Lake in Karelia.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22783" y="3573017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a) </a:t>
            </a:r>
            <a:r>
              <a:rPr lang="en-US" sz="3600" b="1" dirty="0">
                <a:solidFill>
                  <a:srgbClr val="660066"/>
                </a:solidFill>
              </a:rPr>
              <a:t>s</a:t>
            </a:r>
            <a:r>
              <a:rPr lang="en-US" sz="3600" b="1" dirty="0" smtClean="0">
                <a:solidFill>
                  <a:srgbClr val="660066"/>
                </a:solidFill>
              </a:rPr>
              <a:t>outhern  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660066"/>
                </a:solidFill>
              </a:rPr>
              <a:t>b</a:t>
            </a:r>
            <a:r>
              <a:rPr lang="en-US" sz="3600" b="1" dirty="0" smtClean="0">
                <a:solidFill>
                  <a:srgbClr val="660066"/>
                </a:solidFill>
              </a:rPr>
              <a:t>) </a:t>
            </a:r>
            <a:r>
              <a:rPr lang="en-US" sz="3600" b="1" dirty="0">
                <a:solidFill>
                  <a:srgbClr val="660066"/>
                </a:solidFill>
              </a:rPr>
              <a:t>n</a:t>
            </a:r>
            <a:r>
              <a:rPr lang="en-US" sz="3600" b="1" dirty="0" smtClean="0">
                <a:solidFill>
                  <a:srgbClr val="660066"/>
                </a:solidFill>
              </a:rPr>
              <a:t>orthern </a:t>
            </a: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eastern</a:t>
            </a: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western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54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71464" y="764704"/>
            <a:ext cx="742716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2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It is a famous tourist attraction because of the … wooden churches and buildings.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22783" y="3573017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a</a:t>
            </a:r>
            <a:r>
              <a:rPr lang="en-US" sz="3600" b="1" dirty="0">
                <a:solidFill>
                  <a:srgbClr val="660066"/>
                </a:solidFill>
              </a:rPr>
              <a:t>) </a:t>
            </a:r>
            <a:r>
              <a:rPr lang="en-US" sz="3600" b="1" dirty="0" smtClean="0">
                <a:solidFill>
                  <a:srgbClr val="660066"/>
                </a:solidFill>
              </a:rPr>
              <a:t>fashionable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660066"/>
                </a:solidFill>
              </a:rPr>
              <a:t>b</a:t>
            </a:r>
            <a:r>
              <a:rPr lang="en-US" sz="3600" b="1" dirty="0" smtClean="0">
                <a:solidFill>
                  <a:srgbClr val="660066"/>
                </a:solidFill>
              </a:rPr>
              <a:t>) smart</a:t>
            </a:r>
            <a:endParaRPr lang="en-US" sz="3600" b="1" dirty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 beautiful</a:t>
            </a: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handsome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7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39552" y="548680"/>
            <a:ext cx="8159080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3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The buildings are impressive in size, design and the fact that they were made without the use of a single  … .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22783" y="3573017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eaLnBrk="1" hangingPunct="1">
              <a:buAutoNum type="alphaLcParenR"/>
              <a:defRPr/>
            </a:pPr>
            <a:r>
              <a:rPr lang="en-US" sz="3600" b="1" dirty="0">
                <a:solidFill>
                  <a:srgbClr val="660066"/>
                </a:solidFill>
              </a:rPr>
              <a:t>n</a:t>
            </a:r>
            <a:r>
              <a:rPr lang="en-US" sz="3600" b="1" dirty="0" smtClean="0">
                <a:solidFill>
                  <a:srgbClr val="660066"/>
                </a:solidFill>
              </a:rPr>
              <a:t>ail</a:t>
            </a:r>
          </a:p>
          <a:p>
            <a:pPr marL="742950" indent="-742950" eaLnBrk="1" hangingPunct="1">
              <a:buAutoNum type="alphaLcParenR"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needle</a:t>
            </a: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   pin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  hammer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54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71464" y="764704"/>
            <a:ext cx="742716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4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The most impressive building is the Transfiguration Church which has 22… . 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22783" y="3573017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a) roofs 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660066"/>
                </a:solidFill>
              </a:rPr>
              <a:t>b</a:t>
            </a:r>
            <a:r>
              <a:rPr lang="en-US" sz="3600" b="1" dirty="0" smtClean="0">
                <a:solidFill>
                  <a:srgbClr val="660066"/>
                </a:solidFill>
              </a:rPr>
              <a:t>) towers </a:t>
            </a:r>
            <a:endParaRPr lang="en-US" sz="3600" b="1" dirty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</a:t>
            </a:r>
            <a:r>
              <a:rPr lang="en-US" sz="3600" b="1" dirty="0">
                <a:solidFill>
                  <a:srgbClr val="660066"/>
                </a:solidFill>
              </a:rPr>
              <a:t>d</a:t>
            </a:r>
            <a:r>
              <a:rPr lang="en-US" sz="3600" b="1" dirty="0" smtClean="0">
                <a:solidFill>
                  <a:srgbClr val="660066"/>
                </a:solidFill>
              </a:rPr>
              <a:t>omes</a:t>
            </a: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crosses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99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71464" y="764704"/>
            <a:ext cx="742716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5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The Soviet government made this site  into a museum of wooden … in 1960. 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22783" y="3573017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eaLnBrk="1" hangingPunct="1">
              <a:buAutoNum type="alphaLcParenR"/>
              <a:defRPr/>
            </a:pPr>
            <a:r>
              <a:rPr lang="en-US" sz="3600" b="1" dirty="0">
                <a:solidFill>
                  <a:srgbClr val="660066"/>
                </a:solidFill>
              </a:rPr>
              <a:t>m</a:t>
            </a:r>
            <a:r>
              <a:rPr lang="en-US" sz="3600" b="1" dirty="0" smtClean="0">
                <a:solidFill>
                  <a:srgbClr val="660066"/>
                </a:solidFill>
              </a:rPr>
              <a:t>asterpiece  </a:t>
            </a:r>
          </a:p>
          <a:p>
            <a:pPr marL="742950" indent="-742950" eaLnBrk="1" hangingPunct="1">
              <a:buAutoNum type="alphaLcParenR"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art</a:t>
            </a:r>
            <a:endParaRPr lang="en-US" sz="3600" b="1" dirty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   gallery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   architecture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280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71464" y="764704"/>
            <a:ext cx="742716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6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The 14</a:t>
            </a:r>
            <a:r>
              <a:rPr lang="en-US" sz="3600" b="1" baseline="30000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th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 century church of Saint Lazarus from </a:t>
            </a:r>
            <a:r>
              <a:rPr lang="en-US" sz="3600" b="1" dirty="0" err="1" smtClean="0">
                <a:solidFill>
                  <a:srgbClr val="003300"/>
                </a:solidFill>
                <a:latin typeface="Arial Black" panose="020B0A04020102020204" pitchFamily="34" charset="0"/>
              </a:rPr>
              <a:t>Muromsky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 Monastery is the … wooden church in Russia. 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22783" y="3573017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eaLnBrk="1" hangingPunct="1">
              <a:buAutoNum type="alphaLcParenR"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oldest</a:t>
            </a:r>
          </a:p>
          <a:p>
            <a:pPr marL="742950" indent="-742950" eaLnBrk="1" hangingPunct="1">
              <a:buAutoNum type="alphaLcParenR"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youngest</a:t>
            </a:r>
            <a:endParaRPr lang="en-US" sz="3600" b="1" dirty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   richest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   biggest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99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71464" y="764704"/>
            <a:ext cx="742716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7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There are also a collection of wooden peasants’ houses, … , forges and stables at </a:t>
            </a:r>
            <a:r>
              <a:rPr lang="en-US" sz="3600" b="1" dirty="0" err="1" smtClean="0">
                <a:solidFill>
                  <a:srgbClr val="003300"/>
                </a:solidFill>
                <a:latin typeface="Arial Black" panose="020B0A04020102020204" pitchFamily="34" charset="0"/>
              </a:rPr>
              <a:t>Kizhi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22783" y="3573017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a) forests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660066"/>
                </a:solidFill>
              </a:rPr>
              <a:t>b</a:t>
            </a:r>
            <a:r>
              <a:rPr lang="en-US" sz="3600" b="1" dirty="0" smtClean="0">
                <a:solidFill>
                  <a:srgbClr val="660066"/>
                </a:solidFill>
              </a:rPr>
              <a:t>) mills</a:t>
            </a: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rivers 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villages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74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32656"/>
            <a:ext cx="799288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8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They have a display of the tools and household objects that people had used in the past. 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22783" y="3573017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a) things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660066"/>
                </a:solidFill>
              </a:rPr>
              <a:t>b</a:t>
            </a:r>
            <a:r>
              <a:rPr lang="en-US" sz="3600" b="1" dirty="0" smtClean="0">
                <a:solidFill>
                  <a:srgbClr val="660066"/>
                </a:solidFill>
              </a:rPr>
              <a:t>) objects</a:t>
            </a:r>
            <a:endParaRPr lang="en-US" sz="3600" b="1" dirty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 items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instruments 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36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407</Words>
  <Application>Microsoft Office PowerPoint</Application>
  <PresentationFormat>Экран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Критерии оценивания</vt:lpstr>
      <vt:lpstr>Source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23</cp:revision>
  <dcterms:created xsi:type="dcterms:W3CDTF">2016-04-02T17:53:37Z</dcterms:created>
  <dcterms:modified xsi:type="dcterms:W3CDTF">2016-04-06T14:39:25Z</dcterms:modified>
</cp:coreProperties>
</file>