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528" y="669219"/>
            <a:ext cx="8640763" cy="417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Английский язык</a:t>
            </a:r>
          </a:p>
          <a:p>
            <a:pPr eaLnBrk="1" hangingPunct="1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УМК </a:t>
            </a:r>
            <a:r>
              <a:rPr lang="en-US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“Spotlight”</a:t>
            </a: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8</a:t>
            </a:r>
            <a:r>
              <a:rPr lang="ru-RU" sz="4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класс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Те</a:t>
            </a:r>
            <a:r>
              <a:rPr lang="en-US" sz="54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st</a:t>
            </a:r>
            <a:r>
              <a:rPr lang="en-US" sz="5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5400" b="1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National Costumes</a:t>
            </a:r>
            <a:r>
              <a:rPr lang="ru-RU" sz="5400" b="1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/>
            </a:r>
            <a:br>
              <a:rPr lang="ru-RU" sz="5400" b="1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Spotlight on Russia Page 6</a:t>
            </a:r>
            <a:endParaRPr lang="ru-RU" sz="6600" dirty="0" smtClean="0">
              <a:solidFill>
                <a:srgbClr val="00206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561" y="5013176"/>
            <a:ext cx="8856685" cy="166199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14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14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Республики</a:t>
            </a:r>
          </a:p>
          <a:p>
            <a:pPr algn="r">
              <a:defRPr/>
            </a:pP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en-US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6</a:t>
            </a:r>
            <a:endParaRPr lang="ru-RU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3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9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national costume is not only one of the most precious monuments of folk … and social history.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tradition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</a:t>
            </a:r>
            <a:r>
              <a:rPr lang="en-US" sz="3600" b="1" dirty="0">
                <a:solidFill>
                  <a:srgbClr val="660066"/>
                </a:solidFill>
              </a:rPr>
              <a:t>w</a:t>
            </a:r>
            <a:r>
              <a:rPr lang="en-US" sz="3600" b="1" dirty="0" smtClean="0">
                <a:solidFill>
                  <a:srgbClr val="660066"/>
                </a:solidFill>
              </a:rPr>
              <a:t>ealth 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</a:t>
            </a:r>
            <a:r>
              <a:rPr lang="en-US" sz="3600" b="1" dirty="0">
                <a:solidFill>
                  <a:srgbClr val="660066"/>
                </a:solidFill>
              </a:rPr>
              <a:t>art </a:t>
            </a:r>
            <a:endParaRPr lang="en-US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treasure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3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10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national costume is also one of the richest … for studying ethnicity and its links with nationality.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opportunities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possibilities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trends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</a:t>
            </a:r>
            <a:r>
              <a:rPr lang="en-US" sz="3600" b="1" dirty="0">
                <a:solidFill>
                  <a:srgbClr val="660066"/>
                </a:solidFill>
              </a:rPr>
              <a:t>resources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6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260648"/>
            <a:ext cx="477079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Key to the test</a:t>
            </a:r>
          </a:p>
          <a:p>
            <a:endParaRPr lang="en-US" sz="4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Ключ</a:t>
            </a:r>
            <a:r>
              <a:rPr lang="ru-RU" sz="4400" dirty="0">
                <a:solidFill>
                  <a:srgbClr val="C00000"/>
                </a:solidFill>
                <a:latin typeface="Arial Black" panose="020B0A04020102020204" pitchFamily="34" charset="0"/>
              </a:rPr>
              <a:t>и</a:t>
            </a:r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к тесту</a:t>
            </a:r>
            <a:endParaRPr lang="ru-RU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475762"/>
              </p:ext>
            </p:extLst>
          </p:nvPr>
        </p:nvGraphicFramePr>
        <p:xfrm>
          <a:off x="683568" y="3068960"/>
          <a:ext cx="8352931" cy="3090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657"/>
                <a:gridCol w="815657"/>
                <a:gridCol w="815657"/>
                <a:gridCol w="815657"/>
                <a:gridCol w="815657"/>
                <a:gridCol w="750202"/>
                <a:gridCol w="881111"/>
                <a:gridCol w="881111"/>
                <a:gridCol w="881111"/>
                <a:gridCol w="881111"/>
              </a:tblGrid>
              <a:tr h="151442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7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8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9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</a:rPr>
                        <a:t>10</a:t>
                      </a:r>
                      <a:endParaRPr lang="ru-RU" sz="5400" b="1" dirty="0">
                        <a:solidFill>
                          <a:srgbClr val="FFFF00"/>
                        </a:solidFill>
                      </a:endParaRPr>
                    </a:p>
                  </a:txBody>
                  <a:tcPr marT="45707" marB="45707"/>
                </a:tc>
              </a:tr>
              <a:tr h="157587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2060"/>
                          </a:solidFill>
                        </a:rPr>
                        <a:t>c</a:t>
                      </a:r>
                      <a:endParaRPr lang="ru-RU" sz="5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b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d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d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b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c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000099"/>
                          </a:solidFill>
                        </a:rPr>
                        <a:t>d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5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Оценка «5» – 9-10 правильных ответов</a:t>
            </a:r>
          </a:p>
          <a:p>
            <a:r>
              <a:rPr lang="ru-RU" dirty="0"/>
              <a:t>Оценка </a:t>
            </a:r>
            <a:r>
              <a:rPr lang="ru-RU" dirty="0" smtClean="0"/>
              <a:t>«4» </a:t>
            </a:r>
            <a:r>
              <a:rPr lang="ru-RU" dirty="0"/>
              <a:t>– 7</a:t>
            </a:r>
            <a:r>
              <a:rPr lang="ru-RU" dirty="0" smtClean="0"/>
              <a:t>-8 </a:t>
            </a:r>
            <a:r>
              <a:rPr lang="ru-RU" dirty="0"/>
              <a:t>правильных </a:t>
            </a:r>
            <a:r>
              <a:rPr lang="ru-RU" dirty="0" smtClean="0"/>
              <a:t>ответов</a:t>
            </a:r>
          </a:p>
          <a:p>
            <a:r>
              <a:rPr lang="ru-RU" dirty="0"/>
              <a:t>Оценка </a:t>
            </a:r>
            <a:r>
              <a:rPr lang="ru-RU" dirty="0" smtClean="0"/>
              <a:t>«3» </a:t>
            </a:r>
            <a:r>
              <a:rPr lang="ru-RU" dirty="0"/>
              <a:t>– </a:t>
            </a:r>
            <a:r>
              <a:rPr lang="ru-RU" dirty="0" smtClean="0"/>
              <a:t>5-6 </a:t>
            </a:r>
            <a:r>
              <a:rPr lang="ru-RU" dirty="0"/>
              <a:t>правильных </a:t>
            </a:r>
            <a:r>
              <a:rPr lang="ru-RU" dirty="0" smtClean="0"/>
              <a:t>ответов</a:t>
            </a:r>
          </a:p>
          <a:p>
            <a:r>
              <a:rPr lang="ru-RU" dirty="0"/>
              <a:t>Оценка </a:t>
            </a:r>
            <a:r>
              <a:rPr lang="ru-RU" dirty="0" smtClean="0"/>
              <a:t>«2» </a:t>
            </a:r>
            <a:r>
              <a:rPr lang="ru-RU" dirty="0"/>
              <a:t>– </a:t>
            </a:r>
            <a:r>
              <a:rPr lang="ru-RU" dirty="0" smtClean="0"/>
              <a:t>0-4 правильных </a:t>
            </a:r>
            <a:r>
              <a:rPr lang="ru-RU" dirty="0"/>
              <a:t>ответов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111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484784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УМК </a:t>
            </a:r>
            <a:r>
              <a:rPr lang="en-US" dirty="0" smtClean="0"/>
              <a:t>Spotlight-</a:t>
            </a:r>
            <a:r>
              <a:rPr lang="ru-RU" dirty="0" smtClean="0"/>
              <a:t>8</a:t>
            </a:r>
            <a:r>
              <a:rPr lang="en-US" dirty="0" smtClean="0"/>
              <a:t>  - </a:t>
            </a:r>
            <a:r>
              <a:rPr lang="ru-RU" dirty="0" smtClean="0"/>
              <a:t> </a:t>
            </a:r>
            <a:r>
              <a:rPr lang="en-US" dirty="0"/>
              <a:t>Spotlight on </a:t>
            </a:r>
            <a:r>
              <a:rPr lang="en-US" dirty="0" smtClean="0"/>
              <a:t>Russia</a:t>
            </a:r>
            <a:r>
              <a:rPr lang="ru-RU" dirty="0" smtClean="0"/>
              <a:t>  - Учебник  - </a:t>
            </a:r>
            <a:r>
              <a:rPr lang="ru-RU" dirty="0" err="1" smtClean="0"/>
              <a:t>стр</a:t>
            </a:r>
            <a:r>
              <a:rPr lang="ru-RU" dirty="0" smtClean="0"/>
              <a:t>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4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1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girls attend theatre classes to learn about … clothes.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creating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inventing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</a:t>
            </a:r>
            <a:r>
              <a:rPr lang="en-US" sz="3600" b="1" dirty="0">
                <a:solidFill>
                  <a:srgbClr val="660066"/>
                </a:solidFill>
              </a:rPr>
              <a:t>d</a:t>
            </a:r>
            <a:r>
              <a:rPr lang="en-US" sz="3600" b="1" dirty="0" smtClean="0">
                <a:solidFill>
                  <a:srgbClr val="660066"/>
                </a:solidFill>
              </a:rPr>
              <a:t>esigning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making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4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2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girls start with the design and with a fashion … of the finished dresses.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</a:t>
            </a:r>
            <a:r>
              <a:rPr lang="en-US" sz="3600" b="1" dirty="0">
                <a:solidFill>
                  <a:srgbClr val="660066"/>
                </a:solidFill>
              </a:rPr>
              <a:t>) show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display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exhibition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collection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3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It is hard to … that the masterpieces presented in the show have been created by schoolgirls.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see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</a:t>
            </a: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elieve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watch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</a:t>
            </a:r>
            <a:r>
              <a:rPr lang="en-US" sz="3600" b="1" smtClean="0">
                <a:solidFill>
                  <a:srgbClr val="660066"/>
                </a:solidFill>
              </a:rPr>
              <a:t>) understand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4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4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National costume, like all clothes, has to … the wearer from environmental conditions and </a:t>
            </a:r>
            <a:r>
              <a:rPr lang="en-US" sz="3600" b="1" dirty="0" err="1" smtClean="0">
                <a:solidFill>
                  <a:srgbClr val="003300"/>
                </a:solidFill>
                <a:latin typeface="Arial Black" panose="020B0A04020102020204" pitchFamily="34" charset="0"/>
              </a:rPr>
              <a:t>ie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 should look nice.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avoid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</a:t>
            </a:r>
            <a:r>
              <a:rPr lang="en-US" sz="3600" b="1" dirty="0">
                <a:solidFill>
                  <a:srgbClr val="660066"/>
                </a:solidFill>
              </a:rPr>
              <a:t>p</a:t>
            </a:r>
            <a:r>
              <a:rPr lang="en-US" sz="3600" b="1" dirty="0" smtClean="0">
                <a:solidFill>
                  <a:srgbClr val="660066"/>
                </a:solidFill>
              </a:rPr>
              <a:t>ermit 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help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</a:t>
            </a:r>
            <a:r>
              <a:rPr lang="en-US" sz="3600" b="1" dirty="0">
                <a:solidFill>
                  <a:srgbClr val="660066"/>
                </a:solidFill>
              </a:rPr>
              <a:t>protect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99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5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National costumes  show people the wearer’s role in … , their rank or social status 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society 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group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world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city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8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6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One of the projects was called “The Traditions of ethnic … in Russian national costume”.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functions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moments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roles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</a:t>
            </a:r>
            <a:r>
              <a:rPr lang="en-US" sz="3600" b="1" dirty="0">
                <a:solidFill>
                  <a:srgbClr val="660066"/>
                </a:solidFill>
              </a:rPr>
              <a:t>motives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99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7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This project included  several women’s costumes from … social layers.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same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</a:t>
            </a:r>
            <a:r>
              <a:rPr lang="en-US" sz="3600" b="1" dirty="0">
                <a:solidFill>
                  <a:srgbClr val="660066"/>
                </a:solidFill>
              </a:rPr>
              <a:t>d</a:t>
            </a:r>
            <a:r>
              <a:rPr lang="en-US" sz="3600" b="1" dirty="0" smtClean="0">
                <a:solidFill>
                  <a:srgbClr val="660066"/>
                </a:solidFill>
              </a:rPr>
              <a:t>ifferent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</a:t>
            </a:r>
            <a:r>
              <a:rPr lang="en-US" sz="3600" b="1" dirty="0">
                <a:solidFill>
                  <a:srgbClr val="660066"/>
                </a:solidFill>
              </a:rPr>
              <a:t>p</a:t>
            </a:r>
            <a:r>
              <a:rPr lang="en-US" sz="3600" b="1" dirty="0" smtClean="0">
                <a:solidFill>
                  <a:srgbClr val="660066"/>
                </a:solidFill>
              </a:rPr>
              <a:t>articular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special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74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32656"/>
            <a:ext cx="799288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8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presentation displayed the colorful costumes and demonstrated traditional Russian … instruments.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</a:t>
            </a:r>
            <a:r>
              <a:rPr lang="en-US" sz="3600" b="1" dirty="0">
                <a:solidFill>
                  <a:srgbClr val="660066"/>
                </a:solidFill>
              </a:rPr>
              <a:t>musical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kitchen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garden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</a:t>
            </a:r>
            <a:r>
              <a:rPr lang="en-US" sz="3600" b="1" dirty="0">
                <a:solidFill>
                  <a:srgbClr val="660066"/>
                </a:solidFill>
              </a:rPr>
              <a:t>s</a:t>
            </a:r>
            <a:r>
              <a:rPr lang="en-US" sz="3600" b="1" dirty="0" smtClean="0">
                <a:solidFill>
                  <a:srgbClr val="660066"/>
                </a:solidFill>
              </a:rPr>
              <a:t>urgery 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36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405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оценивания</vt:lpstr>
      <vt:lpstr>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12</cp:revision>
  <dcterms:created xsi:type="dcterms:W3CDTF">2016-04-02T17:53:37Z</dcterms:created>
  <dcterms:modified xsi:type="dcterms:W3CDTF">2016-04-06T14:38:20Z</dcterms:modified>
</cp:coreProperties>
</file>