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44240" y="476672"/>
            <a:ext cx="8640763" cy="417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Английский язык</a:t>
            </a:r>
          </a:p>
          <a:p>
            <a:pPr eaLnBrk="1" hangingPunct="1"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УМК </a:t>
            </a:r>
            <a:r>
              <a:rPr lang="en-US" sz="4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“Spotlight”</a:t>
            </a:r>
            <a:r>
              <a:rPr lang="ru-RU" sz="4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7</a:t>
            </a:r>
            <a:r>
              <a:rPr lang="ru-RU" sz="4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класс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en-US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Reading </a:t>
            </a:r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Те</a:t>
            </a:r>
            <a:r>
              <a:rPr lang="en-US" sz="40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st</a:t>
            </a:r>
            <a:r>
              <a:rPr lang="en-US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Robinson Crusoe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Spotlight 7-Page 103</a:t>
            </a:r>
            <a:endParaRPr lang="ru-RU" sz="4000" dirty="0" smtClean="0">
              <a:solidFill>
                <a:srgbClr val="00206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561" y="5013176"/>
            <a:ext cx="8856685" cy="166199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МБОУ «</a:t>
            </a:r>
            <a:r>
              <a:rPr lang="ru-RU" sz="1400" b="1" spc="50" dirty="0" err="1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Цивильская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СОШ</a:t>
            </a:r>
            <a:r>
              <a:rPr lang="en-US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№</a:t>
            </a:r>
            <a:r>
              <a:rPr lang="en-US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endParaRPr lang="ru-RU" sz="1400" b="1" spc="50" dirty="0" smtClean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r">
              <a:defRPr/>
            </a:pP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имени Героя Советского Союза 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М.В. Силантьева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»</a:t>
            </a:r>
          </a:p>
          <a:p>
            <a:pPr algn="r">
              <a:defRPr/>
            </a:pP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города 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 Чувашской 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Республики</a:t>
            </a:r>
          </a:p>
          <a:p>
            <a:pPr algn="r">
              <a:defRPr/>
            </a:pPr>
            <a:r>
              <a:rPr lang="ru-RU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201</a:t>
            </a:r>
            <a:r>
              <a:rPr lang="en-US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6</a:t>
            </a:r>
            <a:endParaRPr lang="ru-RU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63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71464" y="764704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9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I made some medicine from … leaves and rum. 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222783" y="3573017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a) dry  </a:t>
            </a:r>
            <a:endParaRPr lang="ru-RU" sz="3600" b="1" dirty="0" smtClean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660066"/>
                </a:solidFill>
              </a:rPr>
              <a:t>b</a:t>
            </a:r>
            <a:r>
              <a:rPr lang="en-US" sz="3600" b="1" dirty="0" smtClean="0">
                <a:solidFill>
                  <a:srgbClr val="660066"/>
                </a:solidFill>
              </a:rPr>
              <a:t>) green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 wet</a:t>
            </a:r>
            <a:endParaRPr lang="ru-RU" sz="3600" b="1" dirty="0" smtClean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tiny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23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764704"/>
            <a:ext cx="8159080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10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When I got up I was  … than I was the day before.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381167" y="2780928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weaker</a:t>
            </a:r>
          </a:p>
          <a:p>
            <a:pPr marL="742950" indent="-742950" eaLnBrk="1" hangingPunct="1">
              <a:buAutoNum type="alphaLcParenR"/>
              <a:defRPr/>
            </a:pPr>
            <a:r>
              <a:rPr lang="en-US" sz="3600" b="1" dirty="0">
                <a:solidFill>
                  <a:srgbClr val="660066"/>
                </a:solidFill>
              </a:rPr>
              <a:t>stronger 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   worse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  faster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260648"/>
            <a:ext cx="477079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Key to the test</a:t>
            </a:r>
          </a:p>
          <a:p>
            <a:endParaRPr lang="en-US" sz="440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Ключ</a:t>
            </a:r>
            <a:r>
              <a:rPr lang="ru-RU" sz="4400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и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 к тесту</a:t>
            </a:r>
            <a:endParaRPr lang="ru-RU" sz="4400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21205"/>
              </p:ext>
            </p:extLst>
          </p:nvPr>
        </p:nvGraphicFramePr>
        <p:xfrm>
          <a:off x="683568" y="3068960"/>
          <a:ext cx="8352931" cy="3090291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15657"/>
                <a:gridCol w="815657"/>
                <a:gridCol w="815657"/>
                <a:gridCol w="815657"/>
                <a:gridCol w="815657"/>
                <a:gridCol w="750202"/>
                <a:gridCol w="881111"/>
                <a:gridCol w="881111"/>
                <a:gridCol w="881111"/>
                <a:gridCol w="881111"/>
              </a:tblGrid>
              <a:tr h="1514421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rgbClr val="FFFF00"/>
                          </a:solidFill>
                        </a:rPr>
                        <a:t>7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rgbClr val="FFFF00"/>
                          </a:solidFill>
                        </a:rPr>
                        <a:t>8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rgbClr val="FFFF00"/>
                          </a:solidFill>
                        </a:rPr>
                        <a:t>10</a:t>
                      </a:r>
                      <a:endParaRPr lang="ru-RU" sz="5400" b="1" dirty="0">
                        <a:solidFill>
                          <a:srgbClr val="FFFF00"/>
                        </a:solidFill>
                      </a:endParaRPr>
                    </a:p>
                  </a:txBody>
                  <a:tcPr marT="45707" marB="45707"/>
                </a:tc>
              </a:tr>
              <a:tr h="157587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07" marB="4570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5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/>
              <a:t>Критерии оценивания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Оценка «5» – 9-10 правильных ответов</a:t>
            </a:r>
          </a:p>
          <a:p>
            <a:r>
              <a:rPr lang="ru-RU" dirty="0"/>
              <a:t>Оценка </a:t>
            </a:r>
            <a:r>
              <a:rPr lang="ru-RU" dirty="0" smtClean="0"/>
              <a:t>«4» </a:t>
            </a:r>
            <a:r>
              <a:rPr lang="ru-RU" dirty="0"/>
              <a:t>– 7</a:t>
            </a:r>
            <a:r>
              <a:rPr lang="ru-RU" dirty="0" smtClean="0"/>
              <a:t>-8 </a:t>
            </a:r>
            <a:r>
              <a:rPr lang="ru-RU" dirty="0"/>
              <a:t>правильных </a:t>
            </a:r>
            <a:r>
              <a:rPr lang="ru-RU" dirty="0" smtClean="0"/>
              <a:t>ответов</a:t>
            </a:r>
          </a:p>
          <a:p>
            <a:r>
              <a:rPr lang="ru-RU" dirty="0"/>
              <a:t>Оценка </a:t>
            </a:r>
            <a:r>
              <a:rPr lang="ru-RU" dirty="0" smtClean="0"/>
              <a:t>«3» </a:t>
            </a:r>
            <a:r>
              <a:rPr lang="ru-RU" dirty="0"/>
              <a:t>– </a:t>
            </a:r>
            <a:r>
              <a:rPr lang="ru-RU" dirty="0" smtClean="0"/>
              <a:t>5-6 </a:t>
            </a:r>
            <a:r>
              <a:rPr lang="ru-RU" dirty="0"/>
              <a:t>правильных </a:t>
            </a:r>
            <a:r>
              <a:rPr lang="ru-RU" dirty="0" smtClean="0"/>
              <a:t>ответов</a:t>
            </a:r>
          </a:p>
          <a:p>
            <a:r>
              <a:rPr lang="ru-RU" dirty="0"/>
              <a:t>Оценка </a:t>
            </a:r>
            <a:r>
              <a:rPr lang="ru-RU" dirty="0" smtClean="0"/>
              <a:t>«2» </a:t>
            </a:r>
            <a:r>
              <a:rPr lang="ru-RU" dirty="0"/>
              <a:t>– </a:t>
            </a:r>
            <a:r>
              <a:rPr lang="ru-RU" dirty="0" smtClean="0"/>
              <a:t>0-4 правильных </a:t>
            </a:r>
            <a:r>
              <a:rPr lang="ru-RU" dirty="0"/>
              <a:t>ответов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191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484784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УМК </a:t>
            </a:r>
            <a:r>
              <a:rPr lang="en-US" sz="2800" b="1" dirty="0" smtClean="0"/>
              <a:t>Spotlight-7  </a:t>
            </a:r>
            <a:r>
              <a:rPr lang="ru-RU" sz="2800" b="1" dirty="0" smtClean="0"/>
              <a:t> Учебник  - </a:t>
            </a:r>
            <a:r>
              <a:rPr lang="ru-RU" sz="2800" b="1" dirty="0" err="1" smtClean="0"/>
              <a:t>стр</a:t>
            </a:r>
            <a:r>
              <a:rPr lang="ru-RU" sz="2800" b="1" dirty="0" smtClean="0"/>
              <a:t> </a:t>
            </a:r>
            <a:r>
              <a:rPr lang="en-US" sz="2800" b="1" dirty="0" smtClean="0"/>
              <a:t>103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5514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71464" y="764704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1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When I woke up, I felt quite … so I got up and decided to prepare myself for the night ahead.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47122" y="3356992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eaLnBrk="1" hangingPunct="1">
              <a:buAutoNum type="alphaLcParenR"/>
              <a:defRPr/>
            </a:pPr>
            <a:r>
              <a:rPr lang="en-US" sz="3600" b="1" dirty="0">
                <a:solidFill>
                  <a:srgbClr val="660066"/>
                </a:solidFill>
              </a:rPr>
              <a:t>r</a:t>
            </a:r>
            <a:r>
              <a:rPr lang="en-US" sz="3600" b="1" dirty="0" smtClean="0">
                <a:solidFill>
                  <a:srgbClr val="660066"/>
                </a:solidFill>
              </a:rPr>
              <a:t>efreshed</a:t>
            </a:r>
          </a:p>
          <a:p>
            <a:pPr marL="742950" indent="-742950" eaLnBrk="1" hangingPunct="1">
              <a:buAutoNum type="alphaLcParenR"/>
              <a:defRPr/>
            </a:pPr>
            <a:r>
              <a:rPr lang="en-US" sz="3600" b="1" dirty="0">
                <a:solidFill>
                  <a:srgbClr val="660066"/>
                </a:solidFill>
              </a:rPr>
              <a:t>e</a:t>
            </a:r>
            <a:r>
              <a:rPr lang="en-US" sz="3600" b="1" dirty="0" smtClean="0">
                <a:solidFill>
                  <a:srgbClr val="660066"/>
                </a:solidFill>
              </a:rPr>
              <a:t>xcited 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   worried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  anxious 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4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71464" y="764704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2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The first thing I did was to fill a … bottle with water.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051720" y="3068960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small</a:t>
            </a:r>
          </a:p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narrow</a:t>
            </a:r>
            <a:endParaRPr lang="en-US" sz="3600" b="1" dirty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   wide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  large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548680"/>
            <a:ext cx="8159080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3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Then I … some of the meat on the coals.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835696" y="2970950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boiled</a:t>
            </a:r>
          </a:p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fried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   grilled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  roasted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4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71464" y="764704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4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I was still very weak and felt … about my sickness. 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47123" y="2708920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a) poor</a:t>
            </a:r>
            <a:endParaRPr lang="ru-RU" sz="3600" b="1" dirty="0" smtClean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660066"/>
                </a:solidFill>
              </a:rPr>
              <a:t>b</a:t>
            </a:r>
            <a:r>
              <a:rPr lang="en-US" sz="3600" b="1" dirty="0" smtClean="0">
                <a:solidFill>
                  <a:srgbClr val="660066"/>
                </a:solidFill>
              </a:rPr>
              <a:t>) miserable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 tired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amazing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9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71464" y="764704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5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At night I had … of the turtle’s eggs. 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979712" y="3172460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eaLnBrk="1" hangingPunct="1">
              <a:buAutoNum type="alphaLcParenR"/>
              <a:defRPr/>
            </a:pPr>
            <a:r>
              <a:rPr lang="en-US" sz="3600" b="1" dirty="0">
                <a:solidFill>
                  <a:srgbClr val="660066"/>
                </a:solidFill>
              </a:rPr>
              <a:t>three </a:t>
            </a:r>
            <a:endParaRPr lang="en-US" sz="3600" b="1" dirty="0" smtClean="0">
              <a:solidFill>
                <a:srgbClr val="660066"/>
              </a:solidFill>
            </a:endParaRPr>
          </a:p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two</a:t>
            </a:r>
          </a:p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four</a:t>
            </a:r>
            <a:endParaRPr lang="ru-RU" sz="3600" b="1" dirty="0" smtClean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  five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8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71464" y="764704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6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But I felt so weak that I could hardly … the gun. 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222783" y="3573017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hold</a:t>
            </a:r>
          </a:p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shoot</a:t>
            </a:r>
            <a:endParaRPr lang="en-US" sz="3600" b="1" dirty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   take</a:t>
            </a:r>
            <a:endParaRPr lang="ru-RU" sz="3600" b="1" dirty="0" smtClean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  carry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99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71464" y="764704"/>
            <a:ext cx="742716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7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I sat down on the ground looking out to the smooth and … sea in front of me.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907704" y="3068960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a) quiet</a:t>
            </a:r>
            <a:endParaRPr lang="ru-RU" sz="3600" b="1" dirty="0" smtClean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>
                <a:solidFill>
                  <a:srgbClr val="660066"/>
                </a:solidFill>
              </a:rPr>
              <a:t>b</a:t>
            </a:r>
            <a:r>
              <a:rPr lang="en-US" sz="3600" b="1" dirty="0" smtClean="0">
                <a:solidFill>
                  <a:srgbClr val="660066"/>
                </a:solidFill>
              </a:rPr>
              <a:t>) silent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calm</a:t>
            </a: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peaceful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74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32656"/>
            <a:ext cx="7992888" cy="24342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>
                <a:solidFill>
                  <a:srgbClr val="003300"/>
                </a:solidFill>
                <a:latin typeface="Arial Black" panose="020B0A04020102020204" pitchFamily="34" charset="0"/>
              </a:rPr>
              <a:t>8</a:t>
            </a:r>
            <a:r>
              <a:rPr lang="ru-RU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. </a:t>
            </a:r>
            <a:r>
              <a:rPr lang="en-US" sz="3600" b="1" dirty="0" smtClean="0">
                <a:solidFill>
                  <a:srgbClr val="003300"/>
                </a:solidFill>
                <a:latin typeface="Arial Black" panose="020B0A04020102020204" pitchFamily="34" charset="0"/>
              </a:rPr>
              <a:t>Not feeling sleepy, I decided to go back to my … . </a:t>
            </a:r>
            <a:endParaRPr lang="ru-RU" sz="3600" b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75656" y="2149874"/>
            <a:ext cx="6475849" cy="28803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hut</a:t>
            </a:r>
          </a:p>
          <a:p>
            <a:pPr marL="742950" indent="-742950" eaLnBrk="1" hangingPunct="1">
              <a:buAutoNum type="alphaLcParenR"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house</a:t>
            </a:r>
            <a:endParaRPr lang="en-US" sz="3600" b="1" dirty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c)    flat</a:t>
            </a:r>
            <a:endParaRPr lang="ru-RU" sz="3600" b="1" dirty="0" smtClean="0">
              <a:solidFill>
                <a:srgbClr val="660066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600" b="1" dirty="0" smtClean="0">
                <a:solidFill>
                  <a:srgbClr val="660066"/>
                </a:solidFill>
              </a:rPr>
              <a:t>d)    apartment 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36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351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Критерии оценивания</vt:lpstr>
      <vt:lpstr>Source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36</cp:revision>
  <dcterms:created xsi:type="dcterms:W3CDTF">2016-04-02T17:53:37Z</dcterms:created>
  <dcterms:modified xsi:type="dcterms:W3CDTF">2016-04-06T14:34:34Z</dcterms:modified>
</cp:coreProperties>
</file>