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75"/>
          <a:stretch/>
        </p:blipFill>
        <p:spPr bwMode="auto">
          <a:xfrm>
            <a:off x="-3517" y="0"/>
            <a:ext cx="914751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44240" y="0"/>
            <a:ext cx="8640763" cy="417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Английский язык</a:t>
            </a:r>
          </a:p>
          <a:p>
            <a:pPr eaLnBrk="1" hangingPunct="1">
              <a:defRPr/>
            </a:pP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УМК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“Spotlight”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7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класс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Те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st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Scotland’s</a:t>
            </a:r>
            <a:r>
              <a:rPr lang="ru-RU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Natural World</a:t>
            </a:r>
            <a:r>
              <a:rPr lang="ru-RU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ru-RU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24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Spotlight 7-Page 81</a:t>
            </a:r>
            <a:endParaRPr lang="ru-RU" sz="4000" b="1" spc="50" dirty="0" smtClean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561" y="5013176"/>
            <a:ext cx="8856685" cy="166199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r">
              <a:defRPr/>
            </a:pP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14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14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r">
              <a:defRPr/>
            </a:pP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14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</a:t>
            </a:r>
            <a:r>
              <a:rPr lang="ru-RU" sz="14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Республики</a:t>
            </a:r>
          </a:p>
          <a:p>
            <a:pPr algn="r">
              <a:defRPr/>
            </a:pPr>
            <a:r>
              <a:rPr lang="ru-RU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en-US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6</a:t>
            </a:r>
            <a:endParaRPr lang="ru-RU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63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9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When the marshes flood in winter, you’ll see flocks of … swans and geese.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foreign 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</a:t>
            </a: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eautiful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miraculous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magic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23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764704"/>
            <a:ext cx="8159080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10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Do not miss the fantastic bird watching hikes and … trails here!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nature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role 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national 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 environmental 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3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260648"/>
            <a:ext cx="477079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Key to the test</a:t>
            </a:r>
          </a:p>
          <a:p>
            <a:endParaRPr lang="en-US" sz="4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Ключ</a:t>
            </a:r>
            <a:r>
              <a:rPr lang="ru-RU" sz="4400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и</a:t>
            </a:r>
            <a:r>
              <a:rPr lang="ru-RU" sz="4400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к тесту</a:t>
            </a:r>
            <a:endParaRPr lang="ru-RU" sz="4400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705389"/>
              </p:ext>
            </p:extLst>
          </p:nvPr>
        </p:nvGraphicFramePr>
        <p:xfrm>
          <a:off x="683568" y="3068960"/>
          <a:ext cx="8352931" cy="309029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815657"/>
                <a:gridCol w="815657"/>
                <a:gridCol w="815657"/>
                <a:gridCol w="815657"/>
                <a:gridCol w="815657"/>
                <a:gridCol w="750202"/>
                <a:gridCol w="881111"/>
                <a:gridCol w="881111"/>
                <a:gridCol w="881111"/>
                <a:gridCol w="881111"/>
              </a:tblGrid>
              <a:tr h="1514421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5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5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5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5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5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sz="5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ru-RU" sz="5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ru-RU" sz="5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002060"/>
                          </a:solidFill>
                        </a:rPr>
                        <a:t>9</a:t>
                      </a:r>
                      <a:endParaRPr lang="ru-RU" sz="5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ru-RU" sz="5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07" marB="45707"/>
                </a:tc>
              </a:tr>
              <a:tr h="157587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dk1"/>
                          </a:solidFill>
                        </a:rPr>
                        <a:t>c</a:t>
                      </a:r>
                      <a:endParaRPr lang="ru-RU" sz="5400" b="1" dirty="0">
                        <a:solidFill>
                          <a:srgbClr val="00206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dk1"/>
                          </a:solidFill>
                        </a:rPr>
                        <a:t>a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dk1"/>
                          </a:solidFill>
                        </a:rPr>
                        <a:t>d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dk1"/>
                          </a:solidFill>
                        </a:rPr>
                        <a:t>b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dk1"/>
                          </a:solidFill>
                        </a:rPr>
                        <a:t>b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a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dk1"/>
                          </a:solidFill>
                        </a:rPr>
                        <a:t>c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dk1"/>
                          </a:solidFill>
                        </a:rPr>
                        <a:t>d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chemeClr val="dk1"/>
                          </a:solidFill>
                        </a:rPr>
                        <a:t>b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/>
                        <a:t>a</a:t>
                      </a:r>
                      <a:endParaRPr lang="ru-RU" sz="5400" b="1" dirty="0">
                        <a:solidFill>
                          <a:srgbClr val="000099"/>
                        </a:solidFill>
                      </a:endParaRPr>
                    </a:p>
                  </a:txBody>
                  <a:tcPr marT="45707" marB="4570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5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Оценка «5» – 9-10 правильных ответов</a:t>
            </a:r>
          </a:p>
          <a:p>
            <a:r>
              <a:rPr lang="ru-RU" dirty="0"/>
              <a:t>Оценка </a:t>
            </a:r>
            <a:r>
              <a:rPr lang="ru-RU" dirty="0" smtClean="0"/>
              <a:t>«4» </a:t>
            </a:r>
            <a:r>
              <a:rPr lang="ru-RU" dirty="0"/>
              <a:t>– 7</a:t>
            </a:r>
            <a:r>
              <a:rPr lang="ru-RU" dirty="0" smtClean="0"/>
              <a:t>-8 </a:t>
            </a:r>
            <a:r>
              <a:rPr lang="ru-RU" dirty="0"/>
              <a:t>правильных </a:t>
            </a:r>
            <a:r>
              <a:rPr lang="ru-RU" dirty="0" smtClean="0"/>
              <a:t>ответов</a:t>
            </a:r>
          </a:p>
          <a:p>
            <a:r>
              <a:rPr lang="ru-RU" dirty="0"/>
              <a:t>Оценка </a:t>
            </a:r>
            <a:r>
              <a:rPr lang="ru-RU" dirty="0" smtClean="0"/>
              <a:t>«3» </a:t>
            </a:r>
            <a:r>
              <a:rPr lang="ru-RU" dirty="0"/>
              <a:t>– </a:t>
            </a:r>
            <a:r>
              <a:rPr lang="ru-RU" dirty="0" smtClean="0"/>
              <a:t>5-6 </a:t>
            </a:r>
            <a:r>
              <a:rPr lang="ru-RU" dirty="0"/>
              <a:t>правильных </a:t>
            </a:r>
            <a:r>
              <a:rPr lang="ru-RU" dirty="0" smtClean="0"/>
              <a:t>ответов</a:t>
            </a:r>
          </a:p>
          <a:p>
            <a:r>
              <a:rPr lang="ru-RU" dirty="0"/>
              <a:t>Оценка </a:t>
            </a:r>
            <a:r>
              <a:rPr lang="ru-RU" dirty="0" smtClean="0"/>
              <a:t>«2» </a:t>
            </a:r>
            <a:r>
              <a:rPr lang="ru-RU" dirty="0"/>
              <a:t>– </a:t>
            </a:r>
            <a:r>
              <a:rPr lang="ru-RU" dirty="0" smtClean="0"/>
              <a:t>0-4 правильных </a:t>
            </a:r>
            <a:r>
              <a:rPr lang="ru-RU" dirty="0"/>
              <a:t>ответов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415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484784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УМК </a:t>
            </a:r>
            <a:r>
              <a:rPr lang="en-US" sz="2800" b="1" dirty="0" smtClean="0"/>
              <a:t>Spotlight-7  </a:t>
            </a:r>
            <a:r>
              <a:rPr lang="ru-RU" sz="2800" b="1" dirty="0" smtClean="0"/>
              <a:t> Учебник  - </a:t>
            </a:r>
            <a:r>
              <a:rPr lang="ru-RU" sz="2800" b="1" dirty="0" err="1" smtClean="0"/>
              <a:t>стр</a:t>
            </a:r>
            <a:r>
              <a:rPr lang="ru-RU" sz="2800" b="1" dirty="0" smtClean="0"/>
              <a:t> </a:t>
            </a:r>
            <a:r>
              <a:rPr lang="en-US" sz="2800" b="1" dirty="0" smtClean="0"/>
              <a:t>81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5514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1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St Kilda islands are in the most … part of Britain.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distant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exotic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</a:t>
            </a:r>
            <a:r>
              <a:rPr lang="en-US" sz="3600" b="1" dirty="0">
                <a:solidFill>
                  <a:srgbClr val="660066"/>
                </a:solidFill>
              </a:rPr>
              <a:t>r</a:t>
            </a:r>
            <a:r>
              <a:rPr lang="en-US" sz="3600" b="1" dirty="0" smtClean="0">
                <a:solidFill>
                  <a:srgbClr val="660066"/>
                </a:solidFill>
              </a:rPr>
              <a:t>emote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dangerous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4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2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St Kilda has the highest cliffs in Britain, over one million seabirds and … species of  sheep and </a:t>
            </a:r>
            <a:r>
              <a:rPr lang="en-US" sz="3600" b="1" dirty="0" err="1" smtClean="0">
                <a:solidFill>
                  <a:srgbClr val="003300"/>
                </a:solidFill>
                <a:latin typeface="Arial Black" panose="020B0A04020102020204" pitchFamily="34" charset="0"/>
              </a:rPr>
              <a:t>fieldmice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>
                <a:solidFill>
                  <a:srgbClr val="660066"/>
                </a:solidFill>
              </a:rPr>
              <a:t>u</a:t>
            </a:r>
            <a:r>
              <a:rPr lang="en-US" sz="3600" b="1" dirty="0" smtClean="0">
                <a:solidFill>
                  <a:srgbClr val="660066"/>
                </a:solidFill>
              </a:rPr>
              <a:t>nique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unusual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beautiful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 special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7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548680"/>
            <a:ext cx="8159080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3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St Kilda is also one of the best places in Britain for diving because of its … waters.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pretty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neat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deep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 clear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4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4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There are some … underwater caves and tunnels on the St Kilda islands as well.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adorable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amazing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enjoyable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surprising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99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5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Loch Lomond is a beautiful lake in the west of Scotland and is famous for its … wildlife and woods.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peaceful 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fantastic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>
                <a:solidFill>
                  <a:srgbClr val="660066"/>
                </a:solidFill>
              </a:rPr>
              <a:t>g</a:t>
            </a:r>
            <a:r>
              <a:rPr lang="en-US" sz="3600" b="1" dirty="0" smtClean="0">
                <a:solidFill>
                  <a:srgbClr val="660066"/>
                </a:solidFill>
              </a:rPr>
              <a:t>enerous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 interesting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8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6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When </a:t>
            </a:r>
            <a:r>
              <a:rPr lang="en-US" sz="3600" b="1" dirty="0" err="1" smtClean="0">
                <a:solidFill>
                  <a:srgbClr val="003300"/>
                </a:solidFill>
                <a:latin typeface="Arial Black" panose="020B0A04020102020204" pitchFamily="34" charset="0"/>
              </a:rPr>
              <a:t>wisiting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 Loch Lomond you can see the woods full of bluebells </a:t>
            </a: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and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…  garlic.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wild</a:t>
            </a:r>
          </a:p>
          <a:p>
            <a:pPr marL="742950" indent="-742950" eaLnBrk="1" hangingPunct="1">
              <a:buAutoNum type="alphaLcParenR"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mild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  purple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   sweet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99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71464" y="764704"/>
            <a:ext cx="742716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7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You may even see some deer or a … Golden Eagle.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pale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poor</a:t>
            </a: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</a:t>
            </a:r>
            <a:r>
              <a:rPr lang="en-US" sz="3600" b="1" dirty="0">
                <a:solidFill>
                  <a:srgbClr val="660066"/>
                </a:solidFill>
              </a:rPr>
              <a:t>rare 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strange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74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32656"/>
            <a:ext cx="7992888" cy="243428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dirty="0">
                <a:solidFill>
                  <a:srgbClr val="003300"/>
                </a:solidFill>
                <a:latin typeface="Arial Black" panose="020B0A04020102020204" pitchFamily="34" charset="0"/>
              </a:rPr>
              <a:t>8</a:t>
            </a:r>
            <a:r>
              <a:rPr lang="ru-RU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. 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The </a:t>
            </a:r>
            <a:r>
              <a:rPr lang="en-US" sz="3600" b="1" dirty="0" err="1" smtClean="0">
                <a:solidFill>
                  <a:srgbClr val="003300"/>
                </a:solidFill>
                <a:latin typeface="Arial Black" panose="020B0A04020102020204" pitchFamily="34" charset="0"/>
              </a:rPr>
              <a:t>Insh</a:t>
            </a:r>
            <a:r>
              <a:rPr lang="en-US" sz="3600" b="1" dirty="0" smtClean="0">
                <a:solidFill>
                  <a:srgbClr val="003300"/>
                </a:solidFill>
                <a:latin typeface="Arial Black" panose="020B0A04020102020204" pitchFamily="34" charset="0"/>
              </a:rPr>
              <a:t> Marshes are in the North of Scotland and are one of the most … wetlands in Europe. </a:t>
            </a:r>
            <a:endParaRPr lang="ru-RU" sz="3600" b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22783" y="3573017"/>
            <a:ext cx="6475849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a) impossible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>
                <a:solidFill>
                  <a:srgbClr val="660066"/>
                </a:solidFill>
              </a:rPr>
              <a:t>b</a:t>
            </a:r>
            <a:r>
              <a:rPr lang="en-US" sz="3600" b="1" dirty="0" smtClean="0">
                <a:solidFill>
                  <a:srgbClr val="660066"/>
                </a:solidFill>
              </a:rPr>
              <a:t>) impressive</a:t>
            </a:r>
            <a:endParaRPr lang="en-US" sz="3600" b="1" dirty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c)  impatient</a:t>
            </a:r>
            <a:endParaRPr lang="ru-RU" sz="3600" b="1" dirty="0" smtClean="0">
              <a:solidFill>
                <a:srgbClr val="660066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3600" b="1" dirty="0" smtClean="0">
                <a:solidFill>
                  <a:srgbClr val="660066"/>
                </a:solidFill>
              </a:rPr>
              <a:t>d) </a:t>
            </a:r>
            <a:r>
              <a:rPr lang="en-US" sz="3600" b="1" dirty="0">
                <a:solidFill>
                  <a:srgbClr val="660066"/>
                </a:solidFill>
              </a:rPr>
              <a:t>important </a:t>
            </a:r>
            <a:endParaRPr lang="ru-RU" sz="36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36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387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оценивания</vt:lpstr>
      <vt:lpstr>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31</cp:revision>
  <dcterms:created xsi:type="dcterms:W3CDTF">2016-04-02T17:53:37Z</dcterms:created>
  <dcterms:modified xsi:type="dcterms:W3CDTF">2016-04-06T14:34:41Z</dcterms:modified>
</cp:coreProperties>
</file>