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0" r="-34"/>
          <a:stretch/>
        </p:blipFill>
        <p:spPr bwMode="auto">
          <a:xfrm>
            <a:off x="-14953" y="0"/>
            <a:ext cx="9158953" cy="6905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34573" y="4725144"/>
            <a:ext cx="8856685" cy="187743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Автор:</a:t>
            </a:r>
          </a:p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Ольга Михайловна Степанова</a:t>
            </a:r>
          </a:p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учитель английского языка </a:t>
            </a:r>
          </a:p>
          <a:p>
            <a:pPr algn="ctr">
              <a:defRPr/>
            </a:pP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МБОУ «</a:t>
            </a:r>
            <a:r>
              <a:rPr lang="ru-RU" sz="1400" b="1" spc="50" dirty="0" err="1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Цивильская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СОШ</a:t>
            </a:r>
            <a:r>
              <a:rPr lang="en-US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№</a:t>
            </a:r>
            <a:r>
              <a:rPr lang="en-US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1 </a:t>
            </a:r>
            <a:endParaRPr lang="ru-RU" sz="1400" b="1" spc="50" dirty="0" smtClean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имени Героя Советского Союза</a:t>
            </a:r>
          </a:p>
          <a:p>
            <a:pPr algn="ct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М.В. Силантьева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»</a:t>
            </a:r>
          </a:p>
          <a:p>
            <a:pPr algn="ctr">
              <a:defRPr/>
            </a:pP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города </a:t>
            </a:r>
            <a:r>
              <a:rPr lang="ru-RU" sz="1400" b="1" spc="50" dirty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Цивильск Чувашской </a:t>
            </a:r>
            <a:r>
              <a:rPr lang="ru-RU" sz="1400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Республики</a:t>
            </a:r>
          </a:p>
          <a:p>
            <a:pPr algn="ctr">
              <a:defRPr/>
            </a:pPr>
            <a:r>
              <a:rPr lang="ru-RU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201</a:t>
            </a:r>
            <a:r>
              <a:rPr lang="en-US" b="1" spc="50" dirty="0" smtClean="0">
                <a:ln w="11430"/>
                <a:solidFill>
                  <a:srgbClr val="00009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6</a:t>
            </a:r>
            <a:endParaRPr lang="ru-RU" b="1" spc="50" dirty="0">
              <a:ln w="11430"/>
              <a:solidFill>
                <a:srgbClr val="00009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63688" y="3158789"/>
            <a:ext cx="5073750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Interactive Quiz </a:t>
            </a:r>
          </a:p>
          <a:p>
            <a:pPr algn="ctr"/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for</a:t>
            </a:r>
            <a:endParaRPr lang="ru-RU" sz="24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en-US" sz="2400" b="1" spc="50" dirty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9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-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11</a:t>
            </a:r>
            <a:r>
              <a:rPr lang="ru-RU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en-US" sz="2400" b="1" spc="50" dirty="0" smtClean="0">
                <a:ln w="11430"/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Grades</a:t>
            </a:r>
            <a:endParaRPr lang="ru-RU" sz="2400" b="1" spc="50" dirty="0" smtClean="0">
              <a:ln w="11430"/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116632"/>
            <a:ext cx="8332554" cy="193899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000" b="1" dirty="0" smtClean="0">
                <a:ln w="11430"/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Black" panose="020B0A04020102020204" pitchFamily="34" charset="0"/>
              </a:rPr>
              <a:t>Those Strange Idioms </a:t>
            </a:r>
            <a:endParaRPr lang="ru-RU" sz="6000" b="1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0688" y="2299396"/>
            <a:ext cx="90476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spc="50" dirty="0" smtClean="0">
                <a:ln w="11430"/>
                <a:solidFill>
                  <a:srgbClr val="FF0000"/>
                </a:solidFill>
                <a:effectLst>
                  <a:glow rad="228600">
                    <a:srgbClr val="7E6BC9">
                      <a:satMod val="175000"/>
                      <a:alpha val="4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Spotlight-9 Appendix1 WL24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2107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/>
                <a:solidFill>
                  <a:schemeClr val="accent3"/>
                </a:solidFill>
                <a:latin typeface="Segoe Print" panose="02000600000000000000" pitchFamily="2" charset="0"/>
              </a:rPr>
              <a:t>Match the Idioms</a:t>
            </a:r>
            <a:endParaRPr lang="ru-RU" sz="3600" b="1" kern="10" dirty="0">
              <a:ln/>
              <a:solidFill>
                <a:schemeClr val="accent3"/>
              </a:solidFill>
              <a:latin typeface="Segoe Print" panose="02000600000000000000" pitchFamily="2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3581400" cy="830997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1. </a:t>
            </a:r>
            <a:r>
              <a:rPr lang="en-US" sz="2400" b="1" dirty="0" smtClean="0">
                <a:solidFill>
                  <a:srgbClr val="FF0000"/>
                </a:solidFill>
              </a:rPr>
              <a:t>Bark up the wrong tree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2</a:t>
            </a:r>
            <a:r>
              <a:rPr lang="en-US" sz="2400" b="1" dirty="0" smtClean="0">
                <a:solidFill>
                  <a:srgbClr val="FF0000"/>
                </a:solidFill>
              </a:rPr>
              <a:t>. Be over the moon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4248675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en-US" sz="2400" b="1" dirty="0" smtClean="0">
                <a:solidFill>
                  <a:srgbClr val="FF0000"/>
                </a:solidFill>
              </a:rPr>
              <a:t>Face the music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 smtClean="0">
                <a:solidFill>
                  <a:srgbClr val="FF0000"/>
                </a:solidFill>
              </a:rPr>
              <a:t>Go bright red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05828" y="3036545"/>
            <a:ext cx="3581400" cy="46166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 smtClean="0">
                <a:solidFill>
                  <a:schemeClr val="bg1"/>
                </a:solidFill>
              </a:rPr>
              <a:t>Держать ответ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19914" y="4177024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Краснеть от смущения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34000" y="5333672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Быть безумно счастливым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121898" y="1710102"/>
            <a:ext cx="3581400" cy="611193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</a:rPr>
              <a:t>Идти по ложному следу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6" idx="3"/>
            <a:endCxn id="13" idx="1"/>
          </p:cNvCxnSpPr>
          <p:nvPr/>
        </p:nvCxnSpPr>
        <p:spPr>
          <a:xfrm>
            <a:off x="3810000" y="2015699"/>
            <a:ext cx="1311898" cy="0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12" idx="1"/>
          </p:cNvCxnSpPr>
          <p:nvPr/>
        </p:nvCxnSpPr>
        <p:spPr>
          <a:xfrm>
            <a:off x="3795914" y="3202632"/>
            <a:ext cx="1538086" cy="2546539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8" idx="3"/>
          </p:cNvCxnSpPr>
          <p:nvPr/>
        </p:nvCxnSpPr>
        <p:spPr>
          <a:xfrm flipV="1">
            <a:off x="3810000" y="3145838"/>
            <a:ext cx="1495828" cy="1333670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9" idx="3"/>
            <a:endCxn id="11" idx="1"/>
          </p:cNvCxnSpPr>
          <p:nvPr/>
        </p:nvCxnSpPr>
        <p:spPr>
          <a:xfrm flipV="1">
            <a:off x="3810000" y="4592523"/>
            <a:ext cx="1509914" cy="1277110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15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anose="02000600000000000000" pitchFamily="2" charset="0"/>
              </a:rPr>
              <a:t>Match the </a:t>
            </a:r>
            <a:r>
              <a:rPr lang="en-US" sz="3600" kern="1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egoe Print" panose="02000600000000000000" pitchFamily="2" charset="0"/>
              </a:rPr>
              <a:t>Idioms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1600200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1. </a:t>
            </a:r>
            <a:r>
              <a:rPr lang="en-US" sz="2400" b="1" dirty="0" smtClean="0">
                <a:solidFill>
                  <a:srgbClr val="FF0000"/>
                </a:solidFill>
              </a:rPr>
              <a:t>Go through the roof     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3581400" cy="830997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2. </a:t>
            </a:r>
            <a:r>
              <a:rPr lang="en-US" sz="2400" b="1" dirty="0" smtClean="0">
                <a:solidFill>
                  <a:srgbClr val="FF0000"/>
                </a:solidFill>
              </a:rPr>
              <a:t>Have a bee in one’s bonnet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4267200"/>
            <a:ext cx="3581400" cy="830997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3. </a:t>
            </a:r>
            <a:r>
              <a:rPr lang="en-US" sz="2400" b="1" dirty="0" smtClean="0">
                <a:solidFill>
                  <a:srgbClr val="FF0000"/>
                </a:solidFill>
              </a:rPr>
              <a:t>Have butterflies in one’s stomach 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 smtClean="0">
                <a:solidFill>
                  <a:srgbClr val="FF0000"/>
                </a:solidFill>
              </a:rPr>
              <a:t>Have a long face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73464" y="5638799"/>
            <a:ext cx="3581400" cy="46166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 smtClean="0">
                <a:solidFill>
                  <a:schemeClr val="bg1"/>
                </a:solidFill>
              </a:rPr>
              <a:t>Сильно нервничать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40063" y="2971799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Выглядеть несчастным, жалким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34000" y="4267200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Сильно разозлиться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34000" y="1671649"/>
            <a:ext cx="3581400" cy="605294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d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. Помешаться на чём-либо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6" idx="3"/>
            <a:endCxn id="12" idx="1"/>
          </p:cNvCxnSpPr>
          <p:nvPr/>
        </p:nvCxnSpPr>
        <p:spPr>
          <a:xfrm>
            <a:off x="3810000" y="1831033"/>
            <a:ext cx="1524000" cy="2851666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13" idx="1"/>
          </p:cNvCxnSpPr>
          <p:nvPr/>
        </p:nvCxnSpPr>
        <p:spPr>
          <a:xfrm flipV="1">
            <a:off x="3810000" y="1974296"/>
            <a:ext cx="1524000" cy="1226104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8" idx="3"/>
          </p:cNvCxnSpPr>
          <p:nvPr/>
        </p:nvCxnSpPr>
        <p:spPr>
          <a:xfrm>
            <a:off x="3810000" y="4682699"/>
            <a:ext cx="1530063" cy="1516489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11" idx="1"/>
          </p:cNvCxnSpPr>
          <p:nvPr/>
        </p:nvCxnSpPr>
        <p:spPr>
          <a:xfrm flipV="1">
            <a:off x="3810000" y="3387298"/>
            <a:ext cx="1530063" cy="2811890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902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egoe Print" panose="02000600000000000000" pitchFamily="2" charset="0"/>
              </a:rPr>
              <a:t>Match the </a:t>
            </a:r>
            <a:r>
              <a:rPr lang="en-US" sz="3600" b="1" kern="1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Segoe Print" panose="02000600000000000000" pitchFamily="2" charset="0"/>
              </a:rPr>
              <a:t>Idioms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4237625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3</a:t>
            </a:r>
            <a:r>
              <a:rPr lang="en-US" sz="2400" b="1" dirty="0" smtClean="0">
                <a:solidFill>
                  <a:srgbClr val="FF0000"/>
                </a:solidFill>
              </a:rPr>
              <a:t>. Home and dry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2971800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In the spotlight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28600" y="1600200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. Paint the town red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28600" y="5638800"/>
            <a:ext cx="3581400" cy="830997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 smtClean="0">
                <a:solidFill>
                  <a:srgbClr val="FF0000"/>
                </a:solidFill>
              </a:rPr>
              <a:t>Not be rocket science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10621" y="4283791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 smtClean="0">
                <a:solidFill>
                  <a:schemeClr val="bg1"/>
                </a:solidFill>
              </a:rPr>
              <a:t>Не сложный для понимания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253665" y="1600200"/>
            <a:ext cx="3581400" cy="46166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В безопасности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253665" y="2971799"/>
            <a:ext cx="3581400" cy="46166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В центре внимания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10621" y="5703888"/>
            <a:ext cx="3581400" cy="789960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</a:rPr>
              <a:t>d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Устроить гулянку</a:t>
            </a:r>
            <a:endParaRPr lang="en-US" sz="2400" b="1" dirty="0" smtClean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   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8" idx="3"/>
            <a:endCxn id="13" idx="1"/>
          </p:cNvCxnSpPr>
          <p:nvPr/>
        </p:nvCxnSpPr>
        <p:spPr>
          <a:xfrm>
            <a:off x="3810000" y="1831033"/>
            <a:ext cx="1500621" cy="4267835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7" idx="3"/>
            <a:endCxn id="12" idx="1"/>
          </p:cNvCxnSpPr>
          <p:nvPr/>
        </p:nvCxnSpPr>
        <p:spPr>
          <a:xfrm flipV="1">
            <a:off x="3810000" y="3202632"/>
            <a:ext cx="1443665" cy="1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6" idx="3"/>
            <a:endCxn id="11" idx="1"/>
          </p:cNvCxnSpPr>
          <p:nvPr/>
        </p:nvCxnSpPr>
        <p:spPr>
          <a:xfrm flipV="1">
            <a:off x="3810000" y="1831033"/>
            <a:ext cx="1443665" cy="2637425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10" idx="1"/>
          </p:cNvCxnSpPr>
          <p:nvPr/>
        </p:nvCxnSpPr>
        <p:spPr>
          <a:xfrm flipV="1">
            <a:off x="3866956" y="4699290"/>
            <a:ext cx="1443665" cy="1634610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09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533400" y="228600"/>
            <a:ext cx="8153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Match the </a:t>
            </a:r>
            <a:r>
              <a:rPr lang="en-US" sz="3600" b="1" kern="10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egoe Print" panose="02000600000000000000" pitchFamily="2" charset="0"/>
              </a:rPr>
              <a:t>Idioms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66938" y="5288389"/>
            <a:ext cx="3581400" cy="830997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00" b="1" dirty="0">
                <a:solidFill>
                  <a:srgbClr val="FF0000"/>
                </a:solidFill>
              </a:rPr>
              <a:t>1</a:t>
            </a:r>
            <a:r>
              <a:rPr lang="ru-RU" sz="200" b="1" dirty="0" smtClean="0">
                <a:solidFill>
                  <a:srgbClr val="FF0000"/>
                </a:solidFill>
              </a:rPr>
              <a:t>                         </a:t>
            </a:r>
            <a:r>
              <a:rPr lang="en-US" sz="2400" b="1" dirty="0">
                <a:solidFill>
                  <a:srgbClr val="FF0000"/>
                </a:solidFill>
              </a:rPr>
              <a:t>4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>
                <a:solidFill>
                  <a:srgbClr val="FF0000"/>
                </a:solidFill>
              </a:rPr>
              <a:t>T</a:t>
            </a:r>
            <a:r>
              <a:rPr lang="en-US" sz="2400" b="1" dirty="0" smtClean="0">
                <a:solidFill>
                  <a:srgbClr val="FF0000"/>
                </a:solidFill>
              </a:rPr>
              <a:t>he icing on the cake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28600" y="4036367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</a:rPr>
              <a:t>3. Be a piece of cake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15652" y="1604735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1</a:t>
            </a:r>
            <a:r>
              <a:rPr lang="en-US" sz="2400" b="1" dirty="0" smtClean="0">
                <a:solidFill>
                  <a:srgbClr val="FF0000"/>
                </a:solidFill>
              </a:rPr>
              <a:t>. Behave oneself </a:t>
            </a:r>
            <a:endParaRPr lang="ru-RU" sz="2400" dirty="0"/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80695" y="2760452"/>
            <a:ext cx="3581400" cy="461665"/>
          </a:xfrm>
          <a:prstGeom prst="rect">
            <a:avLst/>
          </a:prstGeom>
          <a:solidFill>
            <a:srgbClr val="CCCCFF"/>
          </a:solidFill>
          <a:ln w="38100">
            <a:solidFill>
              <a:srgbClr val="0033CC"/>
            </a:solidFill>
            <a:prstDash val="sys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. </a:t>
            </a:r>
            <a:r>
              <a:rPr lang="en-US" sz="2400" b="1" dirty="0" smtClean="0">
                <a:solidFill>
                  <a:srgbClr val="FF0000"/>
                </a:solidFill>
              </a:rPr>
              <a:t>Be green with envy</a:t>
            </a:r>
            <a:endParaRPr lang="ru-RU" sz="2400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5372337" y="1586139"/>
            <a:ext cx="3581400" cy="46166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a. </a:t>
            </a:r>
            <a:r>
              <a:rPr lang="ru-RU" sz="2400" b="1" dirty="0" smtClean="0">
                <a:solidFill>
                  <a:schemeClr val="bg1"/>
                </a:solidFill>
              </a:rPr>
              <a:t>Простой, лёгкий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340063" y="2971799"/>
            <a:ext cx="3581400" cy="461665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b.</a:t>
            </a:r>
            <a:r>
              <a:rPr lang="ru-RU" sz="2400" b="1" dirty="0">
                <a:solidFill>
                  <a:schemeClr val="bg1"/>
                </a:solidFill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Самый лучший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334000" y="4267200"/>
            <a:ext cx="3581400" cy="830997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</a:rPr>
              <a:t>c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Позеленеть от зависти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310621" y="5703888"/>
            <a:ext cx="3581400" cy="902811"/>
          </a:xfrm>
          <a:prstGeom prst="rect">
            <a:avLst/>
          </a:prstGeom>
          <a:solidFill>
            <a:srgbClr val="99FF66"/>
          </a:solidFill>
          <a:ln w="38100">
            <a:noFill/>
            <a:prstDash val="dashDot"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smtClean="0">
                <a:solidFill>
                  <a:schemeClr val="bg1"/>
                </a:solidFill>
              </a:rPr>
              <a:t>d</a:t>
            </a:r>
            <a:r>
              <a:rPr lang="ru-RU" sz="2400" b="1" dirty="0">
                <a:solidFill>
                  <a:schemeClr val="bg1"/>
                </a:solidFill>
                <a:cs typeface="Arial" charset="0"/>
              </a:rPr>
              <a:t>. </a:t>
            </a: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Вести себя хорошо</a:t>
            </a:r>
            <a:endParaRPr lang="en-US" sz="2400" b="1" dirty="0" smtClean="0">
              <a:solidFill>
                <a:schemeClr val="bg1"/>
              </a:solidFill>
              <a:cs typeface="Arial" charset="0"/>
            </a:endParaRPr>
          </a:p>
          <a:p>
            <a:pPr algn="ctr" eaLnBrk="1" hangingPunct="1">
              <a:lnSpc>
                <a:spcPts val="2000"/>
              </a:lnSpc>
              <a:spcBef>
                <a:spcPct val="50000"/>
              </a:spcBef>
            </a:pPr>
            <a:r>
              <a:rPr lang="ru-RU" sz="2400" b="1" dirty="0" smtClean="0">
                <a:solidFill>
                  <a:schemeClr val="bg1"/>
                </a:solidFill>
                <a:cs typeface="Arial" charset="0"/>
              </a:rPr>
              <a:t>   </a:t>
            </a:r>
            <a:endParaRPr lang="ru-RU" sz="2400" b="1" dirty="0">
              <a:solidFill>
                <a:schemeClr val="bg1"/>
              </a:solidFill>
              <a:cs typeface="Arial" charset="0"/>
            </a:endParaRPr>
          </a:p>
        </p:txBody>
      </p:sp>
      <p:cxnSp>
        <p:nvCxnSpPr>
          <p:cNvPr id="14" name="Прямая соединительная линия 13"/>
          <p:cNvCxnSpPr>
            <a:stCxn id="8" idx="3"/>
            <a:endCxn id="13" idx="1"/>
          </p:cNvCxnSpPr>
          <p:nvPr/>
        </p:nvCxnSpPr>
        <p:spPr>
          <a:xfrm>
            <a:off x="3897052" y="1835568"/>
            <a:ext cx="1413569" cy="4319726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stCxn id="9" idx="3"/>
            <a:endCxn id="12" idx="1"/>
          </p:cNvCxnSpPr>
          <p:nvPr/>
        </p:nvCxnSpPr>
        <p:spPr>
          <a:xfrm>
            <a:off x="3862095" y="2991285"/>
            <a:ext cx="1471905" cy="1691414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7" idx="3"/>
            <a:endCxn id="10" idx="1"/>
          </p:cNvCxnSpPr>
          <p:nvPr/>
        </p:nvCxnSpPr>
        <p:spPr>
          <a:xfrm flipV="1">
            <a:off x="3810000" y="1816972"/>
            <a:ext cx="1562337" cy="2450228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stCxn id="6" idx="3"/>
          </p:cNvCxnSpPr>
          <p:nvPr/>
        </p:nvCxnSpPr>
        <p:spPr>
          <a:xfrm flipV="1">
            <a:off x="3848338" y="3222117"/>
            <a:ext cx="1523999" cy="2481771"/>
          </a:xfrm>
          <a:prstGeom prst="line">
            <a:avLst/>
          </a:prstGeom>
          <a:ln w="47625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173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1196752"/>
            <a:ext cx="681949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 smtClean="0"/>
              <a:t>Well, what is </a:t>
            </a:r>
          </a:p>
          <a:p>
            <a:pPr algn="ctr"/>
            <a:r>
              <a:rPr lang="en-US" sz="4800" b="1" dirty="0" smtClean="0"/>
              <a:t>the most curious idiom </a:t>
            </a:r>
          </a:p>
          <a:p>
            <a:pPr algn="ctr"/>
            <a:r>
              <a:rPr lang="en-US" sz="4800" b="1" dirty="0" smtClean="0"/>
              <a:t>for you?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53423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0014" y="2042950"/>
            <a:ext cx="68162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УМК </a:t>
            </a:r>
            <a:r>
              <a:rPr lang="en-US" sz="3200" b="1" dirty="0" smtClean="0">
                <a:solidFill>
                  <a:srgbClr val="FFFF00"/>
                </a:solidFill>
              </a:rPr>
              <a:t>Spotlight-9 Appendix</a:t>
            </a:r>
            <a:r>
              <a:rPr lang="ru-RU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smtClean="0">
                <a:solidFill>
                  <a:srgbClr val="FFFF00"/>
                </a:solidFill>
              </a:rPr>
              <a:t>1 </a:t>
            </a:r>
            <a:r>
              <a:rPr lang="en-US" sz="3200" b="1" dirty="0">
                <a:solidFill>
                  <a:srgbClr val="FFFF00"/>
                </a:solidFill>
              </a:rPr>
              <a:t>WL24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7261" y="1165394"/>
            <a:ext cx="1460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Source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5023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185</TotalTime>
  <Words>246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20</cp:revision>
  <dcterms:created xsi:type="dcterms:W3CDTF">2016-03-31T18:13:27Z</dcterms:created>
  <dcterms:modified xsi:type="dcterms:W3CDTF">2016-04-05T03:23:49Z</dcterms:modified>
</cp:coreProperties>
</file>