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0" r:id="rId3"/>
    <p:sldId id="257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59" r:id="rId14"/>
    <p:sldId id="26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E25CE-3D7D-4620-90C9-DDED1CCB77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A4B7D-E3A4-48BC-9867-7C0BEEC2FF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5F543-6623-4C68-B00D-D04ACF511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5E650-5D23-42BC-A6AA-28906ACDB4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B5632-7758-4DC4-947B-582CD5254F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A535B-FBEF-4B16-AA8B-6559864D02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BC84F-44C3-49B3-A6BC-46448A0983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072B2-FA93-4657-8D9B-FEDD797BDE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380D2-D382-4CA3-9F6A-CEFF46CDD5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059FD-A064-405F-B635-25C63C729E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3D3C-1C04-443E-9660-2C31133907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D275B0-705F-4AEB-862F-6D6F1761111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rofilib.com/reader/74/73/b147374/037.jpg" TargetMode="External"/><Relationship Id="rId13" Type="http://schemas.openxmlformats.org/officeDocument/2006/relationships/hyperlink" Target="http://parnasse.ru/upload/comments/fb6208c9492731acceff999cf3e114d1.jpg" TargetMode="External"/><Relationship Id="rId3" Type="http://schemas.openxmlformats.org/officeDocument/2006/relationships/hyperlink" Target="http://s09.radikal.ru/i182/1403/ba/ef63deff2f51.jpg" TargetMode="External"/><Relationship Id="rId7" Type="http://schemas.openxmlformats.org/officeDocument/2006/relationships/hyperlink" Target="http://profilib.com/reader/00/14/b91400/040.jpg" TargetMode="External"/><Relationship Id="rId12" Type="http://schemas.openxmlformats.org/officeDocument/2006/relationships/hyperlink" Target="http://900igr.net/datai/astronomija/Pervye-v-kosmose/0004-005-12-aprelja1961-goda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tomatoz.ru/uploads/posts/2011-04/1302436756_318156050_resiz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oretro.ru/data/media/4855/1329409241023.jpg" TargetMode="External"/><Relationship Id="rId11" Type="http://schemas.openxmlformats.org/officeDocument/2006/relationships/hyperlink" Target="http://andresh.ru/images/sav/facts/start-rakety.jpg" TargetMode="External"/><Relationship Id="rId5" Type="http://schemas.openxmlformats.org/officeDocument/2006/relationships/hyperlink" Target="http://rusarchives.ru/projects/12april/pages/01_02.jpg" TargetMode="External"/><Relationship Id="rId15" Type="http://schemas.openxmlformats.org/officeDocument/2006/relationships/hyperlink" Target="http://www.ratanews.ru/user_images/file0111.jpg" TargetMode="External"/><Relationship Id="rId10" Type="http://schemas.openxmlformats.org/officeDocument/2006/relationships/hyperlink" Target="http://img12.nnm.me/c/d/8/b/5/3e623edbd25bb7f2257a2f0ab91.jpg" TargetMode="External"/><Relationship Id="rId4" Type="http://schemas.openxmlformats.org/officeDocument/2006/relationships/hyperlink" Target="http://siliconvalleyvcfirms.com/imagelib/56af28f449968.jpg" TargetMode="External"/><Relationship Id="rId9" Type="http://schemas.openxmlformats.org/officeDocument/2006/relationships/hyperlink" Target="http://img3.itiexue.net/1593/15931647.jpg" TargetMode="External"/><Relationship Id="rId14" Type="http://schemas.openxmlformats.org/officeDocument/2006/relationships/hyperlink" Target="http://www.gende-rote.ru/rus/gallery2/d/9435-3/1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www.kompas-rf.ru/images/context/large/large_b28f2_gagarin-50-fon1-sma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052513"/>
            <a:ext cx="2741612" cy="3744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4648200" y="1447800"/>
            <a:ext cx="36576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 классному часу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 тему: «Первый!»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(для 1 класса)</a:t>
            </a:r>
          </a:p>
        </p:txBody>
      </p:sp>
      <p:sp>
        <p:nvSpPr>
          <p:cNvPr id="21511" name="Прямоугольник 5"/>
          <p:cNvSpPr>
            <a:spLocks noChangeArrowheads="1"/>
          </p:cNvSpPr>
          <p:nvPr/>
        </p:nvSpPr>
        <p:spPr bwMode="auto">
          <a:xfrm>
            <a:off x="4356100" y="4652963"/>
            <a:ext cx="4114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Мишукова Ольга Ивановна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МБОУ Сосновской СОШ №1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Сосновского района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Тамбовской области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www.gende-rote.ru/rus/gallery2/d/9435-3/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692696"/>
            <a:ext cx="5986463" cy="4121150"/>
          </a:xfrm>
          <a:prstGeom prst="rect">
            <a:avLst/>
          </a:prstGeom>
          <a:noFill/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051720" y="4869160"/>
            <a:ext cx="5472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Похоронен Юрий Гагарин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Кремлёвской стены  на Красной площади.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://www.ratanews.ru/user_images/file0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2708275"/>
            <a:ext cx="3992563" cy="3028950"/>
          </a:xfrm>
          <a:prstGeom prst="rect">
            <a:avLst/>
          </a:prstGeom>
          <a:noFill/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1476375" y="981075"/>
            <a:ext cx="66246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 многих городах, посёлках России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городах других стран есть улицы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Площади, скверы, парки, бульвары,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школы имени Ю. Гагарина.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971550" y="1125538"/>
            <a:ext cx="35242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год –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55-летия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полёта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первого человека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космос.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помним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гордимся! </a:t>
            </a:r>
          </a:p>
        </p:txBody>
      </p:sp>
      <p:pic>
        <p:nvPicPr>
          <p:cNvPr id="45058" name="Picture 2" descr="D:\Мои документы\работы детей\рисунки\Графонов космо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692150"/>
            <a:ext cx="4316412" cy="547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D:\Мои документы\работы детей\рисунки\Неверова Маша космо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692150"/>
            <a:ext cx="6411913" cy="475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D:\Мои документы\работы детей\рисунки\Бухнина С. космо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692150"/>
            <a:ext cx="660876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D:\Мои документы\работы детей\рисунки\Новикова В космо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692150"/>
            <a:ext cx="6669087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D:\Мои документы\работы детей\рисунки\Попова Юля космо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692150"/>
            <a:ext cx="6484938" cy="4773613"/>
          </a:xfrm>
          <a:prstGeom prst="rect">
            <a:avLst/>
          </a:prstGeom>
          <a:noFill/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096000" y="4419600"/>
            <a:ext cx="1812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charset="0"/>
              </a:rPr>
              <a:t>Попова Ульяна</a:t>
            </a:r>
          </a:p>
          <a:p>
            <a:r>
              <a:rPr lang="ru-RU">
                <a:cs typeface="Arial" charset="0"/>
              </a:rPr>
              <a:t>«Мы первые!»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1116013" y="1125538"/>
            <a:ext cx="72723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Arial" charset="0"/>
                <a:hlinkClick r:id="rId3"/>
              </a:rPr>
              <a:t>http://s09.radikal.ru/i182/1403/ba/ef63deff2f51.jpg</a:t>
            </a:r>
            <a:r>
              <a:rPr lang="ru-RU" sz="1400">
                <a:latin typeface="Times New Roman" pitchFamily="18" charset="0"/>
                <a:cs typeface="Arial" charset="0"/>
              </a:rPr>
              <a:t>  Гагарин в детстве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4"/>
              </a:rPr>
              <a:t>http://siliconvalleyvcfirms.com/imagelib/56af28f449968.jpg</a:t>
            </a:r>
            <a:r>
              <a:rPr lang="ru-RU" sz="1400">
                <a:latin typeface="Times New Roman" pitchFamily="18" charset="0"/>
                <a:cs typeface="Arial" charset="0"/>
              </a:rPr>
              <a:t> - фон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5"/>
              </a:rPr>
              <a:t>http://rusarchives.ru/projects/12april/pages/01_02.jpg</a:t>
            </a:r>
            <a:r>
              <a:rPr lang="ru-RU" sz="1400">
                <a:latin typeface="Times New Roman" pitchFamily="18" charset="0"/>
                <a:cs typeface="Arial" charset="0"/>
              </a:rPr>
              <a:t> - семья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6"/>
              </a:rPr>
              <a:t>http://www.etoretro.ru/data/media/4855/1329409241023.jpg</a:t>
            </a:r>
            <a:r>
              <a:rPr lang="ru-RU" sz="1400">
                <a:latin typeface="Times New Roman" pitchFamily="18" charset="0"/>
                <a:cs typeface="Arial" charset="0"/>
              </a:rPr>
              <a:t> - с одноклассниками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7"/>
              </a:rPr>
              <a:t>http://profilib.com/reader/00/14/b91400/040.jpg</a:t>
            </a:r>
            <a:r>
              <a:rPr lang="ru-RU" sz="1400">
                <a:latin typeface="Times New Roman" pitchFamily="18" charset="0"/>
                <a:cs typeface="Arial" charset="0"/>
              </a:rPr>
              <a:t> -формовщик-литейщик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8"/>
              </a:rPr>
              <a:t>http://profilib.com/reader/74/73/b147374/037.jpg</a:t>
            </a:r>
            <a:r>
              <a:rPr lang="ru-RU" sz="1400">
                <a:latin typeface="Times New Roman" pitchFamily="18" charset="0"/>
                <a:cs typeface="Arial" charset="0"/>
              </a:rPr>
              <a:t> - в армии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9"/>
              </a:rPr>
              <a:t>http://img3.itiexue.net/1593/15931647.jpg</a:t>
            </a:r>
            <a:r>
              <a:rPr lang="ru-RU" sz="1400">
                <a:latin typeface="Times New Roman" pitchFamily="18" charset="0"/>
                <a:cs typeface="Arial" charset="0"/>
              </a:rPr>
              <a:t> -первый отряд космонавтов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10"/>
              </a:rPr>
              <a:t>http://img12.nnm.me/c/d/8/b/5/3e623edbd25bb7f2257a2f0ab91.jpg</a:t>
            </a:r>
            <a:r>
              <a:rPr lang="ru-RU" sz="1400">
                <a:latin typeface="Times New Roman" pitchFamily="18" charset="0"/>
                <a:cs typeface="Arial" charset="0"/>
              </a:rPr>
              <a:t> - космонавт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11"/>
              </a:rPr>
              <a:t>http://andresh.ru/images/sav/facts/start-rakety.jpg</a:t>
            </a:r>
            <a:r>
              <a:rPr lang="ru-RU" sz="1400">
                <a:latin typeface="Times New Roman" pitchFamily="18" charset="0"/>
                <a:cs typeface="Arial" charset="0"/>
              </a:rPr>
              <a:t> - ракета «Восток»</a:t>
            </a:r>
          </a:p>
          <a:p>
            <a:r>
              <a:rPr lang="ru-RU" sz="1400">
                <a:latin typeface="Times New Roman" pitchFamily="18" charset="0"/>
                <a:cs typeface="Arial" charset="0"/>
              </a:rPr>
              <a:t> </a:t>
            </a:r>
            <a:r>
              <a:rPr lang="en-US" sz="1400">
                <a:latin typeface="Times New Roman" pitchFamily="18" charset="0"/>
                <a:cs typeface="Arial" charset="0"/>
                <a:hlinkClick r:id="rId12"/>
              </a:rPr>
              <a:t>http://900igr.net/datai/astronomija/Pervye-v-kosmose/0004-005-12-aprelja1961-goda.jpg</a:t>
            </a:r>
            <a:r>
              <a:rPr lang="ru-RU" sz="1400">
                <a:latin typeface="Times New Roman" pitchFamily="18" charset="0"/>
                <a:cs typeface="Arial" charset="0"/>
              </a:rPr>
              <a:t> - герой СССР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13"/>
              </a:rPr>
              <a:t>http://parnasse.ru/upload/comments/fb6208c9492731acceff999cf3e114d1.jpg</a:t>
            </a:r>
            <a:r>
              <a:rPr lang="ru-RU" sz="1400">
                <a:latin typeface="Times New Roman" pitchFamily="18" charset="0"/>
                <a:cs typeface="Arial" charset="0"/>
              </a:rPr>
              <a:t> - обелиск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14"/>
              </a:rPr>
              <a:t>http://www.gende-rote.ru/rus/gallery2/d/9435-3/15</a:t>
            </a:r>
            <a:r>
              <a:rPr lang="ru-RU" sz="1400">
                <a:latin typeface="Times New Roman" pitchFamily="18" charset="0"/>
                <a:cs typeface="Arial" charset="0"/>
              </a:rPr>
              <a:t> похоронен у Кремлёвской стены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15"/>
              </a:rPr>
              <a:t>http://www.ratanews.ru/user_images/file0111.jpg</a:t>
            </a:r>
            <a:r>
              <a:rPr lang="ru-RU" sz="1400">
                <a:latin typeface="Times New Roman" pitchFamily="18" charset="0"/>
                <a:cs typeface="Arial" charset="0"/>
              </a:rPr>
              <a:t> - памятник</a:t>
            </a:r>
          </a:p>
          <a:p>
            <a:r>
              <a:rPr lang="en-US" sz="1400">
                <a:latin typeface="Times New Roman" pitchFamily="18" charset="0"/>
                <a:cs typeface="Arial" charset="0"/>
                <a:hlinkClick r:id="rId16"/>
              </a:rPr>
              <a:t>http://tomatoz.ru/uploads/posts/2011-04/1302436756_318156050_resize.jpg</a:t>
            </a:r>
            <a:r>
              <a:rPr lang="ru-RU" sz="1400">
                <a:latin typeface="Times New Roman" pitchFamily="18" charset="0"/>
                <a:cs typeface="Arial" charset="0"/>
              </a:rPr>
              <a:t> памятник</a:t>
            </a:r>
          </a:p>
          <a:p>
            <a:endParaRPr lang="ru-RU" sz="1400"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692275" y="76517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charset="0"/>
              </a:rPr>
              <a:t>Интернет ресурсы: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s09.radikal.ru/i182/1403/ba/ef63deff2f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765175"/>
            <a:ext cx="2667000" cy="3360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3" descr="C:\Users\User\Downloads\дом Гагари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765175"/>
            <a:ext cx="368935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56100" y="3644900"/>
            <a:ext cx="3887788" cy="2530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1934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селе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Клушино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Гжатского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Смоленской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родился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Юрий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Алексеевич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Гагарин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первым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побывавший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космосе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1116013" y="692150"/>
            <a:ext cx="3810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Детство Юрия прошло в деревне Клушино.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1 сентября 1941 года мальчик пошёл в школу, но 12 октября деревню заняли немцы и его учёба прервалась. Почти полтора года деревня  была оккупирована немецкими войсками.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В 1943 году деревню освободила Красная армия.</a:t>
            </a:r>
          </a:p>
        </p:txBody>
      </p:sp>
      <p:pic>
        <p:nvPicPr>
          <p:cNvPr id="5" name="Picture 5" descr="дети гагарины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765175"/>
            <a:ext cx="3760787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http://www.etoretro.ru/data/media/4855/1329409241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692150"/>
            <a:ext cx="4522787" cy="2919413"/>
          </a:xfrm>
          <a:prstGeom prst="rect">
            <a:avLst/>
          </a:prstGeom>
          <a:noFill/>
        </p:spPr>
      </p:pic>
      <p:pic>
        <p:nvPicPr>
          <p:cNvPr id="36866" name="Picture 2" descr="http://profilib.com/reader/00/14/b91400/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620713"/>
            <a:ext cx="2243137" cy="3492500"/>
          </a:xfrm>
          <a:prstGeom prst="rect">
            <a:avLst/>
          </a:prstGeom>
          <a:noFill/>
        </p:spPr>
      </p:pic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1835150" y="3500438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школе с одноклассниками,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Юра (стоит первый справа)</a:t>
            </a:r>
          </a:p>
        </p:txBody>
      </p:sp>
      <p:sp>
        <p:nvSpPr>
          <p:cNvPr id="15366" name="Прямоугольник 4"/>
          <p:cNvSpPr>
            <a:spLocks noChangeArrowheads="1"/>
          </p:cNvSpPr>
          <p:nvPr/>
        </p:nvSpPr>
        <p:spPr bwMode="auto">
          <a:xfrm>
            <a:off x="1763713" y="43656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1945 году семья Гагариных переехала в город Гжатск.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мае 1949 года Гагарин окончил шестой класс Гжатской средней школы, и поступил в Люберецкое ремесленное училище. 1951 года, в июне окончил с отличием училище по специальности формовщик-литейщик.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img-fotki.yandex.ru/get/6107/35517494.a6/0_9c0cc_f2646e07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620713"/>
            <a:ext cx="2620963" cy="3290887"/>
          </a:xfrm>
          <a:prstGeom prst="rect">
            <a:avLst/>
          </a:prstGeom>
          <a:noFill/>
        </p:spPr>
      </p:pic>
      <p:pic>
        <p:nvPicPr>
          <p:cNvPr id="37896" name="Picture 8" descr="http://profilib.com/reader/74/73/b147374/0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692150"/>
            <a:ext cx="4481513" cy="3168650"/>
          </a:xfrm>
          <a:prstGeom prst="rect">
            <a:avLst/>
          </a:prstGeom>
          <a:noFill/>
        </p:spPr>
      </p:pic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1331913" y="4149725"/>
            <a:ext cx="7391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cs typeface="Arial" charset="0"/>
              </a:rPr>
              <a:t>В 1955 году Юрий Гагарин был призван в армию и отправлен в Чкалов, в 1-е военно-авиационное училище лётчиков </a:t>
            </a:r>
          </a:p>
          <a:p>
            <a:pPr algn="ctr"/>
            <a:r>
              <a:rPr lang="ru-RU" b="1">
                <a:cs typeface="Arial" charset="0"/>
              </a:rPr>
              <a:t>имени К. Е. Ворошилова. </a:t>
            </a:r>
          </a:p>
          <a:p>
            <a:pPr algn="ctr"/>
            <a:r>
              <a:rPr lang="ru-RU" b="1">
                <a:cs typeface="Arial" charset="0"/>
              </a:rPr>
              <a:t>В 1957 году Гагарин училище окончил с отличием. </a:t>
            </a:r>
          </a:p>
          <a:p>
            <a:pPr algn="ctr"/>
            <a:r>
              <a:rPr lang="ru-RU" b="1">
                <a:cs typeface="Arial" charset="0"/>
              </a:rPr>
              <a:t>В течение двух лет служил в истребительной авиационной дивизии Северного флота.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http://img3.itiexue.net/1593/159316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836613"/>
            <a:ext cx="4687888" cy="4211637"/>
          </a:xfrm>
          <a:prstGeom prst="rect">
            <a:avLst/>
          </a:prstGeom>
          <a:noFill/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6011863" y="1125538"/>
            <a:ext cx="25193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3 марта 1960 года приказом Главнокомандующего ВВС был зачислен в группу космонавтов.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С 25 марта начались регулярные занятия по программе подготовки космонавтов.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andresh.ru/images/sav/facts/start-raket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692150"/>
            <a:ext cx="3127375" cy="3640138"/>
          </a:xfrm>
          <a:prstGeom prst="rect">
            <a:avLst/>
          </a:prstGeom>
          <a:noFill/>
        </p:spPr>
      </p:pic>
      <p:pic>
        <p:nvPicPr>
          <p:cNvPr id="39940" name="Picture 4" descr="http://img12.nnm.me/c/d/8/b/5/3e623edbd25bb7f2257a2f0ab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692150"/>
            <a:ext cx="3919537" cy="3603625"/>
          </a:xfrm>
          <a:prstGeom prst="rect">
            <a:avLst/>
          </a:prstGeom>
          <a:noFill/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1619250" y="4508500"/>
            <a:ext cx="6934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cs typeface="Arial" charset="0"/>
              </a:rPr>
              <a:t>12 апреля 1961 года впервые в истории человечества </a:t>
            </a:r>
          </a:p>
          <a:p>
            <a:pPr algn="ctr"/>
            <a:r>
              <a:rPr lang="ru-RU" b="1">
                <a:cs typeface="Arial" charset="0"/>
              </a:rPr>
              <a:t>Юрий Алексеевич Гагарин совершил полет в космос </a:t>
            </a:r>
          </a:p>
          <a:p>
            <a:pPr algn="ctr"/>
            <a:r>
              <a:rPr lang="ru-RU" b="1">
                <a:cs typeface="Arial" charset="0"/>
              </a:rPr>
              <a:t>на космическом корабле «Восток». </a:t>
            </a:r>
          </a:p>
          <a:p>
            <a:pPr algn="ctr"/>
            <a:r>
              <a:rPr lang="ru-RU" b="1">
                <a:cs typeface="Arial" charset="0"/>
              </a:rPr>
              <a:t>Гагарин облетел земной шар за 1час 48 минут и благополучно вернулся на Землю.</a:t>
            </a:r>
            <a:r>
              <a:rPr lang="ru-RU"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971550" y="549275"/>
            <a:ext cx="3810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этот подвиг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Юрию Алексеевичу Гагарину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было присвоено звание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Героя Советского Союза,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 день полета в космос был объявлен праздником –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Днём космонавтики.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http://900igr.net/datai/astronomija/Pervye-v-kosmose/0004-005-12-aprelja1961-goda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4716463" y="692150"/>
            <a:ext cx="3833812" cy="553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iliconvalleyvcfirms.com/imagelib/56af28f449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http://book33.ru/wp-content/uploads/2013/09/%D0%9C%D0%B5%D0%BC%D0%BE%D1%80%D0%B8%D0%B0%D0%BB-%D0%BD%D0%B0-%D0%BC%D0%B5%D1%81%D1%82%D0%B5-%D0%B3%D0%B8%D0%B1%D0%B5%D0%BB%D0%B8-%D0%93%D0%B0%D0%B3%D0%B0%D1%80%D0%B8%D0%BD%D0%B0-%D0%B2-%D1%81%D0%B5%D0%BB%D0%B5-%D0%9D%D0%BE%D0%B2%D0%BE%D1%81%D0%B5%D0%BB%D0%BE%D0%B2%D0%B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692696"/>
            <a:ext cx="5688013" cy="3825875"/>
          </a:xfrm>
          <a:prstGeom prst="rect">
            <a:avLst/>
          </a:prstGeom>
          <a:noFill/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763713" y="4437063"/>
            <a:ext cx="67960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cs typeface="Arial" charset="0"/>
              </a:rPr>
              <a:t>27 марта 1968 года </a:t>
            </a:r>
          </a:p>
          <a:p>
            <a:pPr algn="ctr"/>
            <a:r>
              <a:rPr lang="ru-RU" b="1">
                <a:solidFill>
                  <a:schemeClr val="tx2"/>
                </a:solidFill>
                <a:cs typeface="Arial" charset="0"/>
              </a:rPr>
              <a:t>Юрий Алексеевич Гагарин погиб  вблизи деревни Новосёлово Киржачского района Владимирской области </a:t>
            </a:r>
          </a:p>
          <a:p>
            <a:pPr algn="ctr"/>
            <a:r>
              <a:rPr lang="ru-RU" b="1">
                <a:solidFill>
                  <a:schemeClr val="tx2"/>
                </a:solidFill>
                <a:cs typeface="Arial" charset="0"/>
              </a:rPr>
              <a:t>во время одного из тренировочных полётов вместе с военным лётчиком В. С. Серёгиным.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440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Ю. А. Гагарин</dc:title>
  <dc:subject>презентация</dc:subject>
  <dc:creator>Мишукова Ольга Ивановна</dc:creator>
  <cp:lastModifiedBy>Мишукова Ольга Ивановна</cp:lastModifiedBy>
  <cp:revision>24</cp:revision>
  <dcterms:created xsi:type="dcterms:W3CDTF">2016-04-13T06:55:48Z</dcterms:created>
  <dcterms:modified xsi:type="dcterms:W3CDTF">2016-04-13T18:50:29Z</dcterms:modified>
</cp:coreProperties>
</file>