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285" r:id="rId4"/>
    <p:sldId id="257" r:id="rId5"/>
    <p:sldId id="286" r:id="rId6"/>
    <p:sldId id="287" r:id="rId7"/>
    <p:sldId id="289" r:id="rId8"/>
    <p:sldId id="288" r:id="rId9"/>
    <p:sldId id="290" r:id="rId10"/>
    <p:sldId id="291" r:id="rId11"/>
    <p:sldId id="293" r:id="rId12"/>
    <p:sldId id="294" r:id="rId13"/>
    <p:sldId id="271" r:id="rId14"/>
    <p:sldId id="263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7A372A-28E8-472A-B295-6687420A6255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6FDE89-CE63-4C08-83C8-6D26B301C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10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32CE3E-DC62-42E1-98C6-41BF3D70F1FB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2088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1C0AB7-27A0-4128-8313-6B17D6473E5A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1129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B2DA-9CF1-4C5C-ADF5-4E8101656AB6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EF9D-842E-4674-8410-DF71B5FC4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79949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9878-30C9-49FC-9E71-387F66529CA0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3E5D-3DCE-4F96-9EEC-F8F848A49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40706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1458-0F5C-4624-ABCA-9B7186ACB19F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CFAE-B95E-4E97-B5FB-24F9C8645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62477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029C-E1F9-468F-B5A9-ADA3979EB510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1879-E53F-49F2-8EEB-CC8365369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06167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7FF0-DAC9-4BA7-8934-B6CED68D2152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18DD-EAE7-4505-A40F-BC65BE3DF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19154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AEB2-FA7A-444B-9297-89E728D2A2ED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5826-92DE-48DA-8CEE-E9739714E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75665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8B7F-F1D2-4ECF-B036-7B3CB1AC4BBC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0E7E-BB60-4582-AA55-525CC9AC4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3284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C016-FDAB-4769-B6F5-BF0168D1032E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2D912-848F-4323-B25C-64C17B4C1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57115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4E12-EAD7-4AE0-BFB6-8E0B11FD6269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8ABD-9591-4B1E-B326-19D7A203C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51583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C29B-787F-425D-980D-664A9B55DF9C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4DB3-4DBE-472C-937A-2F91B1193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70800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6192-41D1-4B0C-ABDA-641DC90A3A61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F453-7633-45DE-906C-66E8799BF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72714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24E3CF-0DB6-4485-A916-275F74ACF057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BAE80E-1055-4DDB-A741-1B2975B72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rister.ru/world/europe/italy/city/venice/parades/2701" TargetMode="External"/><Relationship Id="rId2" Type="http://schemas.openxmlformats.org/officeDocument/2006/relationships/hyperlink" Target="https://ru.wikipedia.org/wiki/%D0%9A%D0%B0%D1%80%D0%BD%D0%B0%D0%B2%D0%B0%D0%B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shki.net/1432939-karnaval-v-rio-de-zhanejro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050" y="627202"/>
            <a:ext cx="9144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Тема</a:t>
            </a:r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8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Ах карнавал! Удивительный мир…</a:t>
            </a:r>
            <a:endParaRPr lang="ru-RU" sz="9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651716"/>
            <a:ext cx="2266429" cy="32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5445224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2016г.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7638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здесь необычных, экстравагантных костюмов, масок, за которыми очень трудно угадать истинное лицо!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Раньше одеждой участников карнавала были лишь шёлк, накидка с капюшоном и чёрная маска. Сегодня костюмы шьют из  дорогих тканей: шёлка, атласа, гипюра и бархата. </a:t>
            </a:r>
          </a:p>
        </p:txBody>
      </p:sp>
      <p:pic>
        <p:nvPicPr>
          <p:cNvPr id="11267" name="Picture 6" descr="http://www.holidaym.ru/mel/italy/img/it_carnavale_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2037589"/>
            <a:ext cx="4878826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http://www.holidaym.ru/mel/italy/img/it_carnavale_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06" y="2061930"/>
            <a:ext cx="4248472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234488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нет костюма - не огорчайтесь! Вам достаточно заглянуть на карнавальный рынок, и здесь вам предложат примерить самые разнообразные костюмы и атрибуты к ним. А уличный художник запросто предложит вам нарисовать на щеке яркий цветок или пёструю бабочку.</a:t>
            </a:r>
          </a:p>
        </p:txBody>
      </p:sp>
      <p:pic>
        <p:nvPicPr>
          <p:cNvPr id="4" name="Picture 2" descr="C:\Users\User\Desktop\post13582_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101" y="1917376"/>
            <a:ext cx="3260771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1" descr="C:\Users\User\Desktop\post55561_img1_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1916832"/>
            <a:ext cx="5629493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" y="165100"/>
            <a:ext cx="9131300" cy="182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сумереками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начинается главное карнавальное шествие.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в костюмах спускаются с освещенных лестниц и торжественно замирают в картинных позах.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Сотни людей в неописуемых нарядах и масках проходят по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набереж-ным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Венеции и собираются на площади Сан-Марко. 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0" y="1916832"/>
            <a:ext cx="2903116" cy="48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916832"/>
            <a:ext cx="3096344" cy="48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post13582_img1_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1916832"/>
            <a:ext cx="3275856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Популярны и знамениты бразильские карнавалы в Рио-де-Жанейро.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городе мечты вот уже 350 лет проходит, может быть, самый шумный и яркий в мире карнавал. Подготовка к нему начинается задолго до его проведения. 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9282" y="1541919"/>
            <a:ext cx="7025436" cy="50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7824197" cy="52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443663"/>
            <a:ext cx="91519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Карнавал в Рио-де-Жанейро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" y="115888"/>
            <a:ext cx="9144000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Праздничное шествие длится 4 дня, с 6 часов вечера субботы до утра среды.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Строгому жюри не до сна, оно оценивает декорации, костюмы и, конечно мастерство исполняющих самбу или современную ламбаду.</a:t>
            </a:r>
          </a:p>
        </p:txBody>
      </p:sp>
      <p:pic>
        <p:nvPicPr>
          <p:cNvPr id="15363" name="Picture 2" descr="http://delibfive.files.wordpress.com/2012/02/d181d0b0d0bcd0b1d0b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6169" y="1485376"/>
            <a:ext cx="7438012" cy="532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485374"/>
            <a:ext cx="7822224" cy="536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525" y="192088"/>
            <a:ext cx="4868863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карнавал переместился с улиц города на огром­ный, специально оборудованный стадион - «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самбадром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где и выступа­ют представители каждой из национальных школ самбы. Участники кар­навала поют и танцуют до изнеможения. </a:t>
            </a:r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94995"/>
            <a:ext cx="4392481" cy="313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3226994"/>
            <a:ext cx="2615911" cy="36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07" y="3249368"/>
            <a:ext cx="6206085" cy="34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утром, когда смолкает веселье карнавала, улицы Рио утопают в самых изысканных и сверкающих золотом остатках. Первые лучи солнца освещают огромную статую Иису­са Христа, простёршего руки над городом. С 38-метровой высоты он бес­страстно взирает на город, уснувший до следующего карнавала...</a:t>
            </a: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18" y="2281521"/>
            <a:ext cx="5544616" cy="45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8834" y="2260426"/>
            <a:ext cx="3492219" cy="45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7613"/>
            <a:ext cx="910748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Традиции венецианских и бразильских карнавалов используются во многих странах мира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всё-таки здесь они приобретают свои особые, не­повторимые черты и излюбленные формы.</a:t>
            </a:r>
          </a:p>
        </p:txBody>
      </p:sp>
      <p:pic>
        <p:nvPicPr>
          <p:cNvPr id="18435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8788" y="343938"/>
            <a:ext cx="3628700" cy="43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" descr="C:\Users\User\Desktop\post13581_img1_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66" y="343938"/>
            <a:ext cx="5356892" cy="43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42975" y="4603750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Карнавал в Венеции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4175" y="4565650"/>
            <a:ext cx="36433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Карнавал в Рио-де-Жанейро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333375"/>
            <a:ext cx="356552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США, в Лас-Вегасе,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империи азартных игр и роскоши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про­водятся знаменитые карнавальные шествия. </a:t>
            </a: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47" y="3065592"/>
            <a:ext cx="4845293" cy="37588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User\Desktop\3816908503_8cdf51dbc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4582" y="142601"/>
            <a:ext cx="5579418" cy="344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45050" y="4005263"/>
            <a:ext cx="42830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дни карнавала светящийся неоновыми рекламами Лас-Вегас кажет­ся лучшим городом, где сбываются все надежды и мечты.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5050" y="3476625"/>
            <a:ext cx="14811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Лас-Вегас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0838" y="427038"/>
            <a:ext cx="62531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Горная Швейцария тоже любит карнавальные праздники.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в феврале жгут чучело Зимы и устраивают «парад ведьм», а в марте вас встретят звуки флейт и белые карнавальные привидения.</a:t>
            </a:r>
          </a:p>
        </p:txBody>
      </p:sp>
      <p:pic>
        <p:nvPicPr>
          <p:cNvPr id="20483" name="Picture 2" descr="http://pics.livejournal.com/marinagra/pic/001b13tt/s640x4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8" y="116632"/>
            <a:ext cx="2374379" cy="34017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825" y="3437607"/>
            <a:ext cx="3830449" cy="33388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3688" y="2763838"/>
            <a:ext cx="18732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 ведьм 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Швейцарии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7" name="Picture 7" descr="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0031" y="3382317"/>
            <a:ext cx="5384002" cy="32470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4013" y="6445250"/>
            <a:ext cx="463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Карнавал привидений во Швейцарии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6838"/>
            <a:ext cx="903605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576000" marR="127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терминов «богослужение», литургия, хадж, Кааба, паломничество. Что вы о них знаете?</a:t>
            </a:r>
          </a:p>
          <a:p>
            <a:pPr marL="576000" marR="127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порядок проведения хаджа.</a:t>
            </a:r>
          </a:p>
          <a:p>
            <a:pPr marL="576000" marR="1270" indent="-324000" algn="just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виды богослужения разных стран и религий вы знаете?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94" y="2424648"/>
            <a:ext cx="3588149" cy="216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User\Desktop\23-24-08-08janm-054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2389" y="2111817"/>
            <a:ext cx="4194973" cy="2472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728" y="4496397"/>
            <a:ext cx="2960235" cy="239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svet-unlimited.ucoz.ru/_fr/7/3039844.jp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96397"/>
            <a:ext cx="3118946" cy="2361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http://savetibet.ru/uploads/posts/1207157790_824sangha1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745" y="4520805"/>
            <a:ext cx="3226129" cy="2314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15" y="3108684"/>
            <a:ext cx="4892633" cy="36719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http://globusmira.ru/wp-content/uploads/2013/12/falya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009" y="105839"/>
            <a:ext cx="5114356" cy="36303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25" y="333375"/>
            <a:ext cx="395922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Испании - свои традиции карнавала.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яркий проходит в Ва­ленсии. На нём можно увидеть знаменитый парад кукол -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фальянс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5538" y="3711575"/>
            <a:ext cx="30908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 кукол – 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фальянс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Ва­ленсии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3475" y="4600575"/>
            <a:ext cx="42005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Фальянс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представляет сценки из древнегреческой мифологии и жизнь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со­временных политиков.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0763" y="309563"/>
            <a:ext cx="4275137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бельгийском городе Брюгге проводятся знаменитые «кошачьи кар­навалы».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средние века здесь не очень-то жаловали этих пушистых жи­вотных. </a:t>
            </a:r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180" y="3142572"/>
            <a:ext cx="4856368" cy="36407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2" y="116972"/>
            <a:ext cx="4800079" cy="36000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254500"/>
            <a:ext cx="42497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жители Брюгге просят у них прощения. На карнавалах надевают полоса­тые костюмы котов и обильно угощают своих любимых питомцев.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3635375"/>
            <a:ext cx="36957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Кошачьей карнавал в Бельгии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763" y="115888"/>
            <a:ext cx="9144001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карнавалы отличались от европейских тем, что устраивала и финансировала их верховная власть. Возможно поэтому российская карнавальная традиция  не смогла принять законченные формы. </a:t>
            </a:r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249" y="1556792"/>
            <a:ext cx="7827191" cy="52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7875" y="5910263"/>
            <a:ext cx="76819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аналогом  карнавала в строгом смысле является масленица.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3" y="115888"/>
            <a:ext cx="9144000" cy="37020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468000" marR="1270" indent="-324000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90995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традиции и история проведения карнавальных праздников? </a:t>
            </a:r>
          </a:p>
          <a:p>
            <a:pPr marL="468000" marR="1270" indent="-324000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90995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Поче­му так популярны и знамениты венецианский и бразильский карнавалы? </a:t>
            </a:r>
          </a:p>
          <a:p>
            <a:pPr marL="468000" marR="1270" indent="-324000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90995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вам известно о карнавальных шествиях в других странах мира?</a:t>
            </a:r>
          </a:p>
          <a:p>
            <a:pPr marL="468000" indent="-324000">
              <a:lnSpc>
                <a:spcPts val="2700"/>
              </a:lnSpc>
              <a:buFont typeface="+mj-lt"/>
              <a:buAutoNum type="arabicPeriod"/>
              <a:defRPr/>
            </a:pP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любят на Руси праздник «широкой Масленицы»?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 поче­му он традиционно отмечался? Приходи­лось ли вам участвовать в подобном празднике?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029" y="3814575"/>
            <a:ext cx="246107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9970" y="3849983"/>
            <a:ext cx="2942026" cy="2949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 (700x525, 76Kb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1827"/>
            <a:ext cx="3995936" cy="299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7768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Литература.</a:t>
            </a:r>
            <a:endParaRPr lang="ru-RU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Учебник 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«Мировая художественная культура». 7-9 классы: Базовый уровень.  </a:t>
            </a:r>
            <a:r>
              <a:rPr lang="ru-RU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Г.И.Данилова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Москва. Дрофа. 2010 год.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Мир </a:t>
            </a:r>
            <a:r>
              <a:rPr lang="ru-RU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художественной культуры (поурочное планирование), 8 класс. </a:t>
            </a:r>
            <a:r>
              <a:rPr lang="ru-RU" sz="2000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Н.Н.Куцман</a:t>
            </a:r>
            <a:r>
              <a:rPr lang="ru-RU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Волгоград. Корифей. 2009 год.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Википедия – 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https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://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ru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.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wikipedia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.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org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/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wiki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/%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0%9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1%80%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2"/>
              </a:rPr>
              <a:t>BB</a:t>
            </a:r>
            <a:endParaRPr lang="ru-RU" sz="11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3"/>
              </a:rPr>
              <a:t>http://www.tourister.ru/world/europe/italy/city/venice/parades/2701</a:t>
            </a:r>
            <a:endParaRPr lang="ru-RU" sz="11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hlinkClick r:id="rId4"/>
              </a:rPr>
              <a:t>http://fishki.net/1432939-karnaval-v-rio-de-zhanejro.html</a:t>
            </a:r>
            <a:endParaRPr lang="ru-RU" sz="11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12988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5054600"/>
            <a:ext cx="903605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«карнавал» на всех языках звучит одинаково:</a:t>
            </a:r>
            <a:endParaRPr lang="ru-RU" sz="2400" dirty="0">
              <a:solidFill>
                <a:srgbClr val="7030A0"/>
              </a:solidFill>
            </a:endParaRPr>
          </a:p>
          <a:p>
            <a:pPr marL="342900" indent="-34290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латинского «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carrus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navalis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«по­тешная колесница», то есть корабль праздничных процессий;</a:t>
            </a:r>
          </a:p>
          <a:p>
            <a:pPr marL="342900" indent="-34290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восходит к словосочетанию «прощай, мясо!» и связано с наступлением Великого Поста в  Западной Европе.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2700" y="77788"/>
            <a:ext cx="9144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Карнавалы - любимые праздники многих народов, живущих в разных странах и на разных континентах.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836712"/>
            <a:ext cx="540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463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Традиции карнавалов уходят в далёкое прошлое,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наши предки, облачившись в шкуры животных, надевали на лицо маски и танцевали. Впоследствии этот народный праздник  стал символизировать проводы зимы и встречу долгожданной весны.</a:t>
            </a:r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7563" y="2147464"/>
            <a:ext cx="4712901" cy="41903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47" y="2120964"/>
            <a:ext cx="4392488" cy="42147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03200" y="6184900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Карнавал наших дней в Италии.</a:t>
            </a: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667250" y="6184900"/>
            <a:ext cx="415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Карнавал наших дней в Бразилии.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5025" y="1196975"/>
            <a:ext cx="446405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Происхождение карнавалов в странах Западной Европы связывают со средними веками,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 время они полу­чили яркое выражение. </a:t>
            </a:r>
          </a:p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эпоху Возрожде­ния карнавал превратился в настоящее роскошное торжество.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Жители высыпали на ули­цы и веселились круглые сутки. </a:t>
            </a: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09324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60375" y="6308725"/>
            <a:ext cx="407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Ян Миль. Карнавал в Риме. 1653г.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989138"/>
            <a:ext cx="403225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Родиной карнавала по праву считается Италия.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героем итальянских карнавалов становился «король», чинно восседающий на повозке.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142106"/>
            <a:ext cx="4248472" cy="671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1116013" y="5949950"/>
            <a:ext cx="367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Карнавал в Италии. Современное фото</a:t>
            </a:r>
            <a:endParaRPr lang="ru-RU" sz="1800" i="1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окружали персонажи - герои итальян­ской комедии масок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арте: Арлекин, Капитан, Влюблённые, Панталоне, Бригелла, Коломбина, Пульчинелла и др.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19750" y="4573588"/>
            <a:ext cx="320357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Неотъемлемая часть итальянского карнавала – образ Арлекина.</a:t>
            </a:r>
          </a:p>
        </p:txBody>
      </p:sp>
      <p:pic>
        <p:nvPicPr>
          <p:cNvPr id="8196" name="Picture 2" descr="http://selfire.com/wp-content/uploads/2013/02/capitano1-330x5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98" y="1268760"/>
            <a:ext cx="1834544" cy="25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selfire.com/wp-content/uploads/2013/02/brighella1-327x5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98" y="4005064"/>
            <a:ext cx="1757098" cy="25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://selfire.com/wp-content/uploads/2013/02/colombina1-333x5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4005064"/>
            <a:ext cx="1754779" cy="25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http://selfire.com/wp-content/uploads/2013/02/pantalone1-328x50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1268760"/>
            <a:ext cx="1675017" cy="25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http://selfire.com/wp-content/uploads/2013/02/pulcinella1-328x50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4005064"/>
            <a:ext cx="1747107" cy="25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4" descr="http://img1.liveinternet.ru/images/attach/c/1/58/500/58500138_1272726518_11_Vlyublennuye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1268760"/>
            <a:ext cx="1834544" cy="25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3915" y="1620665"/>
            <a:ext cx="406352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850" y="3676650"/>
            <a:ext cx="1209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Капитан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38" y="3692525"/>
            <a:ext cx="17065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Влюблённые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6638" y="3690938"/>
            <a:ext cx="15049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Панталоне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688" y="6443663"/>
            <a:ext cx="12969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Бригелла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1025" y="6435725"/>
            <a:ext cx="1463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Коломбина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2325" y="6443663"/>
            <a:ext cx="17732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Пульчинелла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Прославились венецианские карнавалы, первое упомина­ние о них относится к концу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Расцвета и по­пулярности они достигли в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в., с тех пор венецианские карнавалы – неотъемлемый народный праздник жителей этого города.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сейчас в Венеции про­исходят настоящие чудеса. </a:t>
            </a: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0" y="64436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Венецианский карнавал. 2010г.</a:t>
            </a:r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25344"/>
            <a:ext cx="5998769" cy="45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C:\Users\User\Desktop\post55575_img1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98" y="2025344"/>
            <a:ext cx="2995318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222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157" y="1845352"/>
            <a:ext cx="6314433" cy="475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375" y="166688"/>
            <a:ext cx="5437188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spc="-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Набережная лагуны отражает </a:t>
            </a:r>
            <a:r>
              <a:rPr lang="ru-RU" sz="2400" b="1" spc="-5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пыш-ность</a:t>
            </a:r>
            <a:r>
              <a:rPr lang="ru-RU" sz="2400" b="1" spc="-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венецианского карнавала.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 ту­ристов  съезжается  сюда  в  последние дни  февраля. Здесь можно встретить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солид-ного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сеньора Казанову. Можно побеседовать и прогуляться с грустным и задумчивым Пьеро.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3084962"/>
            <a:ext cx="4653913" cy="37284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3313018"/>
            <a:ext cx="4446648" cy="350035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35" y="9642"/>
            <a:ext cx="3696777" cy="33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1043</Words>
  <Application>Microsoft Office PowerPoint</Application>
  <PresentationFormat>Экран (4:3)</PresentationFormat>
  <Paragraphs>79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97</cp:revision>
  <dcterms:created xsi:type="dcterms:W3CDTF">2011-02-02T01:27:02Z</dcterms:created>
  <dcterms:modified xsi:type="dcterms:W3CDTF">2016-04-15T03:08:01Z</dcterms:modified>
</cp:coreProperties>
</file>