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59" r:id="rId4"/>
    <p:sldId id="260" r:id="rId5"/>
    <p:sldId id="257" r:id="rId6"/>
    <p:sldId id="262" r:id="rId7"/>
    <p:sldId id="261" r:id="rId8"/>
    <p:sldId id="279" r:id="rId9"/>
    <p:sldId id="264" r:id="rId10"/>
    <p:sldId id="263" r:id="rId11"/>
    <p:sldId id="281"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15.04.2016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15.04.2016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15.04.2016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15.04.2016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tass.ru/kultura/2532609" TargetMode="External"/><Relationship Id="rId2" Type="http://schemas.openxmlformats.org/officeDocument/2006/relationships/hyperlink" Target="https://en.wikipedia.org/wiki/Memorials_to_William_Shakespea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625" y="3933056"/>
            <a:ext cx="8856685" cy="267765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ct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ct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ct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20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ct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Республики</a:t>
            </a:r>
            <a:endParaRPr lang="en-US" sz="28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28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8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sz="28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Прямоугольник 1"/>
          <p:cNvSpPr/>
          <p:nvPr/>
        </p:nvSpPr>
        <p:spPr>
          <a:xfrm>
            <a:off x="467544" y="292388"/>
            <a:ext cx="8280920" cy="1508105"/>
          </a:xfrm>
          <a:prstGeom prst="rect">
            <a:avLst/>
          </a:prstGeom>
        </p:spPr>
        <p:txBody>
          <a:bodyPr wrap="square">
            <a:spAutoFit/>
          </a:bodyPr>
          <a:lstStyle/>
          <a:p>
            <a:pPr lvl="0" algn="ctr"/>
            <a:r>
              <a:rPr lang="en-US" sz="44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Outstanding Memorials </a:t>
            </a:r>
          </a:p>
          <a:p>
            <a:pPr lvl="0" algn="ctr"/>
            <a:r>
              <a:rPr lang="en-US" sz="48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to William Shakespeare</a:t>
            </a:r>
            <a:endParaRPr lang="en-US" sz="48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endParaRPr>
          </a:p>
        </p:txBody>
      </p:sp>
      <p:sp>
        <p:nvSpPr>
          <p:cNvPr id="6" name="Прямоугольник 5"/>
          <p:cNvSpPr/>
          <p:nvPr/>
        </p:nvSpPr>
        <p:spPr>
          <a:xfrm>
            <a:off x="442507" y="2204489"/>
            <a:ext cx="8280920" cy="707886"/>
          </a:xfrm>
          <a:prstGeom prst="rect">
            <a:avLst/>
          </a:prstGeom>
        </p:spPr>
        <p:txBody>
          <a:bodyPr wrap="square">
            <a:spAutoFit/>
          </a:bodyPr>
          <a:lstStyle/>
          <a:p>
            <a:pPr algn="ctr"/>
            <a:r>
              <a:rPr lang="en-US" sz="2000" b="1" spc="50" dirty="0" smtClean="0">
                <a:ln w="11430"/>
                <a:solidFill>
                  <a:schemeClr val="bg1"/>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The Gallery  of the monuments to William Shakespeare  </a:t>
            </a:r>
          </a:p>
          <a:p>
            <a:pPr algn="ctr"/>
            <a:r>
              <a:rPr lang="en-US" sz="2000" b="1" spc="50" dirty="0" smtClean="0">
                <a:ln w="11430"/>
                <a:solidFill>
                  <a:schemeClr val="bg1"/>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for the 7</a:t>
            </a:r>
            <a:r>
              <a:rPr lang="en-US" sz="2000" b="1" spc="50" baseline="30000" dirty="0" smtClean="0">
                <a:ln w="11430"/>
                <a:solidFill>
                  <a:schemeClr val="bg1"/>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th</a:t>
            </a:r>
            <a:r>
              <a:rPr lang="en-US" sz="2000" b="1" spc="50" dirty="0" smtClean="0">
                <a:ln w="11430"/>
                <a:solidFill>
                  <a:schemeClr val="bg1"/>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 – 11</a:t>
            </a:r>
            <a:r>
              <a:rPr lang="en-US" sz="2000" b="1" spc="50" baseline="30000" dirty="0" smtClean="0">
                <a:ln w="11430"/>
                <a:solidFill>
                  <a:schemeClr val="bg1"/>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th</a:t>
            </a:r>
            <a:r>
              <a:rPr lang="en-US" sz="2000" b="1" spc="50" dirty="0" smtClean="0">
                <a:ln w="11430"/>
                <a:solidFill>
                  <a:schemeClr val="bg1"/>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 Formers </a:t>
            </a:r>
            <a:endParaRPr lang="ru-RU" dirty="0">
              <a:solidFill>
                <a:schemeClr val="bg1"/>
              </a:solidFill>
              <a:effectLst>
                <a:glow rad="101600">
                  <a:schemeClr val="tx1">
                    <a:alpha val="6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77062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581"/>
          <a:stretch/>
        </p:blipFill>
        <p:spPr bwMode="auto">
          <a:xfrm>
            <a:off x="0" y="-29708"/>
            <a:ext cx="9144000" cy="6887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47310" y="29261"/>
            <a:ext cx="2808312" cy="6863417"/>
          </a:xfrm>
          <a:prstGeom prst="rect">
            <a:avLst/>
          </a:prstGeom>
        </p:spPr>
        <p:txBody>
          <a:bodyPr wrap="square">
            <a:spAutoFit/>
          </a:bodyPr>
          <a:lstStyle/>
          <a:p>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This bronze memorial statue features a life-sized figure of William Shakespeare, who stands with pen in hand at the apex of a supporting marble pedestal. He is surrounded by a selection of characters: Romeo and Juliet, Othello, Portia and Falstaff. Shakespeare Memorial 1926 Sir Edgar Bertram </a:t>
            </a:r>
            <a:r>
              <a:rPr lang="en-US" sz="2000" b="1" kern="0" dirty="0" err="1">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Mackennal</a:t>
            </a: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 photo City of </a:t>
            </a:r>
            <a:r>
              <a:rPr lang="en-US" sz="20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Sydney, Australia</a:t>
            </a:r>
            <a:endParaRPr lang="ru-RU" dirty="0"/>
          </a:p>
        </p:txBody>
      </p:sp>
    </p:spTree>
    <p:extLst>
      <p:ext uri="{BB962C8B-B14F-4D97-AF65-F5344CB8AC3E}">
        <p14:creationId xmlns:p14="http://schemas.microsoft.com/office/powerpoint/2010/main" val="96661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59532" y="1412776"/>
            <a:ext cx="8424936" cy="5324535"/>
          </a:xfrm>
          <a:prstGeom prst="rect">
            <a:avLst/>
          </a:prstGeom>
        </p:spPr>
        <p:txBody>
          <a:bodyPr wrap="square">
            <a:spAutoFit/>
          </a:bodyPr>
          <a:lstStyle/>
          <a:p>
            <a:pPr algn="ctr"/>
            <a:r>
              <a:rPr lang="ru-RU"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Конкурс на создание памятника английскому драматургу Уильяму Шекспиру в Москве объявят во второй половине 2016 года. </a:t>
            </a:r>
            <a:r>
              <a:rPr lang="ru-RU" sz="2000" b="1" kern="0" dirty="0">
                <a:ln w="12700">
                  <a:solidFill>
                    <a:srgbClr val="212745">
                      <a:satMod val="155000"/>
                    </a:srgbClr>
                  </a:solidFill>
                  <a:prstDash val="solid"/>
                </a:ln>
                <a:solidFill>
                  <a:srgbClr val="FF66CC"/>
                </a:solidFill>
                <a:effectLst>
                  <a:glow rad="127000">
                    <a:prstClr val="black"/>
                  </a:glow>
                  <a:outerShdw blurRad="41275" dist="20320" dir="1800000" algn="tl" rotWithShape="0">
                    <a:srgbClr val="000000">
                      <a:alpha val="40000"/>
                    </a:srgbClr>
                  </a:outerShdw>
                </a:effectLst>
                <a:latin typeface="Arial Black" panose="020B0A04020102020204" pitchFamily="34" charset="0"/>
              </a:rPr>
              <a:t>Об этом сообщил </a:t>
            </a:r>
            <a:r>
              <a:rPr lang="ru-RU" sz="2000" b="1" kern="0" dirty="0" smtClean="0">
                <a:ln w="12700">
                  <a:solidFill>
                    <a:srgbClr val="212745">
                      <a:satMod val="155000"/>
                    </a:srgbClr>
                  </a:solidFill>
                  <a:prstDash val="solid"/>
                </a:ln>
                <a:solidFill>
                  <a:srgbClr val="FF66CC"/>
                </a:solidFill>
                <a:effectLst>
                  <a:glow rad="127000">
                    <a:prstClr val="black"/>
                  </a:glow>
                  <a:outerShdw blurRad="41275" dist="20320" dir="1800000" algn="tl" rotWithShape="0">
                    <a:srgbClr val="000000">
                      <a:alpha val="40000"/>
                    </a:srgbClr>
                  </a:outerShdw>
                </a:effectLst>
                <a:latin typeface="Arial Black" panose="020B0A04020102020204" pitchFamily="34" charset="0"/>
              </a:rPr>
              <a:t>на </a:t>
            </a:r>
            <a:r>
              <a:rPr lang="ru-RU" sz="2000" b="1" kern="0" dirty="0">
                <a:ln w="12700">
                  <a:solidFill>
                    <a:srgbClr val="212745">
                      <a:satMod val="155000"/>
                    </a:srgbClr>
                  </a:solidFill>
                  <a:prstDash val="solid"/>
                </a:ln>
                <a:solidFill>
                  <a:srgbClr val="FF66CC"/>
                </a:solidFill>
                <a:effectLst>
                  <a:glow rad="127000">
                    <a:prstClr val="black"/>
                  </a:glow>
                  <a:outerShdw blurRad="41275" dist="20320" dir="1800000" algn="tl" rotWithShape="0">
                    <a:srgbClr val="000000">
                      <a:alpha val="40000"/>
                    </a:srgbClr>
                  </a:outerShdw>
                </a:effectLst>
                <a:latin typeface="Arial Black" panose="020B0A04020102020204" pitchFamily="34" charset="0"/>
              </a:rPr>
              <a:t>пресс-конференции в ТАСС специальный представитель президента РФ по международному культурному сотрудничеству Михаил Швыдкой. </a:t>
            </a:r>
            <a:r>
              <a:rPr lang="ru-RU"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По словам Швыдкого, возможность установки памятника они обсуждали с британскими коллегами в рамках подготовки перекрестного Года языка и литературы Великобритании и России</a:t>
            </a:r>
            <a:r>
              <a:rPr lang="ru-RU" sz="2000" b="1" kern="0" dirty="0">
                <a:ln w="12700">
                  <a:solidFill>
                    <a:srgbClr val="212745">
                      <a:satMod val="155000"/>
                    </a:srgbClr>
                  </a:solidFill>
                  <a:prstDash val="solid"/>
                </a:ln>
                <a:solidFill>
                  <a:srgbClr val="92D05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который пройдет в 2016 году, и британская сторона не будет против, если проект создадут молодые российские скульпторы.</a:t>
            </a:r>
            <a:r>
              <a:rPr lang="ru-RU"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Специальный представитель президента РФ по международному культурному сотрудничеству напомнил, что в Великобритании уже есть памятники Александру Пушкину и </a:t>
            </a:r>
            <a:endParaRPr lang="en-US" sz="20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endParaRPr>
          </a:p>
          <a:p>
            <a:pPr algn="ctr"/>
            <a:r>
              <a:rPr lang="ru-RU" sz="20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Юрию Гагарину</a:t>
            </a:r>
            <a:r>
              <a:rPr lang="en-US" sz="20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a:t>
            </a:r>
            <a:endParaRPr lang="ru-RU"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endParaRPr>
          </a:p>
        </p:txBody>
      </p:sp>
      <p:sp>
        <p:nvSpPr>
          <p:cNvPr id="8" name="Прямоугольник 7"/>
          <p:cNvSpPr/>
          <p:nvPr/>
        </p:nvSpPr>
        <p:spPr>
          <a:xfrm>
            <a:off x="1167863" y="184775"/>
            <a:ext cx="6808274" cy="1015663"/>
          </a:xfrm>
          <a:prstGeom prst="rect">
            <a:avLst/>
          </a:prstGeom>
        </p:spPr>
        <p:txBody>
          <a:bodyPr wrap="none">
            <a:spAutoFit/>
          </a:bodyPr>
          <a:lstStyle/>
          <a:p>
            <a:r>
              <a:rPr lang="en-US" sz="6000" b="1" kern="0" dirty="0" smtClean="0">
                <a:ln w="12700">
                  <a:solidFill>
                    <a:srgbClr val="212745">
                      <a:satMod val="155000"/>
                    </a:srgbClr>
                  </a:solidFill>
                  <a:prstDash val="solid"/>
                </a:ln>
                <a:solidFill>
                  <a:srgbClr val="FF00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Breaking News!</a:t>
            </a:r>
            <a:endParaRPr lang="ru-RU" sz="5400" dirty="0">
              <a:solidFill>
                <a:srgbClr val="FF0000"/>
              </a:solidFill>
            </a:endParaRPr>
          </a:p>
        </p:txBody>
      </p:sp>
    </p:spTree>
    <p:extLst>
      <p:ext uri="{BB962C8B-B14F-4D97-AF65-F5344CB8AC3E}">
        <p14:creationId xmlns:p14="http://schemas.microsoft.com/office/powerpoint/2010/main" val="222394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44824"/>
            <a:ext cx="8352928" cy="1908215"/>
          </a:xfrm>
          <a:prstGeom prst="rect">
            <a:avLst/>
          </a:prstGeom>
        </p:spPr>
        <p:txBody>
          <a:bodyPr wrap="square">
            <a:spAutoFit/>
          </a:bodyPr>
          <a:lstStyle/>
          <a:p>
            <a:r>
              <a:rPr lang="en-US" sz="2000" b="1" kern="0" dirty="0">
                <a:ln w="12700">
                  <a:solidFill>
                    <a:srgbClr val="212745">
                      <a:satMod val="155000"/>
                    </a:srgbClr>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hlinkClick r:id="rId2"/>
              </a:rPr>
              <a:t>https://</a:t>
            </a:r>
            <a:r>
              <a:rPr lang="en-US" sz="2000" b="1" kern="0" dirty="0" smtClean="0">
                <a:ln w="12700">
                  <a:solidFill>
                    <a:srgbClr val="212745">
                      <a:satMod val="155000"/>
                    </a:srgbClr>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hlinkClick r:id="rId2"/>
              </a:rPr>
              <a:t>en.wikipedia.org/wiki/Memorials_to_William_Shakespeare</a:t>
            </a:r>
            <a:r>
              <a:rPr lang="en-US" sz="2000" b="1" kern="0" dirty="0" smtClean="0">
                <a:ln w="12700">
                  <a:solidFill>
                    <a:srgbClr val="212745">
                      <a:satMod val="155000"/>
                    </a:srgbClr>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rPr>
              <a:t> </a:t>
            </a:r>
          </a:p>
          <a:p>
            <a:endParaRPr lang="en-US" sz="2000" b="1" kern="0" dirty="0" smtClean="0">
              <a:ln w="12700">
                <a:solidFill>
                  <a:srgbClr val="212745">
                    <a:satMod val="155000"/>
                  </a:srgbClr>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ndParaRPr>
          </a:p>
          <a:p>
            <a:r>
              <a:rPr lang="en-US" sz="2000" b="1" kern="0" dirty="0">
                <a:ln w="12700">
                  <a:solidFill>
                    <a:srgbClr val="212745">
                      <a:satMod val="155000"/>
                    </a:srgbClr>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hlinkClick r:id="rId3"/>
              </a:rPr>
              <a:t>http://</a:t>
            </a:r>
            <a:r>
              <a:rPr lang="en-US" sz="2000" b="1" kern="0" dirty="0" smtClean="0">
                <a:ln w="12700">
                  <a:solidFill>
                    <a:srgbClr val="212745">
                      <a:satMod val="155000"/>
                    </a:srgbClr>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hlinkClick r:id="rId3"/>
              </a:rPr>
              <a:t>tass.ru/kultura/2532609</a:t>
            </a:r>
            <a:endParaRPr lang="en-US" sz="2000" b="1" kern="0" dirty="0" smtClean="0">
              <a:ln w="12700">
                <a:solidFill>
                  <a:srgbClr val="212745">
                    <a:satMod val="155000"/>
                  </a:srgbClr>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ndParaRPr>
          </a:p>
          <a:p>
            <a:endParaRPr lang="en-US" sz="2000" b="1" kern="0" dirty="0">
              <a:ln w="12700">
                <a:solidFill>
                  <a:srgbClr val="212745">
                    <a:satMod val="155000"/>
                  </a:srgbClr>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ndParaRPr>
          </a:p>
          <a:p>
            <a:endParaRPr lang="ru-RU" dirty="0">
              <a:effectLst>
                <a:glow rad="101600">
                  <a:schemeClr val="tx1">
                    <a:alpha val="60000"/>
                  </a:schemeClr>
                </a:glow>
                <a:outerShdw blurRad="41275" dist="20320" dir="1800000" algn="tl" rotWithShape="0">
                  <a:srgbClr val="000000">
                    <a:alpha val="40000"/>
                  </a:srgbClr>
                </a:outerShdw>
              </a:effectLst>
            </a:endParaRPr>
          </a:p>
        </p:txBody>
      </p:sp>
      <p:sp>
        <p:nvSpPr>
          <p:cNvPr id="3" name="Прямоугольник 2"/>
          <p:cNvSpPr/>
          <p:nvPr/>
        </p:nvSpPr>
        <p:spPr>
          <a:xfrm>
            <a:off x="3844778" y="692696"/>
            <a:ext cx="1558440" cy="523220"/>
          </a:xfrm>
          <a:prstGeom prst="rect">
            <a:avLst/>
          </a:prstGeom>
        </p:spPr>
        <p:txBody>
          <a:bodyPr wrap="none">
            <a:spAutoFit/>
          </a:bodyPr>
          <a:lstStyle/>
          <a:p>
            <a:r>
              <a:rPr lang="en-US" sz="28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Source</a:t>
            </a:r>
            <a:endParaRPr lang="ru-RU" sz="2400" dirty="0"/>
          </a:p>
        </p:txBody>
      </p:sp>
    </p:spTree>
    <p:extLst>
      <p:ext uri="{BB962C8B-B14F-4D97-AF65-F5344CB8AC3E}">
        <p14:creationId xmlns:p14="http://schemas.microsoft.com/office/powerpoint/2010/main" val="272923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8"/>
            <a:ext cx="9142283" cy="685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932040" y="188640"/>
            <a:ext cx="3995936" cy="6494085"/>
          </a:xfrm>
          <a:prstGeom prst="rect">
            <a:avLst/>
          </a:prstGeom>
        </p:spPr>
        <p:txBody>
          <a:bodyPr wrap="square">
            <a:spAutoFit/>
          </a:bodyPr>
          <a:lstStyle/>
          <a:p>
            <a:pPr algn="r"/>
            <a:r>
              <a:rPr lang="en-US" sz="32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William Shakespeare has </a:t>
            </a:r>
            <a:endParaRPr lang="en-US" sz="32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endParaRPr>
          </a:p>
          <a:p>
            <a:pPr algn="r"/>
            <a:r>
              <a:rPr lang="en-US" sz="32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been </a:t>
            </a:r>
            <a:r>
              <a:rPr lang="en-US" sz="32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commemorated in </a:t>
            </a:r>
            <a:endParaRPr lang="en-US" sz="32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endParaRPr>
          </a:p>
          <a:p>
            <a:pPr algn="r"/>
            <a:r>
              <a:rPr lang="en-US" sz="32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a </a:t>
            </a:r>
            <a:r>
              <a:rPr lang="en-US" sz="32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number </a:t>
            </a:r>
            <a:endParaRPr lang="en-US" sz="32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endParaRPr>
          </a:p>
          <a:p>
            <a:pPr algn="r"/>
            <a:r>
              <a:rPr lang="en-US" sz="32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of </a:t>
            </a:r>
            <a:r>
              <a:rPr lang="en-US" sz="32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different statues </a:t>
            </a:r>
            <a:endParaRPr lang="en-US" sz="32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endParaRPr>
          </a:p>
          <a:p>
            <a:pPr algn="r"/>
            <a:r>
              <a:rPr lang="en-US" sz="32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and </a:t>
            </a:r>
          </a:p>
          <a:p>
            <a:pPr algn="r"/>
            <a:r>
              <a:rPr lang="en-US" sz="32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memorials </a:t>
            </a:r>
            <a:r>
              <a:rPr lang="en-US" sz="32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around the </a:t>
            </a:r>
            <a:r>
              <a:rPr lang="en-US" sz="32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world.</a:t>
            </a:r>
            <a:endParaRPr lang="ru-RU" sz="2800" dirty="0"/>
          </a:p>
        </p:txBody>
      </p:sp>
    </p:spTree>
    <p:extLst>
      <p:ext uri="{BB962C8B-B14F-4D97-AF65-F5344CB8AC3E}">
        <p14:creationId xmlns:p14="http://schemas.microsoft.com/office/powerpoint/2010/main" val="188670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79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691689" y="23592"/>
            <a:ext cx="3347864" cy="6863417"/>
          </a:xfrm>
          <a:prstGeom prst="rect">
            <a:avLst/>
          </a:prstGeom>
        </p:spPr>
        <p:txBody>
          <a:bodyPr wrap="square">
            <a:spAutoFit/>
          </a:bodyPr>
          <a:lstStyle/>
          <a:p>
            <a:pPr lvl="0" algn="r"/>
            <a:r>
              <a:rPr lang="en-US" sz="2000" b="1" kern="0" dirty="0">
                <a:ln w="12700">
                  <a:solidFill>
                    <a:srgbClr val="212745">
                      <a:satMod val="155000"/>
                    </a:srgbClr>
                  </a:solidFill>
                  <a:prstDash val="solid"/>
                </a:ln>
                <a:solidFill>
                  <a:srgbClr val="FFFF00"/>
                </a:solidFill>
                <a:effectLst>
                  <a:glow rad="127000">
                    <a:schemeClr val="bg1"/>
                  </a:glow>
                  <a:outerShdw blurRad="41275" dist="20320" dir="1800000" algn="tl" rotWithShape="0">
                    <a:srgbClr val="000000">
                      <a:alpha val="40000"/>
                    </a:srgbClr>
                  </a:outerShdw>
                </a:effectLst>
                <a:latin typeface="Arial Black" panose="020B0A04020102020204" pitchFamily="34" charset="0"/>
              </a:rPr>
              <a:t>The Shakespeare Memorial by Lord Ronald Gower. Bronze and stone. 1888. Bancroft Gardens, Stratford-upon-Avon. At each corner of the Memorial, the sculptor has placed a representative Shakespearean character: “Hamlet, Prince Hal, Lady Macbeth and Falstaff. These characters were intended to be emblematic of Shakespeare's creative versatility: representing Philosophy, Tragedy, History, and Comedy”</a:t>
            </a:r>
          </a:p>
        </p:txBody>
      </p:sp>
    </p:spTree>
    <p:extLst>
      <p:ext uri="{BB962C8B-B14F-4D97-AF65-F5344CB8AC3E}">
        <p14:creationId xmlns:p14="http://schemas.microsoft.com/office/powerpoint/2010/main" val="2820471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189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860032" y="116632"/>
            <a:ext cx="4176462" cy="6863417"/>
          </a:xfrm>
          <a:prstGeom prst="rect">
            <a:avLst/>
          </a:prstGeom>
        </p:spPr>
        <p:txBody>
          <a:bodyPr wrap="square">
            <a:spAutoFit/>
          </a:bodyPr>
          <a:lstStyle/>
          <a:p>
            <a:pPr algn="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A statue of William Shakespeare, sculpted by Giovanni Fontana after an original by Peter </a:t>
            </a:r>
            <a:r>
              <a:rPr lang="en-US" sz="2000" b="1" kern="0" dirty="0" err="1">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Scheemakers</a:t>
            </a: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has formed the </a:t>
            </a:r>
            <a:r>
              <a:rPr lang="en-US" sz="2000" b="1" kern="0" dirty="0" err="1">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centrepiece</a:t>
            </a: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of Leicester Square Gardens, London, since 1874. The marble figure, copied from </a:t>
            </a:r>
            <a:r>
              <a:rPr lang="en-US" sz="2000" b="1" kern="0" dirty="0" err="1">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Scheemakers</a:t>
            </a: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18th-century monument to Shakespeare in Poets' Corner, Westminster Abbey, stands on a pedestal flanked by dolphins at the </a:t>
            </a:r>
            <a:r>
              <a:rPr lang="en-US" sz="2000" b="1" kern="0" dirty="0" err="1">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centre</a:t>
            </a: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of a fountain. </a:t>
            </a:r>
          </a:p>
          <a:p>
            <a:pPr algn="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The scroll held by Shakespeare is inscribed with a quotation from Twelfth Night </a:t>
            </a:r>
            <a:r>
              <a:rPr lang="en-US" sz="20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THERE </a:t>
            </a: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IS NO DARKNESS BUT IGNORANCE.</a:t>
            </a:r>
          </a:p>
        </p:txBody>
      </p:sp>
    </p:spTree>
    <p:extLst>
      <p:ext uri="{BB962C8B-B14F-4D97-AF65-F5344CB8AC3E}">
        <p14:creationId xmlns:p14="http://schemas.microsoft.com/office/powerpoint/2010/main" val="4012185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11157"/>
          <a:stretch/>
        </p:blipFill>
        <p:spPr bwMode="auto">
          <a:xfrm>
            <a:off x="0" y="-14754"/>
            <a:ext cx="9144000" cy="687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3041" y="297691"/>
            <a:ext cx="3120807" cy="6247864"/>
          </a:xfrm>
          <a:prstGeom prst="rect">
            <a:avLst/>
          </a:prstGeom>
        </p:spPr>
        <p:txBody>
          <a:bodyPr wrap="square">
            <a:spAutoFit/>
          </a:bodyPr>
          <a:lstStyle/>
          <a:p>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William Shakespeare is fancy and fun—he knows it, the people of Lincoln Park </a:t>
            </a:r>
            <a:r>
              <a:rPr lang="en-US" sz="20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Chicago where </a:t>
            </a: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he lives know it, and Jack </a:t>
            </a:r>
            <a:r>
              <a:rPr lang="en-US" sz="2000" b="1" kern="0" dirty="0" err="1">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McBrayer</a:t>
            </a: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of 30 Rock fame knows it. he watches as the people of Lincoln Park continue to play their parts—young lovers strolling hand-in-hand, children flying kites, and some of the city’s most well-off citizens walking the streets with tiny dogs.</a:t>
            </a:r>
          </a:p>
        </p:txBody>
      </p:sp>
    </p:spTree>
    <p:extLst>
      <p:ext uri="{BB962C8B-B14F-4D97-AF65-F5344CB8AC3E}">
        <p14:creationId xmlns:p14="http://schemas.microsoft.com/office/powerpoint/2010/main" val="1365502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26150" y="188640"/>
            <a:ext cx="3801825" cy="6740307"/>
          </a:xfrm>
          <a:prstGeom prst="rect">
            <a:avLst/>
          </a:prstGeom>
        </p:spPr>
        <p:txBody>
          <a:bodyPr wrap="square">
            <a:spAutoFit/>
          </a:bodyPr>
          <a:lstStyle/>
          <a:p>
            <a:pPr algn="r"/>
            <a:r>
              <a:rPr lang="en-US" sz="24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William Shakespeare was the first sculpture of a writer to be placed on the Mall, known informally as Literary </a:t>
            </a:r>
            <a:r>
              <a:rPr lang="en-US" sz="24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Walk</a:t>
            </a:r>
            <a:r>
              <a:rPr lang="ru-RU" sz="24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a:t>
            </a:r>
            <a:r>
              <a:rPr lang="en-US" sz="24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Central Park, New York.</a:t>
            </a:r>
            <a:r>
              <a:rPr lang="ru-RU" sz="24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a:t>
            </a:r>
            <a:r>
              <a:rPr lang="en-US" sz="24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a:t>
            </a:r>
            <a:r>
              <a:rPr lang="en-US" sz="24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The sculpture was donated by the citizens of New York, led by a committee to honor the 300th anniversary of the birth of the poet and dramatist in Stratford-upon-Avon in 1564. </a:t>
            </a:r>
            <a:endParaRPr lang="ru-RU"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9" y="0"/>
            <a:ext cx="5143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89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042"/>
          <a:stretch/>
        </p:blipFill>
        <p:spPr bwMode="auto">
          <a:xfrm>
            <a:off x="0" y="-32248"/>
            <a:ext cx="9122877" cy="689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260648"/>
            <a:ext cx="7344816" cy="1200329"/>
          </a:xfrm>
          <a:prstGeom prst="rect">
            <a:avLst/>
          </a:prstGeom>
        </p:spPr>
        <p:txBody>
          <a:bodyPr wrap="square">
            <a:spAutoFit/>
          </a:bodyPr>
          <a:lstStyle/>
          <a:p>
            <a:r>
              <a:rPr lang="en-US" sz="24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William Shakespeare in </a:t>
            </a:r>
            <a:r>
              <a:rPr lang="en-US" sz="24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aluminum</a:t>
            </a:r>
          </a:p>
          <a:p>
            <a:r>
              <a:rPr lang="en-US" sz="24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a:t>
            </a:r>
            <a:r>
              <a:rPr lang="en-US" sz="24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at the Festival Theatre in Stratford, Ontario.</a:t>
            </a:r>
            <a:endParaRPr lang="ru-RU" sz="2000" dirty="0"/>
          </a:p>
        </p:txBody>
      </p:sp>
    </p:spTree>
    <p:extLst>
      <p:ext uri="{BB962C8B-B14F-4D97-AF65-F5344CB8AC3E}">
        <p14:creationId xmlns:p14="http://schemas.microsoft.com/office/powerpoint/2010/main" val="423999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200"/>
            <a:ext cx="4590800" cy="6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31386" y="137079"/>
            <a:ext cx="4392488" cy="6555641"/>
          </a:xfrm>
          <a:prstGeom prst="rect">
            <a:avLst/>
          </a:prstGeom>
        </p:spPr>
        <p:txBody>
          <a:bodyPr wrap="square">
            <a:spAutoFit/>
          </a:bodyPr>
          <a:lstStyle/>
          <a:p>
            <a:r>
              <a:rPr lang="en-US" sz="2000" b="1" kern="0" dirty="0" err="1">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Coade</a:t>
            </a: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stone statue of William Shakespeare which advocate and writer Lord Henry Cockburn installed in the garden at </a:t>
            </a:r>
            <a:r>
              <a:rPr lang="en-US" sz="2000" b="1" kern="0" dirty="0" err="1">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Bonaly</a:t>
            </a:r>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 Tower, Edinburgh. It is in a curved recess in the boundary wall at west end of garden. It came from the Theatre Royal at Shakespeare Square at the east end of Princes Street after it was demolished in 1860. It was originally acquired by John Jackson in the 1780s, along with accompanying figures of tragedy and comedy, for the theatre which had its last performance on May 25th. 1859. Photograph taken in the summer of 1981.</a:t>
            </a:r>
            <a:endParaRPr lang="ru-RU" dirty="0"/>
          </a:p>
        </p:txBody>
      </p:sp>
    </p:spTree>
    <p:extLst>
      <p:ext uri="{BB962C8B-B14F-4D97-AF65-F5344CB8AC3E}">
        <p14:creationId xmlns:p14="http://schemas.microsoft.com/office/powerpoint/2010/main" val="179468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11"/>
          <a:stretch/>
        </p:blipFill>
        <p:spPr bwMode="auto">
          <a:xfrm>
            <a:off x="4571999" y="-1"/>
            <a:ext cx="4572001"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54833" y="332656"/>
            <a:ext cx="4057127" cy="6247864"/>
          </a:xfrm>
          <a:prstGeom prst="rect">
            <a:avLst/>
          </a:prstGeom>
        </p:spPr>
        <p:txBody>
          <a:bodyPr wrap="square">
            <a:spAutoFit/>
          </a:bodyPr>
          <a:lstStyle/>
          <a:p>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Monument of William Shakespeare, </a:t>
            </a:r>
            <a:r>
              <a:rPr lang="en-US" sz="20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Weimar</a:t>
            </a:r>
          </a:p>
          <a:p>
            <a:r>
              <a:rPr lang="en-US" sz="2000" b="1" kern="0" dirty="0" smtClean="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Germany</a:t>
            </a:r>
          </a:p>
          <a:p>
            <a:r>
              <a:rPr lang="en-US" sz="2000" b="1" kern="0" dirty="0">
                <a:ln w="12700">
                  <a:solidFill>
                    <a:srgbClr val="212745">
                      <a:satMod val="155000"/>
                    </a:srgbClr>
                  </a:solidFill>
                  <a:prstDash val="solid"/>
                </a:ln>
                <a:solidFill>
                  <a:srgbClr val="FFFF00"/>
                </a:solidFill>
                <a:effectLst>
                  <a:glow rad="127000">
                    <a:prstClr val="black"/>
                  </a:glow>
                  <a:outerShdw blurRad="41275" dist="20320" dir="1800000" algn="tl" rotWithShape="0">
                    <a:srgbClr val="000000">
                      <a:alpha val="40000"/>
                    </a:srgbClr>
                  </a:outerShdw>
                </a:effectLst>
                <a:latin typeface="Arial Black" panose="020B0A04020102020204" pitchFamily="34" charset="0"/>
              </a:rPr>
              <a:t>This is the only statue of the English poet on the European mainland. In 1904, the German Shakespeare Association constructed it from a draft of professor Otto Lessing to celebrate the 40th anniversary of the association. It shows Shakespeare with a scroll in his right hand and a rose in his left. Lying at his feet, there are the symbols of his dramas (a skull and dagger) and his comedies (a fool´s cap).</a:t>
            </a:r>
            <a:endParaRPr lang="ru-RU" b="1" dirty="0"/>
          </a:p>
        </p:txBody>
      </p:sp>
    </p:spTree>
    <p:extLst>
      <p:ext uri="{BB962C8B-B14F-4D97-AF65-F5344CB8AC3E}">
        <p14:creationId xmlns:p14="http://schemas.microsoft.com/office/powerpoint/2010/main" val="453149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151</TotalTime>
  <Words>724</Words>
  <Application>Microsoft Office PowerPoint</Application>
  <PresentationFormat>Экран (4:3)</PresentationFormat>
  <Paragraphs>37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18</cp:revision>
  <dcterms:created xsi:type="dcterms:W3CDTF">2016-01-10T12:56:23Z</dcterms:created>
  <dcterms:modified xsi:type="dcterms:W3CDTF">2016-04-15T18:33:27Z</dcterms:modified>
</cp:coreProperties>
</file>