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7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0%B8%D1%82%D0%B0%D0%B9%D1%81%D0%BA%D0%B0%D1%8F_%D0%9D%D0%B0%D1%80%D0%BE%D0%B4%D0%BD%D0%B0%D1%8F_%D0%A0%D0%B5%D1%81%D0%BF%D1%83%D0%B1%D0%BB%D0%B8%D0%BA%D0%B0" TargetMode="External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hyperlink" Target="https://ru.wikipedia.org/wiki/%D0%A1%D0%BE%D0%B5%D0%B4%D0%B8%D0%BD%D1%91%D0%BD%D0%BD%D1%8B%D0%B5_%D0%A8%D1%82%D0%B0%D1%82%D1%8B_%D0%90%D0%BC%D0%B5%D1%80%D0%B8%D0%BA%D0%B8" TargetMode="External"/><Relationship Id="rId21" Type="http://schemas.openxmlformats.org/officeDocument/2006/relationships/image" Target="../media/image21.png"/><Relationship Id="rId7" Type="http://schemas.openxmlformats.org/officeDocument/2006/relationships/hyperlink" Target="https://ru.wikipedia.org/wiki/%D0%AF%D0%BF%D0%BE%D0%BD%D0%B8%D1%8F" TargetMode="External"/><Relationship Id="rId12" Type="http://schemas.openxmlformats.org/officeDocument/2006/relationships/hyperlink" Target="https://ru.wikipedia.org/wiki/%D0%A0%D0%B5%D1%81%D0%BF%D1%83%D0%B1%D0%BB%D0%B8%D0%BA%D0%B0_%D0%9A%D0%BE%D1%80%D0%B5%D1%8F" TargetMode="External"/><Relationship Id="rId17" Type="http://schemas.openxmlformats.org/officeDocument/2006/relationships/image" Target="../media/image17.png"/><Relationship Id="rId2" Type="http://schemas.openxmlformats.org/officeDocument/2006/relationships/image" Target="../media/image4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0%B0%D0%BD%D0%B0%D0%B4%D0%B0" TargetMode="External"/><Relationship Id="rId11" Type="http://schemas.openxmlformats.org/officeDocument/2006/relationships/hyperlink" Target="https://ru.wikipedia.org/wiki/%D0%98%D1%82%D0%B0%D0%BB%D0%B8%D1%8F" TargetMode="External"/><Relationship Id="rId5" Type="http://schemas.openxmlformats.org/officeDocument/2006/relationships/hyperlink" Target="https://ru.wikipedia.org/wiki/%D0%A1%D0%BE%D1%8E%D0%B7_%D0%A1%D0%BE%D0%B2%D0%B5%D1%82%D1%81%D0%BA%D0%B8%D1%85_%D0%A1%D0%BE%D1%86%D0%B8%D0%B0%D0%BB%D0%B8%D1%81%D1%82%D0%B8%D1%87%D0%B5%D1%81%D0%BA%D0%B8%D1%85_%D0%A0%D0%B5%D1%81%D0%BF%D1%83%D0%B1%D0%BB%D0%B8%D0%BA" TargetMode="External"/><Relationship Id="rId15" Type="http://schemas.openxmlformats.org/officeDocument/2006/relationships/image" Target="../media/image15.png"/><Relationship Id="rId10" Type="http://schemas.openxmlformats.org/officeDocument/2006/relationships/hyperlink" Target="https://ru.wikipedia.org/wiki/%D0%A4%D1%80%D0%B0%D0%BD%D1%86%D0%B8%D1%8F" TargetMode="External"/><Relationship Id="rId19" Type="http://schemas.openxmlformats.org/officeDocument/2006/relationships/image" Target="../media/image19.png"/><Relationship Id="rId4" Type="http://schemas.openxmlformats.org/officeDocument/2006/relationships/hyperlink" Target="https://ru.wikipedia.org/wiki/%D0%A0%D0%BE%D1%81%D1%81%D0%B8%D1%8F" TargetMode="External"/><Relationship Id="rId9" Type="http://schemas.openxmlformats.org/officeDocument/2006/relationships/hyperlink" Target="https://ru.wikipedia.org/wiki/%D0%92%D0%B5%D0%BB%D0%B8%D0%BA%D0%BE%D0%B1%D1%80%D0%B8%D1%82%D0%B0%D0%BD%D0%B8%D1%8F" TargetMode="External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s72wGe567s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ont.ws/post/90592" TargetMode="External"/><Relationship Id="rId4" Type="http://schemas.openxmlformats.org/officeDocument/2006/relationships/hyperlink" Target="http://top-antropos.com/history/20-century/item/297-kosmonavtk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s012.radikal.ru/i319/1604/ba/47ffb54b391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1264" y="0"/>
            <a:ext cx="10955750" cy="684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205184" y="105197"/>
            <a:ext cx="9587881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CC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 Black" panose="020B0A04020102020204" pitchFamily="34" charset="0"/>
              </a:rPr>
              <a:t>Улыбки </a:t>
            </a:r>
          </a:p>
          <a:p>
            <a:pPr algn="ctr"/>
            <a:r>
              <a:rPr lang="ru-RU" sz="66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CC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 Black" panose="020B0A04020102020204" pitchFamily="34" charset="0"/>
              </a:rPr>
              <a:t>космических леди</a:t>
            </a:r>
            <a:endParaRPr lang="ru-RU" sz="66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00CC0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657" y="4169688"/>
            <a:ext cx="8856685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Республики</a:t>
            </a:r>
            <a:endParaRPr lang="en-US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32803" y="2204864"/>
            <a:ext cx="8838828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Фотогалерея женщин 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космонавтов и астронавтов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Четвертая  </a:t>
            </a:r>
            <a:r>
              <a:rPr lang="ru-RU" sz="2000" b="1" spc="5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серия</a:t>
            </a: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36712"/>
            <a:ext cx="4041885" cy="513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980728"/>
            <a:ext cx="482453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>
                <a:solidFill>
                  <a:srgbClr val="000099"/>
                </a:solidFill>
                <a:latin typeface="Arial Black" panose="020B0A04020102020204" pitchFamily="34" charset="0"/>
              </a:rPr>
              <a:t>57-я женщина космонавт и вторая китаянка, побывавшая в космосе - Ван </a:t>
            </a:r>
            <a:r>
              <a:rPr lang="ru-RU" sz="21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Япин</a:t>
            </a:r>
            <a:r>
              <a:rPr lang="ru-RU" sz="2100" dirty="0">
                <a:solidFill>
                  <a:srgbClr val="000099"/>
                </a:solidFill>
                <a:latin typeface="Arial Black" panose="020B0A04020102020204" pitchFamily="34" charset="0"/>
              </a:rPr>
              <a:t> / </a:t>
            </a:r>
            <a:r>
              <a:rPr lang="ru-RU" sz="2100" dirty="0" err="1">
                <a:solidFill>
                  <a:srgbClr val="000099"/>
                </a:solidFill>
                <a:latin typeface="Arial Black" panose="020B0A04020102020204" pitchFamily="34" charset="0"/>
              </a:rPr>
              <a:t>Wang</a:t>
            </a:r>
            <a:r>
              <a:rPr lang="ru-RU" sz="21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100" dirty="0" err="1">
                <a:solidFill>
                  <a:srgbClr val="000099"/>
                </a:solidFill>
                <a:latin typeface="Arial Black" panose="020B0A04020102020204" pitchFamily="34" charset="0"/>
              </a:rPr>
              <a:t>Yaping</a:t>
            </a:r>
            <a:r>
              <a:rPr lang="ru-RU" sz="2100" dirty="0">
                <a:solidFill>
                  <a:srgbClr val="000099"/>
                </a:solidFill>
                <a:latin typeface="Arial Black" panose="020B0A04020102020204" pitchFamily="34" charset="0"/>
              </a:rPr>
              <a:t> (род. 27 января 1980). Она совершила свой космический полёт </a:t>
            </a:r>
            <a:endParaRPr lang="ru-RU" sz="21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r>
              <a:rPr lang="ru-RU" sz="21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100" dirty="0">
                <a:solidFill>
                  <a:srgbClr val="000099"/>
                </a:solidFill>
                <a:latin typeface="Arial Black" panose="020B0A04020102020204" pitchFamily="34" charset="0"/>
              </a:rPr>
              <a:t>13 июня 2013 года на корабле "Шэньчжоу-10", где была лаборантом-исследователем. В процессе полёта Ван </a:t>
            </a:r>
            <a:r>
              <a:rPr lang="ru-RU" sz="21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Япин</a:t>
            </a:r>
            <a:r>
              <a:rPr lang="ru-RU" sz="2100" dirty="0">
                <a:solidFill>
                  <a:srgbClr val="000099"/>
                </a:solidFill>
                <a:latin typeface="Arial Black" panose="020B0A04020102020204" pitchFamily="34" charset="0"/>
              </a:rPr>
              <a:t> провела урок из космоса с китайскими школьниками. Полет завершился 26 июня 2013 года.</a:t>
            </a: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03" y="908720"/>
            <a:ext cx="3284177" cy="5085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1880" y="908720"/>
            <a:ext cx="55081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000099"/>
                </a:solidFill>
                <a:latin typeface="Arial Black" panose="020B0A04020102020204" pitchFamily="34" charset="0"/>
              </a:rPr>
              <a:t>58-я женщина-космонавт и 4-я представительница СССР / России, побывавшая в космосе - Елена Олеговна Серова (род. 22 апреля 1976, Приморский край). 26 сентября 2014 года экипаж пилотируемого корабля "Союз ТМА-14М" в составе космонавтов Александра </a:t>
            </a:r>
            <a:r>
              <a:rPr lang="ru-RU" sz="20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Самокутяева</a:t>
            </a:r>
            <a:r>
              <a:rPr lang="ru-RU" sz="2000" dirty="0">
                <a:solidFill>
                  <a:srgbClr val="000099"/>
                </a:solidFill>
                <a:latin typeface="Arial Black" panose="020B0A04020102020204" pitchFamily="34" charset="0"/>
              </a:rPr>
              <a:t>, Елены Серовой и астронавта НАСА Барри </a:t>
            </a:r>
            <a:r>
              <a:rPr lang="ru-RU" sz="20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Уилмора</a:t>
            </a:r>
            <a:r>
              <a:rPr lang="ru-RU" sz="2000" dirty="0">
                <a:solidFill>
                  <a:srgbClr val="000099"/>
                </a:solidFill>
                <a:latin typeface="Arial Black" panose="020B0A04020102020204" pitchFamily="34" charset="0"/>
              </a:rPr>
              <a:t> отправился на орбиту, чтобы там осуществить стыковку с МКС. Одна из панелей солнечных батарей по каким-то причинам не раскрылась, однако стыковка прошла успешно.</a:t>
            </a: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s012.radikal.ru/i319/1604/ba/47ffb54b391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4" y="836712"/>
            <a:ext cx="8941652" cy="523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54549" y="-1230258"/>
            <a:ext cx="6902858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8356" y="1052736"/>
            <a:ext cx="8496944" cy="46628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7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Статистика</a:t>
            </a:r>
          </a:p>
          <a:p>
            <a:pPr algn="ctr"/>
            <a:r>
              <a:rPr lang="ru-RU" sz="27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</a:t>
            </a:r>
            <a:r>
              <a:rPr lang="ru-RU" sz="2700" b="1" dirty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23 июля 2015 года 59 женщин-космонавтов и астронавтов участвовали в орбитальных космических полётах. К настоящему времени в живых нет пяти из них (все из США): трое — Дж. Резник, Л. Кларк и К. </a:t>
            </a:r>
            <a:r>
              <a:rPr lang="ru-RU" sz="2700" b="1" dirty="0" err="1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Чавла</a:t>
            </a:r>
            <a:r>
              <a:rPr lang="ru-RU" sz="2700" b="1" dirty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— погибли в катастрофах космических кораблей, двое — Дж. </a:t>
            </a:r>
            <a:r>
              <a:rPr lang="ru-RU" sz="2700" b="1" dirty="0" err="1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Восс</a:t>
            </a:r>
            <a:r>
              <a:rPr lang="ru-RU" sz="2700" b="1" dirty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и С. </a:t>
            </a:r>
            <a:r>
              <a:rPr lang="ru-RU" sz="2700" b="1" dirty="0" err="1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Райд</a:t>
            </a:r>
            <a:r>
              <a:rPr lang="ru-RU" sz="2700" b="1" dirty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— умерли в 2012 году. Ещё одна американка, К. </a:t>
            </a:r>
            <a:r>
              <a:rPr lang="ru-RU" sz="2700" b="1" dirty="0" err="1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Маколифф</a:t>
            </a:r>
            <a:r>
              <a:rPr lang="ru-RU" sz="2700" b="1" dirty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погибла при первом старте, не успев совершить орбитальный полёт, поэтому в настоящих списке и </a:t>
            </a:r>
            <a:r>
              <a:rPr lang="ru-RU" sz="27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таблице</a:t>
            </a:r>
          </a:p>
          <a:p>
            <a:pPr algn="ctr"/>
            <a:r>
              <a:rPr lang="ru-RU" sz="27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700" b="1" dirty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она </a:t>
            </a:r>
            <a:r>
              <a:rPr lang="ru-RU" sz="27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 </a:t>
            </a:r>
            <a:r>
              <a:rPr lang="ru-RU" sz="2700" b="1" dirty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учтена.</a:t>
            </a: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59043"/>
              </p:ext>
            </p:extLst>
          </p:nvPr>
        </p:nvGraphicFramePr>
        <p:xfrm>
          <a:off x="352352" y="1340768"/>
          <a:ext cx="8568952" cy="4525966"/>
        </p:xfrm>
        <a:graphic>
          <a:graphicData uri="http://schemas.openxmlformats.org/drawingml/2006/table">
            <a:tbl>
              <a:tblPr/>
              <a:tblGrid>
                <a:gridCol w="1224136"/>
                <a:gridCol w="1224136"/>
                <a:gridCol w="1224136"/>
                <a:gridCol w="1224136"/>
                <a:gridCol w="1224136"/>
                <a:gridCol w="1224136"/>
                <a:gridCol w="1224136"/>
              </a:tblGrid>
              <a:tr h="9489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</a:rPr>
                        <a:t>Страны</a:t>
                      </a:r>
                      <a:endParaRPr lang="ru-RU" sz="1400" dirty="0">
                        <a:effectLst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Число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женщин-космонавтов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1 полёт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2 полёта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3 полёта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4 полёта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5 полётов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  <a:tr h="291998">
                <a:tc>
                  <a:txBody>
                    <a:bodyPr/>
                    <a:lstStyle/>
                    <a:p>
                      <a:r>
                        <a:rPr lang="ru-RU" sz="1400" smtClean="0">
                          <a:effectLst/>
                        </a:rPr>
                        <a:t> </a:t>
                      </a:r>
                      <a:r>
                        <a:rPr lang="ru-RU" sz="1400" u="none" strike="noStrike" smtClean="0">
                          <a:solidFill>
                            <a:srgbClr val="0B0080"/>
                          </a:solidFill>
                          <a:effectLst/>
                          <a:hlinkClick r:id="rId3" tooltip="Соединённые Штаты Америки"/>
                        </a:rPr>
                        <a:t>США</a:t>
                      </a:r>
                      <a:endParaRPr lang="ru-RU" sz="1400">
                        <a:effectLst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45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14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11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8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6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6</a:t>
                      </a:r>
                      <a:endParaRPr lang="ru-RU" sz="1400" dirty="0">
                        <a:effectLst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0996">
                <a:tc>
                  <a:txBody>
                    <a:bodyPr/>
                    <a:lstStyle/>
                    <a:p>
                      <a:r>
                        <a:rPr lang="ru-RU" sz="1400" smtClean="0">
                          <a:effectLst/>
                        </a:rPr>
                        <a:t> </a:t>
                      </a:r>
                      <a:r>
                        <a:rPr lang="ru-RU" sz="1400" u="none" strike="noStrike" smtClean="0">
                          <a:solidFill>
                            <a:srgbClr val="0B0080"/>
                          </a:solidFill>
                          <a:effectLst/>
                          <a:hlinkClick r:id="rId4" tooltip="Россия"/>
                        </a:rPr>
                        <a:t>Россия</a:t>
                      </a:r>
                      <a:r>
                        <a:rPr lang="ru-RU" sz="1400" smtClean="0">
                          <a:effectLst/>
                        </a:rPr>
                        <a:t> /  </a:t>
                      </a:r>
                      <a:r>
                        <a:rPr lang="ru-RU" sz="1400" u="none" strike="noStrike" smtClean="0">
                          <a:solidFill>
                            <a:srgbClr val="0B0080"/>
                          </a:solidFill>
                          <a:effectLst/>
                          <a:hlinkClick r:id="rId5" tooltip="Союз Советских Социалистических Республик"/>
                        </a:rPr>
                        <a:t>СССР</a:t>
                      </a:r>
                      <a:endParaRPr lang="ru-RU" sz="1400">
                        <a:effectLst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4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2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2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998">
                <a:tc>
                  <a:txBody>
                    <a:bodyPr/>
                    <a:lstStyle/>
                    <a:p>
                      <a:r>
                        <a:rPr lang="ru-RU" sz="1400" smtClean="0">
                          <a:effectLst/>
                        </a:rPr>
                        <a:t> </a:t>
                      </a:r>
                      <a:r>
                        <a:rPr lang="ru-RU" sz="1400" u="none" strike="noStrike" smtClean="0">
                          <a:solidFill>
                            <a:srgbClr val="0B0080"/>
                          </a:solidFill>
                          <a:effectLst/>
                          <a:hlinkClick r:id="rId6" tooltip="Канада"/>
                        </a:rPr>
                        <a:t>Канада</a:t>
                      </a:r>
                      <a:endParaRPr lang="ru-RU" sz="1400">
                        <a:effectLst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2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998">
                <a:tc>
                  <a:txBody>
                    <a:bodyPr/>
                    <a:lstStyle/>
                    <a:p>
                      <a:r>
                        <a:rPr lang="ru-RU" sz="1400" smtClean="0">
                          <a:effectLst/>
                        </a:rPr>
                        <a:t> </a:t>
                      </a:r>
                      <a:r>
                        <a:rPr lang="ru-RU" sz="1400" u="none" strike="noStrike" smtClean="0">
                          <a:solidFill>
                            <a:srgbClr val="0B0080"/>
                          </a:solidFill>
                          <a:effectLst/>
                          <a:hlinkClick r:id="rId7" tooltip="Япония"/>
                        </a:rPr>
                        <a:t>Япония</a:t>
                      </a:r>
                      <a:endParaRPr lang="ru-RU" sz="1400">
                        <a:effectLst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2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998">
                <a:tc>
                  <a:txBody>
                    <a:bodyPr/>
                    <a:lstStyle/>
                    <a:p>
                      <a:r>
                        <a:rPr lang="ru-RU" sz="1400" smtClean="0">
                          <a:effectLst/>
                        </a:rPr>
                        <a:t> </a:t>
                      </a:r>
                      <a:r>
                        <a:rPr lang="ru-RU" sz="1400" u="none" strike="noStrike" smtClean="0">
                          <a:solidFill>
                            <a:srgbClr val="0B0080"/>
                          </a:solidFill>
                          <a:effectLst/>
                          <a:hlinkClick r:id="rId8" tooltip="Китайская Народная Республика"/>
                        </a:rPr>
                        <a:t>КНР</a:t>
                      </a:r>
                      <a:endParaRPr lang="ru-RU" sz="1400">
                        <a:effectLst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2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2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0996">
                <a:tc>
                  <a:txBody>
                    <a:bodyPr/>
                    <a:lstStyle/>
                    <a:p>
                      <a:r>
                        <a:rPr lang="ru-RU" sz="1400" smtClean="0">
                          <a:effectLst/>
                        </a:rPr>
                        <a:t> </a:t>
                      </a:r>
                      <a:r>
                        <a:rPr lang="ru-RU" sz="1400" u="none" strike="noStrike" smtClean="0">
                          <a:solidFill>
                            <a:srgbClr val="0B0080"/>
                          </a:solidFill>
                          <a:effectLst/>
                          <a:hlinkClick r:id="rId9" tooltip="Великобритания"/>
                        </a:rPr>
                        <a:t>Великобритания</a:t>
                      </a:r>
                      <a:endParaRPr lang="ru-RU" sz="1400">
                        <a:effectLst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998">
                <a:tc>
                  <a:txBody>
                    <a:bodyPr/>
                    <a:lstStyle/>
                    <a:p>
                      <a:r>
                        <a:rPr lang="ru-RU" sz="1400" smtClean="0">
                          <a:effectLst/>
                        </a:rPr>
                        <a:t> </a:t>
                      </a:r>
                      <a:r>
                        <a:rPr lang="ru-RU" sz="1400" u="none" strike="noStrike" smtClean="0">
                          <a:solidFill>
                            <a:srgbClr val="0B0080"/>
                          </a:solidFill>
                          <a:effectLst/>
                          <a:hlinkClick r:id="rId10" tooltip="Франция"/>
                        </a:rPr>
                        <a:t>Франция</a:t>
                      </a:r>
                      <a:endParaRPr lang="ru-RU" sz="1400">
                        <a:effectLst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998">
                <a:tc>
                  <a:txBody>
                    <a:bodyPr/>
                    <a:lstStyle/>
                    <a:p>
                      <a:r>
                        <a:rPr lang="ru-RU" sz="1400" smtClean="0">
                          <a:effectLst/>
                        </a:rPr>
                        <a:t> </a:t>
                      </a:r>
                      <a:r>
                        <a:rPr lang="ru-RU" sz="1400" u="none" strike="noStrike" smtClean="0">
                          <a:solidFill>
                            <a:srgbClr val="0B0080"/>
                          </a:solidFill>
                          <a:effectLst/>
                          <a:hlinkClick r:id="rId11" tooltip="Италия"/>
                        </a:rPr>
                        <a:t>Италия</a:t>
                      </a:r>
                      <a:endParaRPr lang="ru-RU" sz="1400">
                        <a:effectLst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0996">
                <a:tc>
                  <a:txBody>
                    <a:bodyPr/>
                    <a:lstStyle/>
                    <a:p>
                      <a:r>
                        <a:rPr lang="ru-RU" sz="1400" smtClean="0">
                          <a:effectLst/>
                        </a:rPr>
                        <a:t> </a:t>
                      </a:r>
                      <a:r>
                        <a:rPr lang="ru-RU" sz="1400" u="none" strike="noStrike" smtClean="0">
                          <a:solidFill>
                            <a:srgbClr val="0B0080"/>
                          </a:solidFill>
                          <a:effectLst/>
                          <a:hlinkClick r:id="rId12" tooltip="Республика Корея"/>
                        </a:rPr>
                        <a:t>Республика Корея</a:t>
                      </a:r>
                      <a:endParaRPr lang="ru-RU" sz="1400">
                        <a:effectLst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99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</a:rPr>
                        <a:t>9</a:t>
                      </a:r>
                      <a:endParaRPr lang="ru-RU" sz="1400" dirty="0">
                        <a:effectLst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59</a:t>
                      </a:r>
                      <a:endParaRPr lang="ru-RU" sz="1400" dirty="0">
                        <a:effectLst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23</a:t>
                      </a:r>
                      <a:endParaRPr lang="ru-RU" sz="1400">
                        <a:effectLst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16</a:t>
                      </a:r>
                      <a:endParaRPr lang="ru-RU" sz="1400">
                        <a:effectLst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8</a:t>
                      </a:r>
                      <a:endParaRPr lang="ru-RU" sz="1400">
                        <a:effectLst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6</a:t>
                      </a:r>
                      <a:endParaRPr lang="ru-RU" sz="1400">
                        <a:effectLst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87463" y="1451645"/>
            <a:ext cx="2140009" cy="75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58700" rIns="0" bIns="396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7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cs typeface="Arial" pitchFamily="34" charset="0"/>
              </a:rPr>
              <a:t>   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cs typeface="Arial" pitchFamily="34" charset="0"/>
              </a:rPr>
              <a:t>   </a:t>
            </a:r>
            <a:r>
              <a: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cs typeface="Arial" pitchFamily="34" charset="0"/>
              </a:rPr>
              <a:t>   </a:t>
            </a:r>
            <a:r>
              <a: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cs typeface="Arial" pitchFamily="34" charset="0"/>
              </a:rPr>
              <a:t>   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cs typeface="Arial" pitchFamily="34" charset="0"/>
              </a:rPr>
              <a:t>   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cs typeface="Arial" pitchFamily="34" charset="0"/>
              </a:rPr>
              <a:t>   </a:t>
            </a:r>
            <a:r>
              <a: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cs typeface="Arial" pitchFamily="34" charset="0"/>
              </a:rPr>
              <a:t>   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cs typeface="Arial" pitchFamily="34" charset="0"/>
              </a:rPr>
              <a:t>   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cs typeface="Arial" pitchFamily="34" charset="0"/>
              </a:rPr>
              <a:t>   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cs typeface="Arial" pitchFamily="34" charset="0"/>
              </a:rPr>
              <a:t>  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0B008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Picture 3" descr="Flag of the United States.svg">
            <a:hlinkClick r:id="rId3" tooltip="Соединённые Штаты Америки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11215688"/>
            <a:ext cx="20955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Flag of Russia.svg">
            <a:hlinkClick r:id="rId4" tooltip="Россия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11215688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Flag of the Soviet Union.svg">
            <a:hlinkClick r:id="rId5" tooltip="Союз Советских Социалистических Республик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11215688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Flag of Canada.svg">
            <a:hlinkClick r:id="rId6" tooltip="Канада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11215688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Flag of Japan.svg">
            <a:hlinkClick r:id="rId7" tooltip="Япония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11215688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Flag of the People's Republic of China.svg">
            <a:hlinkClick r:id="rId8" tooltip="Китайская Народная Республика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11215688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Flag of the United Kingdom.svg">
            <a:hlinkClick r:id="rId9" tooltip="Великобритания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11215688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Flag of France.svg">
            <a:hlinkClick r:id="rId10" tooltip="Франция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11215688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11" descr="Flag of Italy.svg">
            <a:hlinkClick r:id="rId11" tooltip="Италия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11215688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Flag of South Korea.svg">
            <a:hlinkClick r:id="rId12" tooltip="Республика Корея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11215688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1428" y="1000342"/>
            <a:ext cx="867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  <a:latin typeface="Arial Black" panose="020B0A04020102020204" pitchFamily="34" charset="0"/>
              </a:rPr>
              <a:t>Число женщин-космонавтов разных стран и их полётная активность</a:t>
            </a: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1809" y="-1214952"/>
            <a:ext cx="6872246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s012.radikal.ru/i319/1604/ba/47ffb54b391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" y="923974"/>
            <a:ext cx="8884587" cy="524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923974"/>
            <a:ext cx="85689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Космос - это то, что можно исследовать вечно. Он хранит множество тайн. </a:t>
            </a:r>
            <a:endParaRPr lang="ru-RU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Но 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когда к его исследованию приступают женщины - невозможно не следить за происходящим. </a:t>
            </a:r>
            <a:endParaRPr lang="ru-RU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Женщины 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давно доказали: </a:t>
            </a:r>
            <a:endParaRPr lang="ru-RU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они 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не боятся исполнять такую опасную миссию, как выход за пределы планеты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s012.radikal.ru/i319/1604/ba/47ffb54b391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51" y="764704"/>
            <a:ext cx="8897849" cy="53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7" y="-1207828"/>
            <a:ext cx="6858000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6151" y="893169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>Я — Земля! </a:t>
            </a:r>
            <a:endParaRPr lang="ru-RU" sz="20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Я </a:t>
            </a:r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>своих провожаю питомцев!</a:t>
            </a:r>
          </a:p>
          <a:p>
            <a:pPr algn="ctr"/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>Сыновей! </a:t>
            </a:r>
            <a:r>
              <a:rPr lang="ru-RU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Дочерей</a:t>
            </a:r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>!</a:t>
            </a:r>
          </a:p>
          <a:p>
            <a:pPr algn="ctr"/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>Долетайте до самого Солнца</a:t>
            </a:r>
          </a:p>
          <a:p>
            <a:pPr algn="ctr"/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>И домой возвращайтесь скорей!</a:t>
            </a:r>
          </a:p>
        </p:txBody>
      </p:sp>
      <p:pic>
        <p:nvPicPr>
          <p:cNvPr id="5" name="fs72wGe567s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862818" y="2708920"/>
            <a:ext cx="550461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96448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38669" y="926559"/>
            <a:ext cx="540533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Конец 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четвертой серии</a:t>
            </a:r>
            <a:endParaRPr lang="ru-RU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«Улыбки</a:t>
            </a:r>
          </a:p>
          <a:p>
            <a:pPr algn="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космических </a:t>
            </a:r>
          </a:p>
          <a:p>
            <a:pPr algn="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леди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…»</a:t>
            </a:r>
          </a:p>
          <a:p>
            <a:pPr algn="r"/>
            <a:endParaRPr lang="ru-RU" sz="1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Продолжение </a:t>
            </a:r>
          </a:p>
          <a:p>
            <a:pPr algn="r"/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следует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4811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18" y="927630"/>
            <a:ext cx="8892481" cy="494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18" y="939789"/>
            <a:ext cx="54053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Источник:</a:t>
            </a:r>
          </a:p>
          <a:p>
            <a:endParaRPr lang="ru-RU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r>
              <a:rPr 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4"/>
              </a:rPr>
              <a:t>http://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4"/>
              </a:rPr>
              <a:t>top-antropos.com/history/20-century/item/297-kosmonavtki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ru-RU" sz="2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bg1"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5"/>
              </a:rPr>
              <a:t>https://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5"/>
              </a:rPr>
              <a:t>cont.ws/post/90592</a:t>
            </a:r>
            <a:endParaRPr lang="ru-RU" sz="2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bg1"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bg1"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36" y="0"/>
            <a:ext cx="92762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821" y="476672"/>
            <a:ext cx="8819093" cy="56323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Начиная с 1963 года, когда Валентина Терешкова открыла эру женской космонавтики, в космосе побывало 58 женщин, из которых 45 - американки, 4 - уроженки Советского Союза / России, две канадки, две японки, две китаянки и по одной представительнице Великобритании, Франции и Южной Кореи.</a:t>
            </a:r>
          </a:p>
          <a:p>
            <a:pPr algn="ctr">
              <a:lnSpc>
                <a:spcPct val="150000"/>
              </a:lnSpc>
            </a:pP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Кто они, эти отважные леди и как они смотрят на мир со своих  космических фотографий?</a:t>
            </a:r>
            <a:endParaRPr lang="ru-RU" sz="2400" b="1" spc="50" dirty="0">
              <a:ln w="11430"/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34" b="13668"/>
          <a:stretch/>
        </p:blipFill>
        <p:spPr bwMode="auto">
          <a:xfrm>
            <a:off x="4928737" y="822564"/>
            <a:ext cx="4215263" cy="519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052736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50-я женщина-космонавт - американка Карен </a:t>
            </a:r>
            <a:r>
              <a:rPr lang="ru-RU" sz="2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Найберг</a:t>
            </a:r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 / </a:t>
            </a:r>
            <a:r>
              <a:rPr lang="ru-RU" sz="2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Karen</a:t>
            </a:r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Nyberg</a:t>
            </a:r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 (род. 7 октября 1969), побывавшая в космосе в 2008 году и проведшая на орбите 13 дней.</a:t>
            </a: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08720"/>
            <a:ext cx="4000674" cy="50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908720"/>
            <a:ext cx="47525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99"/>
                </a:solidFill>
                <a:latin typeface="Arial Black" panose="020B0A04020102020204" pitchFamily="34" charset="0"/>
              </a:rPr>
              <a:t>51-я женщина-космонавт - американка </a:t>
            </a:r>
            <a:r>
              <a:rPr lang="ru-RU" sz="32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Меган</a:t>
            </a:r>
            <a:r>
              <a:rPr lang="ru-RU" sz="32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Макартур</a:t>
            </a:r>
            <a:r>
              <a:rPr lang="ru-RU" sz="3200" dirty="0">
                <a:solidFill>
                  <a:srgbClr val="000099"/>
                </a:solidFill>
                <a:latin typeface="Arial Black" panose="020B0A04020102020204" pitchFamily="34" charset="0"/>
              </a:rPr>
              <a:t> / </a:t>
            </a:r>
            <a:r>
              <a:rPr lang="ru-RU" sz="3200" dirty="0" err="1">
                <a:solidFill>
                  <a:srgbClr val="000099"/>
                </a:solidFill>
                <a:latin typeface="Arial Black" panose="020B0A04020102020204" pitchFamily="34" charset="0"/>
              </a:rPr>
              <a:t>Megan</a:t>
            </a:r>
            <a:r>
              <a:rPr lang="ru-RU" sz="32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solidFill>
                  <a:srgbClr val="000099"/>
                </a:solidFill>
                <a:latin typeface="Arial Black" panose="020B0A04020102020204" pitchFamily="34" charset="0"/>
              </a:rPr>
              <a:t>McArthur</a:t>
            </a:r>
            <a:r>
              <a:rPr lang="ru-RU" sz="3200" dirty="0">
                <a:solidFill>
                  <a:srgbClr val="000099"/>
                </a:solidFill>
                <a:latin typeface="Arial Black" panose="020B0A04020102020204" pitchFamily="34" charset="0"/>
              </a:rPr>
              <a:t> (род. 30 августа 1971), побывавшая в космосе в мае 2009 года.</a:t>
            </a: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758" y="929057"/>
            <a:ext cx="4033242" cy="499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929057"/>
            <a:ext cx="485923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52-я женщина-космонавт - американка Николь </a:t>
            </a:r>
            <a:r>
              <a:rPr lang="ru-RU" sz="2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Стотт</a:t>
            </a:r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 / </a:t>
            </a:r>
            <a:r>
              <a:rPr lang="ru-RU" sz="2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Nicole</a:t>
            </a:r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Stott</a:t>
            </a:r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 (род. 19 ноября 1962), дважды побывавшая в космосе (2009, 2011). 1 сентября 2009 года </a:t>
            </a:r>
            <a:r>
              <a:rPr lang="ru-RU" sz="2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Стотт</a:t>
            </a:r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 стала 10-й женщиной, вышедшей в открытый космос.</a:t>
            </a: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017" y="908720"/>
            <a:ext cx="441498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1061" y="925904"/>
            <a:ext cx="4572000" cy="49859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650" dirty="0">
                <a:solidFill>
                  <a:srgbClr val="000099"/>
                </a:solidFill>
                <a:latin typeface="Arial Black" panose="020B0A04020102020204" pitchFamily="34" charset="0"/>
              </a:rPr>
              <a:t>53-я женщина-космонавт - американка Дороти Меткалф-</a:t>
            </a:r>
            <a:r>
              <a:rPr lang="ru-RU" sz="2650" dirty="0" err="1">
                <a:solidFill>
                  <a:srgbClr val="000099"/>
                </a:solidFill>
                <a:latin typeface="Arial Black" panose="020B0A04020102020204" pitchFamily="34" charset="0"/>
              </a:rPr>
              <a:t>Линденбургер</a:t>
            </a:r>
            <a:r>
              <a:rPr lang="ru-RU" sz="2650" dirty="0">
                <a:solidFill>
                  <a:srgbClr val="000099"/>
                </a:solidFill>
                <a:latin typeface="Arial Black" panose="020B0A04020102020204" pitchFamily="34" charset="0"/>
              </a:rPr>
              <a:t> / </a:t>
            </a:r>
            <a:r>
              <a:rPr lang="ru-RU" sz="2650" dirty="0" err="1">
                <a:solidFill>
                  <a:srgbClr val="000099"/>
                </a:solidFill>
                <a:latin typeface="Arial Black" panose="020B0A04020102020204" pitchFamily="34" charset="0"/>
              </a:rPr>
              <a:t>Dorothy</a:t>
            </a:r>
            <a:r>
              <a:rPr lang="ru-RU" sz="265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650" dirty="0" err="1">
                <a:solidFill>
                  <a:srgbClr val="000099"/>
                </a:solidFill>
                <a:latin typeface="Arial Black" panose="020B0A04020102020204" pitchFamily="34" charset="0"/>
              </a:rPr>
              <a:t>Metcalf-Lindenburger</a:t>
            </a:r>
            <a:r>
              <a:rPr lang="ru-RU" sz="2650" dirty="0">
                <a:solidFill>
                  <a:srgbClr val="000099"/>
                </a:solidFill>
                <a:latin typeface="Arial Black" panose="020B0A04020102020204" pitchFamily="34" charset="0"/>
              </a:rPr>
              <a:t> (род. 15 мая 1975), с 5 апреля по 20 апреля 2010 года принимавшая участие в полёте </a:t>
            </a:r>
            <a:r>
              <a:rPr lang="ru-RU" sz="2650" dirty="0" err="1">
                <a:solidFill>
                  <a:srgbClr val="000099"/>
                </a:solidFill>
                <a:latin typeface="Arial Black" panose="020B0A04020102020204" pitchFamily="34" charset="0"/>
              </a:rPr>
              <a:t>Дискавери</a:t>
            </a:r>
            <a:r>
              <a:rPr lang="ru-RU" sz="2650" dirty="0">
                <a:solidFill>
                  <a:srgbClr val="000099"/>
                </a:solidFill>
                <a:latin typeface="Arial Black" panose="020B0A04020102020204" pitchFamily="34" charset="0"/>
              </a:rPr>
              <a:t> STS-131.</a:t>
            </a: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1" b="7442"/>
          <a:stretch/>
        </p:blipFill>
        <p:spPr bwMode="auto">
          <a:xfrm>
            <a:off x="4811655" y="764704"/>
            <a:ext cx="4332345" cy="523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9654" y="980728"/>
            <a:ext cx="457200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rgbClr val="000099"/>
                </a:solidFill>
                <a:latin typeface="Arial Black" panose="020B0A04020102020204" pitchFamily="34" charset="0"/>
              </a:rPr>
              <a:t>В том же полёте </a:t>
            </a:r>
            <a:r>
              <a:rPr lang="ru-RU" sz="26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Дискавери</a:t>
            </a:r>
            <a:r>
              <a:rPr lang="ru-RU" sz="2600" dirty="0">
                <a:solidFill>
                  <a:srgbClr val="000099"/>
                </a:solidFill>
                <a:latin typeface="Arial Black" panose="020B0A04020102020204" pitchFamily="34" charset="0"/>
              </a:rPr>
              <a:t> STS-131 была, помимо Дороти Меткалф-</a:t>
            </a:r>
            <a:r>
              <a:rPr lang="ru-RU" sz="26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Линденбургер</a:t>
            </a:r>
            <a:r>
              <a:rPr lang="ru-RU" sz="2600" dirty="0">
                <a:solidFill>
                  <a:srgbClr val="000099"/>
                </a:solidFill>
                <a:latin typeface="Arial Black" panose="020B0A04020102020204" pitchFamily="34" charset="0"/>
              </a:rPr>
              <a:t>, ещё одна женщина - </a:t>
            </a:r>
            <a:r>
              <a:rPr lang="ru-RU" sz="26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Наоко</a:t>
            </a:r>
            <a:r>
              <a:rPr lang="ru-RU" sz="26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6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Ямадзаки</a:t>
            </a:r>
            <a:r>
              <a:rPr lang="ru-RU" sz="2600" dirty="0">
                <a:solidFill>
                  <a:srgbClr val="000099"/>
                </a:solidFill>
                <a:latin typeface="Arial Black" panose="020B0A04020102020204" pitchFamily="34" charset="0"/>
              </a:rPr>
              <a:t> / </a:t>
            </a:r>
            <a:r>
              <a:rPr lang="ru-RU" sz="2600" dirty="0" err="1">
                <a:solidFill>
                  <a:srgbClr val="000099"/>
                </a:solidFill>
                <a:latin typeface="Arial Black" panose="020B0A04020102020204" pitchFamily="34" charset="0"/>
              </a:rPr>
              <a:t>Naoko</a:t>
            </a:r>
            <a:r>
              <a:rPr lang="ru-RU" sz="26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600" dirty="0" err="1">
                <a:solidFill>
                  <a:srgbClr val="000099"/>
                </a:solidFill>
                <a:latin typeface="Arial Black" panose="020B0A04020102020204" pitchFamily="34" charset="0"/>
              </a:rPr>
              <a:t>Yamazaki</a:t>
            </a:r>
            <a:r>
              <a:rPr lang="ru-RU" sz="2600" dirty="0">
                <a:solidFill>
                  <a:srgbClr val="000099"/>
                </a:solidFill>
                <a:latin typeface="Arial Black" panose="020B0A04020102020204" pitchFamily="34" charset="0"/>
              </a:rPr>
              <a:t> (род. 27 декабря 1970), ставшая второй японкой, побывавшей в космосе.</a:t>
            </a: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547" y="908720"/>
            <a:ext cx="4341453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0564" y="908720"/>
            <a:ext cx="4572000" cy="504753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300" dirty="0">
                <a:solidFill>
                  <a:srgbClr val="000099"/>
                </a:solidFill>
                <a:latin typeface="Arial Black" panose="020B0A04020102020204" pitchFamily="34" charset="0"/>
              </a:rPr>
              <a:t>55-я женщина-космонавт - американка Шеннон Уокер / </a:t>
            </a:r>
            <a:r>
              <a:rPr lang="ru-RU" sz="2300" dirty="0" err="1">
                <a:solidFill>
                  <a:srgbClr val="000099"/>
                </a:solidFill>
                <a:latin typeface="Arial Black" panose="020B0A04020102020204" pitchFamily="34" charset="0"/>
              </a:rPr>
              <a:t>Shannon</a:t>
            </a:r>
            <a:r>
              <a:rPr lang="ru-RU" sz="23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300" dirty="0" err="1">
                <a:solidFill>
                  <a:srgbClr val="000099"/>
                </a:solidFill>
                <a:latin typeface="Arial Black" panose="020B0A04020102020204" pitchFamily="34" charset="0"/>
              </a:rPr>
              <a:t>Walker</a:t>
            </a:r>
            <a:r>
              <a:rPr lang="ru-RU" sz="2300" dirty="0">
                <a:solidFill>
                  <a:srgbClr val="000099"/>
                </a:solidFill>
                <a:latin typeface="Arial Black" panose="020B0A04020102020204" pitchFamily="34" charset="0"/>
              </a:rPr>
              <a:t> (род. 4 июня 1965), отправившаяся в космос 16 июня 2010 года в составе экспедиции Союз ТМА-19. 18 июня была произведена стыковка корабля с МКС. 26 ноября 2010 года вместе с остальными членами экипажа она вернулась на Землю.</a:t>
            </a: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" r="23140"/>
          <a:stretch/>
        </p:blipFill>
        <p:spPr bwMode="auto">
          <a:xfrm>
            <a:off x="224589" y="836712"/>
            <a:ext cx="4940969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65558" y="980728"/>
            <a:ext cx="383442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100" dirty="0">
                <a:solidFill>
                  <a:srgbClr val="000099"/>
                </a:solidFill>
                <a:latin typeface="Arial Black" panose="020B0A04020102020204" pitchFamily="34" charset="0"/>
              </a:rPr>
              <a:t>56-я женщина-космонавт и первая китаянка, побывавшая в космосе - </a:t>
            </a:r>
            <a:r>
              <a:rPr lang="ru-RU" sz="21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Лю</a:t>
            </a:r>
            <a:r>
              <a:rPr lang="ru-RU" sz="2100" dirty="0">
                <a:solidFill>
                  <a:srgbClr val="000099"/>
                </a:solidFill>
                <a:latin typeface="Arial Black" panose="020B0A04020102020204" pitchFamily="34" charset="0"/>
              </a:rPr>
              <a:t> Ян / </a:t>
            </a:r>
            <a:r>
              <a:rPr lang="ru-RU" sz="2100" dirty="0" err="1">
                <a:solidFill>
                  <a:srgbClr val="000099"/>
                </a:solidFill>
                <a:latin typeface="Arial Black" panose="020B0A04020102020204" pitchFamily="34" charset="0"/>
              </a:rPr>
              <a:t>Liu</a:t>
            </a:r>
            <a:r>
              <a:rPr lang="ru-RU" sz="21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100" dirty="0" err="1">
                <a:solidFill>
                  <a:srgbClr val="000099"/>
                </a:solidFill>
                <a:latin typeface="Arial Black" panose="020B0A04020102020204" pitchFamily="34" charset="0"/>
              </a:rPr>
              <a:t>Yang</a:t>
            </a:r>
            <a:r>
              <a:rPr lang="ru-RU" sz="2100" dirty="0">
                <a:solidFill>
                  <a:srgbClr val="000099"/>
                </a:solidFill>
                <a:latin typeface="Arial Black" panose="020B0A04020102020204" pitchFamily="34" charset="0"/>
              </a:rPr>
              <a:t> (род. 6 октября 1978). Экипаж космического корабля Шэньчжоу-9, отправившегося на орбиту 16 июня 2012 года, состоял из трёх </a:t>
            </a:r>
            <a:r>
              <a:rPr lang="ru-RU" sz="21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астронавтов. </a:t>
            </a:r>
            <a:r>
              <a:rPr lang="ru-RU" sz="2100" dirty="0" err="1" smtClean="0">
                <a:solidFill>
                  <a:srgbClr val="000099"/>
                </a:solidFill>
                <a:latin typeface="Arial Black" panose="020B0A04020102020204" pitchFamily="34" charset="0"/>
              </a:rPr>
              <a:t>Лю</a:t>
            </a:r>
            <a:r>
              <a:rPr lang="ru-RU" sz="21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100" dirty="0">
                <a:solidFill>
                  <a:srgbClr val="000099"/>
                </a:solidFill>
                <a:latin typeface="Arial Black" panose="020B0A04020102020204" pitchFamily="34" charset="0"/>
              </a:rPr>
              <a:t>Ян отвечала за медико-биологические эксперименты.</a:t>
            </a: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740</Words>
  <Application>Microsoft Office PowerPoint</Application>
  <PresentationFormat>Экран (4:3)</PresentationFormat>
  <Paragraphs>99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19</cp:revision>
  <dcterms:created xsi:type="dcterms:W3CDTF">2016-01-10T12:56:23Z</dcterms:created>
  <dcterms:modified xsi:type="dcterms:W3CDTF">2016-04-16T19:19:47Z</dcterms:modified>
</cp:coreProperties>
</file>