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96" r:id="rId3"/>
    <p:sldMasterId id="2147483708" r:id="rId4"/>
  </p:sldMasterIdLst>
  <p:notesMasterIdLst>
    <p:notesMasterId r:id="rId19"/>
  </p:notesMasterIdLst>
  <p:sldIdLst>
    <p:sldId id="272" r:id="rId5"/>
    <p:sldId id="258" r:id="rId6"/>
    <p:sldId id="262" r:id="rId7"/>
    <p:sldId id="260" r:id="rId8"/>
    <p:sldId id="261" r:id="rId9"/>
    <p:sldId id="273" r:id="rId10"/>
    <p:sldId id="274" r:id="rId11"/>
    <p:sldId id="263" r:id="rId12"/>
    <p:sldId id="264" r:id="rId13"/>
    <p:sldId id="267" r:id="rId14"/>
    <p:sldId id="269" r:id="rId15"/>
    <p:sldId id="270" r:id="rId16"/>
    <p:sldId id="271" r:id="rId17"/>
    <p:sldId id="26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48AC4-CF88-4D5B-8DCD-E05043E34093}" type="datetimeFigureOut">
              <a:rPr lang="ru-RU" smtClean="0"/>
              <a:t>17.04.2016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F0916-188F-4F97-8939-FDE4AF3A8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551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Триггеры – квадраты. Нажимая на них – последовательная разгадка ребуса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F0916-188F-4F97-8939-FDE4AF3A8E6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585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Триггеры – квадраты. Нажимая на них – последовательная разгадка ребуса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F0916-188F-4F97-8939-FDE4AF3A8E6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505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B39CD2-F196-434B-9DAF-2E032624687C}" type="slidenum">
              <a:rPr lang="ru-RU">
                <a:solidFill>
                  <a:prstClr val="black"/>
                </a:solidFill>
              </a:rPr>
              <a:pPr eaLnBrk="1" hangingPunct="1"/>
              <a:t>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6867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8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http://ru.wikipedia.org/wiki/%CB%E8%F8%E0%E9%ED%E8%EA%E8</a:t>
            </a:r>
            <a:endParaRPr lang="ru-RU" smtClean="0"/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C039C336-6BBD-424D-8D52-93953B9B1FCA}" type="slidenum">
              <a:rPr lang="ru-RU" sz="1200">
                <a:solidFill>
                  <a:prstClr val="black"/>
                </a:solidFill>
              </a:rPr>
              <a:pPr algn="r">
                <a:defRPr/>
              </a:pPr>
              <a:t>4</a:t>
            </a:fld>
            <a:endParaRPr lang="ru-RU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3024D3F-2560-4710-9A6F-AA8C740A526F}" type="slidenum">
              <a:rPr lang="ru-RU"/>
              <a:pPr eaLnBrk="1" hangingPunct="1"/>
              <a:t>5</a:t>
            </a:fld>
            <a:endParaRPr lang="ru-RU"/>
          </a:p>
        </p:txBody>
      </p:sp>
      <p:sp>
        <p:nvSpPr>
          <p:cNvPr id="32771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2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http://images.yandex.ru/yandsearch?text=%D0%BB%D0%B8%D1%88%D0%B0%D0%B9%D0%BD%D0%B8%D0%BA&amp;pos=27&amp;rpt=simage&amp;img_url=http%3A%2F%2Fiscience.ru%2Fwp-content%2Fuploads%2F2012%2F06%2Flichen.jpg</a:t>
            </a:r>
            <a:endParaRPr lang="ru-RU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http://images.yandex.ru/yandsearch?p=14&amp;text=%D0%BB%D0%B8%D1%88%D0%B0%D0%B9%D0%BD%D0%B8%D0%BA&amp;pos=448&amp;rpt=simage&amp;img_url=http%3A%2F%2Fphotos.lifeisphoto.ru%2F58%2F2%2F586722.jpg</a:t>
            </a:r>
            <a:endParaRPr lang="ru-RU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http://images.yandex.ru/yandsearch?p=10&amp;text=%D0%BB%D0%B8%D1%88%D0%B0%D0%B9%D0%BD%D0%B8%D0%BA&amp;pos=328&amp;rpt=simage&amp;img_url=http%3A%2F%2Fimg-fotki.yandex.ru%2Fget%2F5803%2Felena5orlova.1a%2F0_4d86e_46a684f_S</a:t>
            </a:r>
            <a:endParaRPr lang="ru-RU" dirty="0" smtClean="0"/>
          </a:p>
        </p:txBody>
      </p:sp>
      <p:sp>
        <p:nvSpPr>
          <p:cNvPr id="26628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A0D55AD-C9EE-423C-9B57-FB356A239BAE}" type="slidenum">
              <a:rPr lang="ru-RU" sz="1200">
                <a:latin typeface="+mn-lt"/>
              </a:rPr>
              <a:pPr algn="r">
                <a:defRPr/>
              </a:pPr>
              <a:t>5</a:t>
            </a:fld>
            <a:endParaRPr lang="ru-RU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39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9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186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154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346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657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08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33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9963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0656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969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5653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1828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064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786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2373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3115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93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784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8684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5342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76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0777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2088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1298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9368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1248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3988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5780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9429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4245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76882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759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3335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7973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11631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03333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179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323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917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879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983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42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682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4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268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377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090AB03-DA23-4D07-80F2-E171F992AD8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17.04.2016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F328D80-34E6-49B1-B8C4-C3EAC209C05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924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p=14&amp;text=%D0%BB%D0%B8%D1%88%D0%B0%D0%B9%D0%BD%D0%B8%D0%BA&amp;pos=448&amp;rpt=simage&amp;img_url=http://photos.lifeisphoto.ru/58/2/586722.jpg" TargetMode="External"/><Relationship Id="rId2" Type="http://schemas.openxmlformats.org/officeDocument/2006/relationships/hyperlink" Target="http://ru.wikipedia.org/wiki/%CB%E8%F8%E0%E9%ED%E8%EA%E8" TargetMode="External"/><Relationship Id="rId1" Type="http://schemas.openxmlformats.org/officeDocument/2006/relationships/slideLayout" Target="../slideLayouts/slideLayout40.xml"/><Relationship Id="rId5" Type="http://schemas.openxmlformats.org/officeDocument/2006/relationships/hyperlink" Target="http://rebus1.com/" TargetMode="External"/><Relationship Id="rId4" Type="http://schemas.openxmlformats.org/officeDocument/2006/relationships/hyperlink" Target="http://images.yandex.ru/yandsearch?p=10&amp;text=%D0%BB%D0%B8%D1%88%D0%B0%D0%B9%D0%BD%D0%B8%D0%BA&amp;pos=328&amp;rpt=simage&amp;img_url=http://img-fotki.yandex.ru/get/5803/elena5orlova.1a/0_4d86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908720"/>
            <a:ext cx="66247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" algn="ctr"/>
            <a:r>
              <a:rPr lang="ru-RU" dirty="0" smtClean="0"/>
              <a:t>Дидактические материалы </a:t>
            </a:r>
          </a:p>
          <a:p>
            <a:pPr marL="44450" algn="ctr"/>
            <a:r>
              <a:rPr lang="ru-RU" dirty="0" smtClean="0"/>
              <a:t>к  уроку биологии </a:t>
            </a:r>
            <a:r>
              <a:rPr lang="ru-RU" dirty="0"/>
              <a:t>в </a:t>
            </a:r>
            <a:r>
              <a:rPr lang="ru-RU" dirty="0" smtClean="0"/>
              <a:t>5 </a:t>
            </a:r>
            <a:r>
              <a:rPr lang="ru-RU" dirty="0"/>
              <a:t>классе (базовый уровень) </a:t>
            </a:r>
            <a:r>
              <a:rPr lang="ru-RU" dirty="0" smtClean="0"/>
              <a:t>ФГОС</a:t>
            </a:r>
          </a:p>
          <a:p>
            <a:pPr marL="44450" algn="ctr"/>
            <a:r>
              <a:rPr lang="ru-RU" dirty="0" smtClean="0"/>
              <a:t>по теме </a:t>
            </a:r>
            <a:r>
              <a:rPr lang="ru-RU" altLang="ru-RU" b="1" dirty="0" smtClean="0"/>
              <a:t>«Лишайники»</a:t>
            </a:r>
          </a:p>
          <a:p>
            <a:pPr marL="44450" algn="ctr"/>
            <a:r>
              <a:rPr lang="ru-RU" altLang="ru-RU" dirty="0" smtClean="0"/>
              <a:t>Учебник серии «Алгоритм успеха» авторы </a:t>
            </a:r>
            <a:r>
              <a:rPr lang="ru-RU" altLang="ru-RU" dirty="0" err="1" smtClean="0"/>
              <a:t>И.Н.Пономарёва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И.В.Николаев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О.А.Корнилова</a:t>
            </a:r>
            <a:r>
              <a:rPr lang="ru-RU" altLang="ru-RU" dirty="0" smtClean="0"/>
              <a:t>. – М.:</a:t>
            </a:r>
            <a:r>
              <a:rPr lang="ru-RU" altLang="ru-RU" dirty="0" err="1" smtClean="0"/>
              <a:t>Вентана</a:t>
            </a:r>
            <a:r>
              <a:rPr lang="ru-RU" altLang="ru-RU" dirty="0" smtClean="0"/>
              <a:t>-Граф, 2013</a:t>
            </a:r>
            <a:endParaRPr lang="ru-RU" alt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2528719"/>
            <a:ext cx="7416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" indent="0" algn="r">
              <a:buFontTx/>
              <a:buNone/>
            </a:pPr>
            <a:endParaRPr lang="ru-RU" altLang="ru-RU" b="1" dirty="0" smtClean="0"/>
          </a:p>
          <a:p>
            <a:pPr marL="44450" indent="0" algn="r">
              <a:buFontTx/>
              <a:buNone/>
            </a:pPr>
            <a:endParaRPr lang="ru-RU" altLang="ru-RU" b="1" dirty="0" smtClean="0"/>
          </a:p>
          <a:p>
            <a:pPr marL="44450" indent="0" algn="r">
              <a:buFontTx/>
              <a:buNone/>
            </a:pPr>
            <a:r>
              <a:rPr lang="ru-RU" altLang="ru-RU" b="1" dirty="0" smtClean="0"/>
              <a:t>Автор материала</a:t>
            </a:r>
            <a:r>
              <a:rPr lang="ru-RU" altLang="ru-RU" dirty="0" smtClean="0"/>
              <a:t>:</a:t>
            </a:r>
          </a:p>
          <a:p>
            <a:pPr marL="44450" indent="0" algn="r">
              <a:buFontTx/>
              <a:buNone/>
            </a:pPr>
            <a:r>
              <a:rPr lang="ru-RU" altLang="ru-RU" dirty="0" smtClean="0"/>
              <a:t> </a:t>
            </a:r>
            <a:r>
              <a:rPr lang="ru-RU" altLang="ru-RU" i="1" dirty="0"/>
              <a:t>Медведева Татьяна Александровна</a:t>
            </a:r>
            <a:r>
              <a:rPr lang="ru-RU" altLang="ru-RU" i="1" dirty="0" smtClean="0"/>
              <a:t>,</a:t>
            </a:r>
            <a:endParaRPr lang="ru-RU" altLang="ru-RU" dirty="0"/>
          </a:p>
          <a:p>
            <a:pPr marL="44450" indent="0" algn="r">
              <a:buFontTx/>
              <a:buNone/>
            </a:pPr>
            <a:r>
              <a:rPr lang="ru-RU" altLang="ru-RU" i="1" dirty="0"/>
              <a:t>учитель </a:t>
            </a:r>
            <a:r>
              <a:rPr lang="ru-RU" altLang="ru-RU" i="1" dirty="0" smtClean="0"/>
              <a:t>биологии</a:t>
            </a:r>
          </a:p>
          <a:p>
            <a:pPr marL="44450" indent="0" algn="r">
              <a:buFontTx/>
              <a:buNone/>
            </a:pPr>
            <a:r>
              <a:rPr lang="ru-RU" altLang="ru-RU" i="1" dirty="0" smtClean="0"/>
              <a:t>высшей квалификационной категории</a:t>
            </a:r>
            <a:endParaRPr lang="ru-RU" altLang="ru-RU" i="1" dirty="0"/>
          </a:p>
          <a:p>
            <a:pPr marL="44450" algn="r"/>
            <a:r>
              <a:rPr lang="ru-RU" altLang="ru-RU" dirty="0"/>
              <a:t>МБОУ Арбатская средняя школа</a:t>
            </a:r>
          </a:p>
          <a:p>
            <a:pPr marL="44450" algn="r"/>
            <a:r>
              <a:rPr lang="ru-RU" altLang="ru-RU" dirty="0" err="1" smtClean="0"/>
              <a:t>Таштыпского</a:t>
            </a:r>
            <a:r>
              <a:rPr lang="ru-RU" altLang="ru-RU" dirty="0" smtClean="0"/>
              <a:t> района</a:t>
            </a:r>
            <a:endParaRPr lang="ru-RU" altLang="ru-RU" dirty="0"/>
          </a:p>
          <a:p>
            <a:pPr marL="44450" algn="r"/>
            <a:r>
              <a:rPr lang="ru-RU" altLang="ru-RU" dirty="0" smtClean="0"/>
              <a:t>Республики </a:t>
            </a:r>
            <a:r>
              <a:rPr lang="ru-RU" altLang="ru-RU" dirty="0"/>
              <a:t>Хакасия</a:t>
            </a:r>
          </a:p>
          <a:p>
            <a:pPr marL="44450" indent="0" algn="r">
              <a:buFontTx/>
              <a:buNone/>
            </a:pPr>
            <a:endParaRPr lang="ru-RU" altLang="ru-RU" dirty="0"/>
          </a:p>
          <a:p>
            <a:pPr marL="44450" indent="0" algn="r">
              <a:buFontTx/>
              <a:buNone/>
            </a:pPr>
            <a:endParaRPr lang="ru-RU" altLang="ru-RU" dirty="0"/>
          </a:p>
          <a:p>
            <a:pPr marL="44450" indent="0" algn="ctr">
              <a:buFontTx/>
              <a:buNone/>
            </a:pPr>
            <a:r>
              <a:rPr lang="ru-RU" altLang="ru-RU" dirty="0" smtClean="0"/>
              <a:t>Арбаты </a:t>
            </a:r>
            <a:r>
              <a:rPr lang="ru-RU" altLang="ru-RU" dirty="0"/>
              <a:t>– </a:t>
            </a:r>
            <a:r>
              <a:rPr lang="ru-RU" altLang="ru-RU" dirty="0" smtClean="0"/>
              <a:t>2016г</a:t>
            </a:r>
            <a:r>
              <a:rPr lang="ru-RU" alt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058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95536"/>
          </a:xfrm>
        </p:spPr>
        <p:txBody>
          <a:bodyPr/>
          <a:lstStyle/>
          <a:p>
            <a:r>
              <a:rPr lang="ru-RU" b="1" dirty="0" smtClean="0"/>
              <a:t>Репортаж с урока</a:t>
            </a:r>
            <a:endParaRPr lang="ru-RU" b="1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8614044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886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Итоги домашнего задания</a:t>
            </a:r>
            <a:endParaRPr lang="ru-RU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86115"/>
            <a:ext cx="8892480" cy="46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012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600200"/>
          </a:xfrm>
        </p:spPr>
        <p:txBody>
          <a:bodyPr/>
          <a:lstStyle/>
          <a:p>
            <a:r>
              <a:rPr lang="ru-RU" b="1" dirty="0" smtClean="0"/>
              <a:t>Итоги домашнего задания</a:t>
            </a:r>
            <a:endParaRPr lang="ru-RU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16832"/>
            <a:ext cx="8656752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47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600200"/>
          </a:xfrm>
        </p:spPr>
        <p:txBody>
          <a:bodyPr/>
          <a:lstStyle/>
          <a:p>
            <a:r>
              <a:rPr lang="ru-RU" b="1" dirty="0" smtClean="0"/>
              <a:t>Итоги домашнего задания</a:t>
            </a:r>
            <a:endParaRPr lang="ru-RU" b="1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7776864" cy="5027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61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Comic Sans MS" pitchFamily="66" charset="0"/>
              </a:rPr>
              <a:t>Используемые ресурсы</a:t>
            </a:r>
          </a:p>
        </p:txBody>
      </p:sp>
      <p:sp>
        <p:nvSpPr>
          <p:cNvPr id="24579" name="Содержимое 2"/>
          <p:cNvSpPr>
            <a:spLocks noGrp="1"/>
          </p:cNvSpPr>
          <p:nvPr>
            <p:ph idx="4294967295"/>
          </p:nvPr>
        </p:nvSpPr>
        <p:spPr>
          <a:xfrm>
            <a:off x="179512" y="1600200"/>
            <a:ext cx="8784976" cy="4525963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ru-RU" sz="1800" dirty="0" smtClean="0"/>
              <a:t> </a:t>
            </a:r>
          </a:p>
          <a:p>
            <a:r>
              <a:rPr lang="en-US" sz="1600" dirty="0" smtClean="0">
                <a:hlinkClick r:id="rId2"/>
              </a:rPr>
              <a:t>http://ru.wikipedia.org/wiki/%CB%E8%F8%E0%E9%ED%E8%EA%E8</a:t>
            </a:r>
            <a:r>
              <a:rPr lang="ru-RU" sz="1600" dirty="0" smtClean="0"/>
              <a:t> </a:t>
            </a:r>
            <a:r>
              <a:rPr lang="ru-RU" sz="1600" dirty="0">
                <a:solidFill>
                  <a:schemeClr val="tx1"/>
                </a:solidFill>
              </a:rPr>
              <a:t>Дополнительная информация о лишайниках </a:t>
            </a:r>
            <a:endParaRPr lang="ru-RU" sz="1600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US" sz="1600" dirty="0">
                <a:hlinkClick r:id="rId3"/>
              </a:rPr>
              <a:t>http://images.yandex.ru/yandsearch?p=14&amp;text=%</a:t>
            </a:r>
            <a:r>
              <a:rPr lang="en-US" sz="1600" dirty="0" smtClean="0">
                <a:hlinkClick r:id="rId3"/>
              </a:rPr>
              <a:t>D0%BB%D0%B8%D1%88%D0%B0%D0%B9%D0%BD%D0%B8%D0%BA&amp;pos=448&amp;rpt=simage&amp;img_url=http%3A%2F%2Fphotos.lifeisphoto.ru%2F58%2F2%2F586722.jpg</a:t>
            </a:r>
            <a:r>
              <a:rPr lang="ru-RU" sz="1600" dirty="0" smtClean="0"/>
              <a:t> </a:t>
            </a:r>
            <a:endParaRPr lang="ru-RU" sz="1600" dirty="0"/>
          </a:p>
          <a:p>
            <a:pPr>
              <a:spcBef>
                <a:spcPct val="0"/>
              </a:spcBef>
            </a:pPr>
            <a:r>
              <a:rPr lang="en-US" sz="1600" dirty="0">
                <a:hlinkClick r:id="rId4"/>
              </a:rPr>
              <a:t>http://images.yandex.ru/yandsearch?p=10&amp;text=%</a:t>
            </a:r>
            <a:r>
              <a:rPr lang="en-US" sz="1600" dirty="0" smtClean="0">
                <a:hlinkClick r:id="rId4"/>
              </a:rPr>
              <a:t>D0%BB%D0%B8%D1%88%D0%B0%D0%B9%D0%BD%D0%B8%D0%BA&amp;pos=328&amp;rpt=simage&amp;img_url=http%3A%2F%2Fimg-fotki.yandex.ru%2Fget%2F5803%2Felena5orlova.1a%2F0_4d86e</a:t>
            </a:r>
            <a:r>
              <a:rPr lang="ru-RU" sz="1600" dirty="0" smtClean="0"/>
              <a:t> – </a:t>
            </a:r>
            <a:r>
              <a:rPr lang="ru-RU" sz="1600" dirty="0" smtClean="0">
                <a:solidFill>
                  <a:schemeClr val="tx1"/>
                </a:solidFill>
              </a:rPr>
              <a:t>фотографии видов лишайников</a:t>
            </a:r>
          </a:p>
          <a:p>
            <a:pPr>
              <a:spcBef>
                <a:spcPct val="0"/>
              </a:spcBef>
            </a:pPr>
            <a:r>
              <a:rPr lang="ru-RU" sz="1600" u="sng" dirty="0">
                <a:hlinkClick r:id="rId5"/>
              </a:rPr>
              <a:t>http://</a:t>
            </a:r>
            <a:r>
              <a:rPr lang="ru-RU" sz="1600" u="sng" dirty="0" smtClean="0">
                <a:hlinkClick r:id="rId5"/>
              </a:rPr>
              <a:t>rebus1.com</a:t>
            </a:r>
            <a:r>
              <a:rPr lang="ru-RU" sz="1600" dirty="0" smtClean="0">
                <a:solidFill>
                  <a:schemeClr val="tx1"/>
                </a:solidFill>
              </a:rPr>
              <a:t> – </a:t>
            </a:r>
            <a:r>
              <a:rPr lang="ru-RU" sz="1600" dirty="0">
                <a:solidFill>
                  <a:schemeClr val="tx1"/>
                </a:solidFill>
              </a:rPr>
              <a:t>генератор ребусов </a:t>
            </a:r>
          </a:p>
        </p:txBody>
      </p:sp>
    </p:spTree>
    <p:extLst>
      <p:ext uri="{BB962C8B-B14F-4D97-AF65-F5344CB8AC3E}">
        <p14:creationId xmlns:p14="http://schemas.microsoft.com/office/powerpoint/2010/main" val="5649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72854"/>
            <a:ext cx="8991181" cy="3680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23528"/>
          </a:xfrm>
        </p:spPr>
        <p:txBody>
          <a:bodyPr/>
          <a:lstStyle/>
          <a:p>
            <a:r>
              <a:rPr lang="ru-RU" b="1" dirty="0" smtClean="0"/>
              <a:t>Что бы это значило?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5207972"/>
            <a:ext cx="18998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300" dirty="0">
                <a:ln w="11430" cmpd="sng">
                  <a:solidFill>
                    <a:srgbClr val="6076B4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6076B4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6076B4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6076B4">
                      <a:satMod val="220000"/>
                      <a:alpha val="35000"/>
                    </a:srgbClr>
                  </a:glow>
                </a:effectLst>
              </a:rPr>
              <a:t>лиса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80075" y="5255573"/>
            <a:ext cx="30123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300" dirty="0">
                <a:ln w="11430" cmpd="sng">
                  <a:solidFill>
                    <a:srgbClr val="6076B4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6076B4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6076B4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6076B4">
                      <a:satMod val="220000"/>
                      <a:alpha val="35000"/>
                    </a:srgbClr>
                  </a:glow>
                </a:effectLst>
              </a:rPr>
              <a:t>чайник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774422" y="5241084"/>
            <a:ext cx="6831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300" dirty="0">
                <a:ln w="11430" cmpd="sng">
                  <a:solidFill>
                    <a:srgbClr val="6076B4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6076B4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6076B4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6076B4">
                      <a:satMod val="220000"/>
                      <a:alpha val="35000"/>
                    </a:srgbClr>
                  </a:glow>
                </a:effectLst>
              </a:rPr>
              <a:t>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223963" y="5208058"/>
            <a:ext cx="32095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300" dirty="0" err="1">
                <a:ln w="11430" cmpd="sng">
                  <a:solidFill>
                    <a:srgbClr val="6076B4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6076B4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6076B4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6076B4">
                      <a:satMod val="220000"/>
                      <a:alpha val="35000"/>
                    </a:srgbClr>
                  </a:glow>
                </a:effectLst>
              </a:rPr>
              <a:t>шайник</a:t>
            </a:r>
            <a:endParaRPr lang="ru-RU" sz="5400" b="1" spc="300" dirty="0">
              <a:ln w="11430" cmpd="sng">
                <a:solidFill>
                  <a:srgbClr val="6076B4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6076B4">
                      <a:tint val="83000"/>
                      <a:shade val="100000"/>
                      <a:satMod val="200000"/>
                    </a:srgbClr>
                  </a:gs>
                  <a:gs pos="75000">
                    <a:srgbClr val="6076B4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6076B4">
                    <a:satMod val="220000"/>
                    <a:alpha val="35000"/>
                  </a:srgbClr>
                </a:glow>
              </a:effectLst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763688" y="5717238"/>
            <a:ext cx="72008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466764" y="4358066"/>
            <a:ext cx="288032" cy="21602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079947" y="1628800"/>
            <a:ext cx="288032" cy="21602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995936" y="4250054"/>
            <a:ext cx="288032" cy="21602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355976" y="4991948"/>
            <a:ext cx="288032" cy="21602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827990" y="4775924"/>
            <a:ext cx="288032" cy="21602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226884" y="4775924"/>
            <a:ext cx="648072" cy="39592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2F5897">
                    <a:lumMod val="50000"/>
                  </a:srgbClr>
                </a:solidFill>
              </a:rPr>
              <a:t>?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79233" y="5207972"/>
            <a:ext cx="7842211" cy="15696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spc="300" dirty="0">
                <a:ln w="11430" cmpd="sng">
                  <a:solidFill>
                    <a:srgbClr val="6076B4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0">
                      <a:srgbClr val="DDEBCF"/>
                    </a:gs>
                    <a:gs pos="50000">
                      <a:srgbClr val="9CB86E"/>
                    </a:gs>
                    <a:gs pos="100000">
                      <a:srgbClr val="156B13"/>
                    </a:gs>
                  </a:gsLst>
                  <a:lin ang="5400000" scaled="0"/>
                </a:gradFill>
                <a:effectLst>
                  <a:glow rad="45500">
                    <a:srgbClr val="6076B4">
                      <a:satMod val="220000"/>
                      <a:alpha val="35000"/>
                    </a:srgbClr>
                  </a:glow>
                </a:effectLst>
              </a:rPr>
              <a:t>лишайники</a:t>
            </a:r>
          </a:p>
        </p:txBody>
      </p:sp>
    </p:spTree>
    <p:extLst>
      <p:ext uri="{BB962C8B-B14F-4D97-AF65-F5344CB8AC3E}">
        <p14:creationId xmlns:p14="http://schemas.microsoft.com/office/powerpoint/2010/main" val="355573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7" grpId="2"/>
      <p:bldP spid="8" grpId="0"/>
      <p:bldP spid="8" grpId="1"/>
      <p:bldP spid="10" grpId="0"/>
      <p:bldP spid="10" grpId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360" y="1604910"/>
            <a:ext cx="8725284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051520"/>
          </a:xfrm>
        </p:spPr>
        <p:txBody>
          <a:bodyPr/>
          <a:lstStyle/>
          <a:p>
            <a:r>
              <a:rPr lang="ru-RU" b="1" dirty="0" smtClean="0"/>
              <a:t>Узнай термин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63836" y="4509120"/>
            <a:ext cx="25138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300" dirty="0">
                <a:ln w="11430" cmpd="sng">
                  <a:solidFill>
                    <a:srgbClr val="6076B4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6076B4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6076B4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6076B4">
                      <a:satMod val="220000"/>
                      <a:alpha val="35000"/>
                    </a:srgbClr>
                  </a:glow>
                </a:effectLst>
              </a:rPr>
              <a:t>СЛОН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934124" y="4509120"/>
            <a:ext cx="20697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300" dirty="0">
                <a:ln w="11430" cmpd="sng">
                  <a:solidFill>
                    <a:srgbClr val="6076B4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6076B4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6076B4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6076B4">
                      <a:satMod val="220000"/>
                      <a:alpha val="35000"/>
                    </a:srgbClr>
                  </a:glow>
                </a:effectLst>
              </a:rPr>
              <a:t>Е в 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325284" y="4479503"/>
            <a:ext cx="10294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300" dirty="0">
                <a:ln w="11430" cmpd="sng">
                  <a:solidFill>
                    <a:srgbClr val="6076B4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6076B4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6076B4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6076B4">
                      <a:satMod val="220000"/>
                      <a:alpha val="35000"/>
                    </a:srgbClr>
                  </a:glow>
                </a:effectLst>
              </a:rPr>
              <a:t>Щ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185547" y="4509120"/>
            <a:ext cx="6431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300" dirty="0">
                <a:ln w="11430" cmpd="sng">
                  <a:solidFill>
                    <a:srgbClr val="6076B4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6076B4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6076B4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6076B4">
                      <a:satMod val="220000"/>
                      <a:alpha val="35000"/>
                    </a:srgbClr>
                  </a:glow>
                </a:effectLst>
              </a:rPr>
              <a:t>Е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11560" y="4149080"/>
            <a:ext cx="288032" cy="288032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489634" y="1700808"/>
            <a:ext cx="288032" cy="288032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051720" y="4581128"/>
            <a:ext cx="581930" cy="72008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203848" y="4149080"/>
            <a:ext cx="288032" cy="288032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357450" y="4149080"/>
            <a:ext cx="288032" cy="288032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604448" y="4077072"/>
            <a:ext cx="432048" cy="36004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prstClr val="black"/>
                </a:solidFill>
              </a:rPr>
              <a:t>?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95534" y="4554243"/>
            <a:ext cx="8424937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spc="300" dirty="0">
                <a:ln w="11430" cmpd="sng">
                  <a:solidFill>
                    <a:srgbClr val="6076B4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6076B4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6076B4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6076B4">
                      <a:satMod val="220000"/>
                      <a:alpha val="35000"/>
                    </a:srgbClr>
                  </a:glow>
                </a:effectLst>
              </a:rPr>
              <a:t>СЛОЕВИЩЕ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551977" y="4149080"/>
            <a:ext cx="288032" cy="288032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86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Comic Sans MS" pitchFamily="66" charset="0"/>
              </a:rPr>
              <a:t>Это интересно…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idx="4294967295"/>
          </p:nvPr>
        </p:nvSpPr>
        <p:spPr>
          <a:xfrm>
            <a:off x="198783" y="1556792"/>
            <a:ext cx="8693697" cy="4686300"/>
          </a:xfr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Строение лишайников открыл Симон </a:t>
            </a:r>
            <a:r>
              <a:rPr lang="ru-RU" sz="2800" b="1" dirty="0" err="1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Швенденер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 в 1867 г.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Лишайники растут всего лишь на несколько десятых миллиметра в год.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Продолжительность жизни от 1000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д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о 4000 лет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Устойчивость к высоким и низким температурам. Они способны выносить температурные пределы от   - 196ºC до + 100ºC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ru-RU" sz="3000" dirty="0" smtClean="0"/>
          </a:p>
        </p:txBody>
      </p:sp>
    </p:spTree>
    <p:extLst>
      <p:ext uri="{BB962C8B-B14F-4D97-AF65-F5344CB8AC3E}">
        <p14:creationId xmlns:p14="http://schemas.microsoft.com/office/powerpoint/2010/main" val="3649462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6019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smtClean="0">
                <a:latin typeface="Comic Sans MS" pitchFamily="66" charset="0"/>
              </a:rPr>
              <a:t/>
            </a:r>
            <a:br>
              <a:rPr lang="ru-RU" sz="4000" smtClean="0">
                <a:latin typeface="Comic Sans MS" pitchFamily="66" charset="0"/>
              </a:rPr>
            </a:br>
            <a:endParaRPr lang="ru-RU" sz="4000" smtClean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62529" y="51470"/>
            <a:ext cx="8719435" cy="103921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tx2"/>
                </a:solidFill>
                <a:latin typeface="+mn-lt"/>
              </a:rPr>
              <a:t>Проверим, что запомнили?</a:t>
            </a:r>
            <a:endParaRPr lang="ru-RU" sz="4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1271" name="TextBox 10"/>
          <p:cNvSpPr txBox="1">
            <a:spLocks noChangeArrowheads="1"/>
          </p:cNvSpPr>
          <p:nvPr/>
        </p:nvSpPr>
        <p:spPr bwMode="auto">
          <a:xfrm>
            <a:off x="825946" y="6067688"/>
            <a:ext cx="22733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200" b="1" dirty="0">
                <a:latin typeface="Comic Sans MS" pitchFamily="66" charset="0"/>
              </a:rPr>
              <a:t>накипные</a:t>
            </a:r>
          </a:p>
        </p:txBody>
      </p:sp>
      <p:sp>
        <p:nvSpPr>
          <p:cNvPr id="11272" name="TextBox 11"/>
          <p:cNvSpPr txBox="1">
            <a:spLocks noChangeArrowheads="1"/>
          </p:cNvSpPr>
          <p:nvPr/>
        </p:nvSpPr>
        <p:spPr bwMode="auto">
          <a:xfrm>
            <a:off x="3203010" y="6062351"/>
            <a:ext cx="30384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200" b="1" dirty="0">
                <a:latin typeface="Comic Sans MS" pitchFamily="66" charset="0"/>
              </a:rPr>
              <a:t>кустистые</a:t>
            </a:r>
          </a:p>
        </p:txBody>
      </p:sp>
      <p:sp>
        <p:nvSpPr>
          <p:cNvPr id="11273" name="TextBox 12"/>
          <p:cNvSpPr txBox="1">
            <a:spLocks noChangeArrowheads="1"/>
          </p:cNvSpPr>
          <p:nvPr/>
        </p:nvSpPr>
        <p:spPr bwMode="auto">
          <a:xfrm>
            <a:off x="6012160" y="6074515"/>
            <a:ext cx="26431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200" b="1" dirty="0">
                <a:latin typeface="Comic Sans MS" pitchFamily="66" charset="0"/>
              </a:rPr>
              <a:t>листоватые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43608" y="813686"/>
            <a:ext cx="6693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Определите типы лишайников</a:t>
            </a:r>
            <a:endParaRPr lang="ru-RU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68870" y="1275351"/>
            <a:ext cx="507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575544" y="1275351"/>
            <a:ext cx="507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819301" y="1275351"/>
            <a:ext cx="507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3</a:t>
            </a:r>
            <a:endParaRPr lang="ru-RU" sz="2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11" y="1800906"/>
            <a:ext cx="2335212" cy="279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7688" y="1823713"/>
            <a:ext cx="2584450" cy="279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466" y="1836762"/>
            <a:ext cx="3408362" cy="279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297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2614 C 0.00504 0.02151 0.00973 0.01897 0.01441 0.01434 C 0.01563 0.01319 0.01789 0.01087 0.01789 0.0111 C 0.02032 0.00578 0.02136 0.00093 0.02379 -0.00416 C 0.0257 -0.01572 0.03143 -0.02497 0.0342 -0.03631 C 0.03542 -0.04949 0.03785 -0.06614 0.03299 -0.0784 C 0.02379 -0.10222 0.00764 -0.10129 -0.00885 -0.10707 C -0.02152 -0.11147 -0.03455 -0.11632 -0.04739 -0.11887 C -0.0559 -0.1228 -0.06441 -0.12465 -0.07291 -0.12719 C -0.08003 -0.12928 -0.0868 -0.1339 -0.09392 -0.13575 C -0.10416 -0.13829 -0.11371 -0.13968 -0.1243 -0.14084 C -0.16458 -0.15217 -0.20208 -0.14847 -0.24427 -0.14916 C -0.26146 -0.15125 -0.27847 -0.15425 -0.29566 -0.15587 C -0.31406 -0.16188 -0.33368 -0.16258 -0.3526 -0.16605 C -0.36198 -0.1679 -0.371 -0.17137 -0.38055 -0.17275 C -0.38646 -0.17507 -0.39218 -0.17692 -0.39809 -0.17969 C -0.40034 -0.18085 -0.4026 -0.18177 -0.40503 -0.18293 C -0.40607 -0.18339 -0.4085 -0.18455 -0.4085 -0.18432 C -0.40937 -0.18825 -0.4118 -0.19102 -0.41215 -0.19472 C -0.41319 -0.20999 -0.4059 -0.21253 -0.39809 -0.21508 C -0.33316 -0.20999 -0.41805 -0.21646 -0.35017 -0.21161 C -0.32986 -0.21022 -0.33628 -0.21438 -0.32812 -0.20814 " pathEditMode="relative" rAng="0" ptsTypes="fffffffffffffffffffffA">
                                      <p:cBhvr>
                                        <p:cTn id="6" dur="2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45" y="-121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833 0.01504 C -0.10764 0.00532 -0.10798 -0.00046 -0.10347 -0.00809 C -0.10156 -0.01688 -0.09791 -0.02335 -0.09218 -0.0296 C -0.08941 -0.03885 -0.0934 -0.0289 -0.08715 -0.0363 C -0.08507 -0.03885 -0.0842 -0.04232 -0.08229 -0.0444 C -0.07673 -0.05041 -0.07187 -0.05573 -0.06597 -0.06082 C -0.05902 -0.07261 -0.04323 -0.0777 -0.03107 -0.07978 C -0.00833 -0.0777 0.01389 -0.07284 0.03646 -0.0703 C 0.05608 -0.06429 0.07709 -0.06475 0.09757 -0.06336 C 0.11858 -0.05966 0.14011 -0.06128 0.16111 -0.06498 C 0.17622 -0.07007 0.18247 -0.06799 0.19358 -0.08233 C 0.1948 -0.08371 0.19618 -0.08487 0.1974 -0.08626 C 0.19983 -0.08996 0.20226 -0.09366 0.20486 -0.09736 C 0.20573 -0.09852 0.20747 -0.10106 0.20747 -0.10106 C 0.20886 -0.10568 0.21355 -0.11332 0.21355 -0.11309 C 0.2165 -0.1265 0.22032 -0.13922 0.2224 -0.15263 C 0.22153 -0.1679 0.22188 -0.17437 0.21615 -0.1864 C 0.21459 -0.1894 0.21476 -0.1931 0.21233 -0.19565 " pathEditMode="relative" rAng="0" ptsTypes="fffffffffffffffffA">
                                      <p:cBhvr>
                                        <p:cTn id="11" dur="2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28" y="-10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0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04463 C -0.00903 0.0377 -0.01892 0.03746 -0.02795 0.03608 C -0.03524 0.03307 -0.04306 0.03238 -0.05069 0.03122 C -0.05764 0.02775 -0.06563 0.02683 -0.07222 0.02266 C -0.07778 0.01919 -0.08264 0.01457 -0.08872 0.01249 C -0.10851 0.00578 -0.09219 0.01203 -0.1026 0.0074 C -0.10521 0.00624 -0.11024 0.00416 -0.11024 0.00439 C -0.11858 -0.00347 -0.13177 -0.00509 -0.14184 -0.00763 C -0.16024 -0.01226 -0.1776 -0.02151 -0.19635 -0.02451 C -0.20399 -0.02798 -0.21094 -0.02845 -0.2191 -0.0296 C -0.23438 -0.03446 -0.25052 -0.03515 -0.26597 -0.03631 C -0.28403 -0.04209 -0.30799 -0.04602 -0.32674 -0.0481 C -0.33559 -0.05088 -0.34427 -0.05342 -0.3533 -0.05481 C -0.36215 -0.05805 -0.37083 -0.06129 -0.37986 -0.06337 C -0.38837 -0.06869 -0.3967 -0.071 -0.40521 -0.07516 C -0.41059 -0.08649 -0.40417 -0.07562 -0.41146 -0.08187 C -0.41302 -0.08326 -0.41389 -0.08534 -0.41528 -0.08696 C -0.41649 -0.08834 -0.41788 -0.08904 -0.4191 -0.09019 C -0.42083 -0.0976 -0.42448 -0.09783 -0.42795 -0.10384 C -0.43056 -0.10823 -0.43316 -0.11263 -0.43559 -0.11725 C -0.43785 -0.12142 -0.43941 -0.12581 -0.44063 -0.13067 C -0.44149 -0.13414 -0.44306 -0.14084 -0.44306 -0.14061 C -0.44271 -0.14431 -0.44358 -0.14847 -0.44184 -0.15102 C -0.4401 -0.15379 -0.4283 -0.15657 -0.42535 -0.15772 C -0.39774 -0.15657 -0.37344 -0.15426 -0.34688 -0.1494 C -0.32847 -0.14038 -0.29601 -0.13945 -0.27604 -0.1376 C -0.24722 -0.12697 -0.20087 -0.13529 -0.18108 -0.13575 C -0.08906 -0.13506 0.00399 -0.13136 0.09618 -0.13414 C 0.0974 -0.1346 0.09878 -0.13506 0.1 -0.13575 C 0.10174 -0.13668 0.1033 -0.13853 0.10503 -0.13922 C 0.10833 -0.14061 0.1151 -0.14246 0.1151 -0.14223 C 0.11944 -0.14639 0.12118 -0.1494 0.12274 -0.15611 C 0.1224 -0.16166 0.12344 -0.1679 0.12153 -0.17299 C 0.11858 -0.18085 0.10521 -0.1827 0.1 -0.18478 C 0.07726 -0.19357 0.05399 -0.19496 0.03038 -0.19658 C 0.01562 -0.19612 -0.00868 -0.19311 -0.02674 -0.19311 " pathEditMode="relative" rAng="0" ptsTypes="fffffffffffffffffffffffffffffffffffA">
                                      <p:cBhvr>
                                        <p:cTn id="16" dur="2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68" y="-120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6"/>
                  </p:tgtEl>
                </p:cond>
              </p:nextCondLst>
            </p:seq>
          </p:childTnLst>
        </p:cTn>
      </p:par>
    </p:tnLst>
    <p:bldLst>
      <p:bldP spid="11271" grpId="0"/>
      <p:bldP spid="11272" grpId="0"/>
      <p:bldP spid="112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036496" cy="868362"/>
          </a:xfrm>
        </p:spPr>
        <p:txBody>
          <a:bodyPr/>
          <a:lstStyle/>
          <a:p>
            <a:pPr eaLnBrk="1" hangingPunct="1"/>
            <a:r>
              <a:rPr lang="ru-RU" sz="4800" b="1" dirty="0" smtClean="0">
                <a:latin typeface="Comic Sans MS" pitchFamily="66" charset="0"/>
              </a:rPr>
              <a:t>Выбери верные утверждения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1556792"/>
            <a:ext cx="8533456" cy="5040560"/>
          </a:xfr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txBody>
          <a:bodyPr>
            <a:normAutofit/>
          </a:bodyPr>
          <a:lstStyle/>
          <a:p>
            <a:pPr marL="514350" indent="-514350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Тело лишайника называется слоевище.</a:t>
            </a:r>
          </a:p>
          <a:p>
            <a:pPr marL="514350" indent="-514350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Лишайники приносят вред природе.</a:t>
            </a:r>
          </a:p>
          <a:p>
            <a:pPr marL="514350" indent="-514350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Лишайники очень требовательны к условиям произрастания.</a:t>
            </a:r>
          </a:p>
          <a:p>
            <a:pPr marL="514350" indent="-514350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Слоевище лишайника – симбиотический организм, состоящий из гриба и водоросли.</a:t>
            </a:r>
          </a:p>
          <a:p>
            <a:pPr marL="514350" indent="-514350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Водоросль лишайника синтезирует органические вещества.</a:t>
            </a:r>
          </a:p>
          <a:p>
            <a:pPr marL="514350" indent="-514350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Гриб паразитирует на водорослях, питаясь за их счёт.</a:t>
            </a:r>
          </a:p>
          <a:p>
            <a:pPr marL="514350" indent="-514350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Симбиоз – взаимовыгодное сожительство.</a:t>
            </a:r>
          </a:p>
          <a:p>
            <a:pPr marL="514350" indent="-514350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Слоевище лишайника  только зелёного цвета.</a:t>
            </a:r>
          </a:p>
          <a:p>
            <a:pPr marL="514350" indent="-514350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Лишайниками питаются некоторые животные.</a:t>
            </a:r>
          </a:p>
          <a:p>
            <a:pPr marL="514350" indent="-514350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Лишайники портят своими выделениями почву.</a:t>
            </a:r>
          </a:p>
          <a:p>
            <a:pPr marL="514350" indent="-514350" eaLnBrk="1" hangingPunct="1">
              <a:lnSpc>
                <a:spcPct val="80000"/>
              </a:lnSpc>
            </a:pP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156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036496" cy="836712"/>
          </a:xfrm>
        </p:spPr>
        <p:txBody>
          <a:bodyPr/>
          <a:lstStyle/>
          <a:p>
            <a:pPr eaLnBrk="1" hangingPunct="1"/>
            <a:r>
              <a:rPr lang="ru-RU" b="1" dirty="0" smtClean="0">
                <a:latin typeface="Comic Sans MS" pitchFamily="66" charset="0"/>
              </a:rPr>
              <a:t>Что мы узнали на уроке?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-213583" y="2024906"/>
            <a:ext cx="4497551" cy="8367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3600" dirty="0" smtClean="0">
                <a:latin typeface="Comic Sans MS" pitchFamily="66" charset="0"/>
              </a:rPr>
              <a:t>Расскажи </a:t>
            </a:r>
          </a:p>
          <a:p>
            <a:r>
              <a:rPr lang="ru-RU" sz="3600" dirty="0" smtClean="0">
                <a:latin typeface="Comic Sans MS" pitchFamily="66" charset="0"/>
              </a:rPr>
              <a:t>за  </a:t>
            </a:r>
            <a:r>
              <a:rPr lang="ru-RU" sz="3600" dirty="0" smtClean="0">
                <a:latin typeface="Comic Sans MS" pitchFamily="66" charset="0"/>
              </a:rPr>
              <a:t>15 секунд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353" y="865891"/>
            <a:ext cx="3764093" cy="2821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07841"/>
            <a:ext cx="3673913" cy="3193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2093" y="3881465"/>
            <a:ext cx="3930347" cy="2620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613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Comic Sans MS" pitchFamily="66" charset="0"/>
              </a:rPr>
              <a:t>Подведём итоги</a:t>
            </a:r>
          </a:p>
        </p:txBody>
      </p:sp>
      <p:sp>
        <p:nvSpPr>
          <p:cNvPr id="20483" name="Содержимое 2"/>
          <p:cNvSpPr>
            <a:spLocks noGrp="1"/>
          </p:cNvSpPr>
          <p:nvPr>
            <p:ph idx="4294967295"/>
          </p:nvPr>
        </p:nvSpPr>
        <p:spPr>
          <a:xfrm>
            <a:off x="251520" y="1916832"/>
            <a:ext cx="8784976" cy="3384376"/>
          </a:xfr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txBody>
          <a:bodyPr>
            <a:noAutofit/>
          </a:bodyPr>
          <a:lstStyle/>
          <a:p>
            <a:pPr eaLnBrk="1" hangingPunct="1"/>
            <a:endParaRPr lang="ru-RU" sz="3200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/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Лишайники состоят из 2 организмов - гриба и водоросли;</a:t>
            </a:r>
          </a:p>
          <a:p>
            <a:pPr eaLnBrk="1" hangingPunct="1"/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Не требовательны к произрастанию;</a:t>
            </a:r>
          </a:p>
          <a:p>
            <a:pPr eaLnBrk="1" hangingPunct="1"/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Являются «пионерами растительности».</a:t>
            </a:r>
          </a:p>
        </p:txBody>
      </p:sp>
    </p:spTree>
    <p:extLst>
      <p:ext uri="{BB962C8B-B14F-4D97-AF65-F5344CB8AC3E}">
        <p14:creationId xmlns:p14="http://schemas.microsoft.com/office/powerpoint/2010/main" val="204015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116632"/>
            <a:ext cx="8229600" cy="1195536"/>
          </a:xfrm>
        </p:spPr>
        <p:txBody>
          <a:bodyPr/>
          <a:lstStyle/>
          <a:p>
            <a:pPr eaLnBrk="1" hangingPunct="1"/>
            <a:r>
              <a:rPr lang="ru-RU" dirty="0" smtClean="0">
                <a:latin typeface="Comic Sans MS" pitchFamily="66" charset="0"/>
              </a:rPr>
              <a:t>Домашнее задание</a:t>
            </a:r>
          </a:p>
        </p:txBody>
      </p:sp>
      <p:sp>
        <p:nvSpPr>
          <p:cNvPr id="23555" name="Содержимое 2"/>
          <p:cNvSpPr>
            <a:spLocks noGrp="1"/>
          </p:cNvSpPr>
          <p:nvPr>
            <p:ph idx="4294967295"/>
          </p:nvPr>
        </p:nvSpPr>
        <p:spPr>
          <a:xfrm>
            <a:off x="179512" y="1772816"/>
            <a:ext cx="8856984" cy="4464496"/>
          </a:xfr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txBody>
          <a:bodyPr>
            <a:normAutofit/>
          </a:bodyPr>
          <a:lstStyle/>
          <a:p>
            <a:pPr eaLnBrk="1" hangingPunct="1"/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Прочитать п.15</a:t>
            </a:r>
          </a:p>
          <a:p>
            <a:pPr eaLnBrk="1" hangingPunct="1"/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Уметь отвечать на вопросы 1-3, с. 69</a:t>
            </a:r>
          </a:p>
          <a:p>
            <a:pPr eaLnBrk="1" hangingPunct="1"/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Написать сказку «Как гриб с водорослью подружился».</a:t>
            </a:r>
          </a:p>
          <a:p>
            <a:pPr marL="361950" indent="0" eaLnBrk="1" hangingPunct="1">
              <a:buNone/>
            </a:pP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*Придумать викторину о лишайниках.</a:t>
            </a:r>
          </a:p>
          <a:p>
            <a:pPr marL="361950" lvl="0" indent="0">
              <a:buNone/>
            </a:pP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*Придумать </a:t>
            </a:r>
            <a:r>
              <a:rPr lang="ru-RU" sz="3000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кроссворд</a:t>
            </a:r>
          </a:p>
          <a:p>
            <a:pPr marL="361950" lvl="0" indent="0">
              <a:buNone/>
            </a:pP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*Найти </a:t>
            </a:r>
            <a:r>
              <a:rPr lang="ru-RU" sz="3000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в природе лишайники, сфотографировать и определить их формы</a:t>
            </a:r>
          </a:p>
          <a:p>
            <a:pPr eaLnBrk="1" hangingPunct="1"/>
            <a:endParaRPr lang="ru-RU" sz="3600" dirty="0" smtClean="0">
              <a:latin typeface="Comic Sans MS" pitchFamily="66" charset="0"/>
            </a:endParaRPr>
          </a:p>
          <a:p>
            <a:pPr marL="0" indent="0" eaLnBrk="1" hangingPunct="1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65015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382</Words>
  <Application>Microsoft Office PowerPoint</Application>
  <PresentationFormat>Экран (4:3)</PresentationFormat>
  <Paragraphs>92</Paragraphs>
  <Slides>14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Исполнительная</vt:lpstr>
      <vt:lpstr>2_Исполнительная</vt:lpstr>
      <vt:lpstr>1_Исполнительная</vt:lpstr>
      <vt:lpstr>3_Исполнительная</vt:lpstr>
      <vt:lpstr>Презентация PowerPoint</vt:lpstr>
      <vt:lpstr>Что бы это значило?</vt:lpstr>
      <vt:lpstr>Узнай термин</vt:lpstr>
      <vt:lpstr>Это интересно…</vt:lpstr>
      <vt:lpstr> </vt:lpstr>
      <vt:lpstr>Выбери верные утверждения</vt:lpstr>
      <vt:lpstr>Что мы узнали на уроке?</vt:lpstr>
      <vt:lpstr>Подведём итоги</vt:lpstr>
      <vt:lpstr>Домашнее задание</vt:lpstr>
      <vt:lpstr>Репортаж с урока</vt:lpstr>
      <vt:lpstr>Итоги домашнего задания</vt:lpstr>
      <vt:lpstr>Итоги домашнего задания</vt:lpstr>
      <vt:lpstr>Итоги домашнего задания</vt:lpstr>
      <vt:lpstr>Используемые ресурсы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информатика</dc:creator>
  <cp:lastModifiedBy>информатика</cp:lastModifiedBy>
  <cp:revision>8</cp:revision>
  <dcterms:created xsi:type="dcterms:W3CDTF">2016-04-17T09:21:42Z</dcterms:created>
  <dcterms:modified xsi:type="dcterms:W3CDTF">2016-04-17T11:42:57Z</dcterms:modified>
</cp:coreProperties>
</file>