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86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7" r:id="rId24"/>
    <p:sldId id="281" r:id="rId25"/>
    <p:sldId id="288" r:id="rId26"/>
    <p:sldId id="282" r:id="rId27"/>
    <p:sldId id="283" r:id="rId28"/>
    <p:sldId id="289" r:id="rId29"/>
    <p:sldId id="284" r:id="rId30"/>
    <p:sldId id="285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343-8174-45D8-A3FA-4BFDE32BA5C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7FA-A87E-4949-8C10-B64D0BE34D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343-8174-45D8-A3FA-4BFDE32BA5C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7FA-A87E-4949-8C10-B64D0BE3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343-8174-45D8-A3FA-4BFDE32BA5C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7FA-A87E-4949-8C10-B64D0BE3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343-8174-45D8-A3FA-4BFDE32BA5C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7FA-A87E-4949-8C10-B64D0BE3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343-8174-45D8-A3FA-4BFDE32BA5C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CB47FA-A87E-4949-8C10-B64D0BE3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343-8174-45D8-A3FA-4BFDE32BA5C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7FA-A87E-4949-8C10-B64D0BE3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343-8174-45D8-A3FA-4BFDE32BA5C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7FA-A87E-4949-8C10-B64D0BE3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343-8174-45D8-A3FA-4BFDE32BA5C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7FA-A87E-4949-8C10-B64D0BE3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343-8174-45D8-A3FA-4BFDE32BA5C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7FA-A87E-4949-8C10-B64D0BE3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343-8174-45D8-A3FA-4BFDE32BA5C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7FA-A87E-4949-8C10-B64D0BE3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343-8174-45D8-A3FA-4BFDE32BA5C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47FA-A87E-4949-8C10-B64D0BE3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C2A343-8174-45D8-A3FA-4BFDE32BA5C1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CB47FA-A87E-4949-8C10-B64D0BE34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pinimg.com/736x/2a/5c/86/2a5c86b139d5718dfdef3a2f4c51e2b1--clipart-m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643314"/>
            <a:ext cx="3429023" cy="3071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6710" y="3571876"/>
            <a:ext cx="1014362" cy="14287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286256"/>
            <a:ext cx="4786346" cy="1357322"/>
          </a:xfrm>
        </p:spPr>
        <p:txBody>
          <a:bodyPr>
            <a:normAutofit/>
          </a:bodyPr>
          <a:lstStyle/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Составитель</a:t>
            </a:r>
            <a:r>
              <a:rPr lang="ru-RU" sz="2000" dirty="0" smtClean="0"/>
              <a:t>: </a:t>
            </a:r>
            <a:r>
              <a:rPr lang="ru-RU" sz="2000" dirty="0" err="1" smtClean="0"/>
              <a:t>Плакуева</a:t>
            </a:r>
            <a:r>
              <a:rPr lang="ru-RU" sz="2000" dirty="0" smtClean="0"/>
              <a:t> Л.В. учитель-логопед  МБДОУ Детский сад № 147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614364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Архангельск</a:t>
            </a:r>
          </a:p>
          <a:p>
            <a:r>
              <a:rPr lang="ru-RU" dirty="0" smtClean="0"/>
              <a:t>2020/2021 </a:t>
            </a:r>
            <a:r>
              <a:rPr lang="ru-RU" dirty="0" err="1" smtClean="0"/>
              <a:t>уч</a:t>
            </a:r>
            <a:r>
              <a:rPr lang="ru-RU" dirty="0" smtClean="0"/>
              <a:t>. год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642918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«Город Архангельск»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вида  № 147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Рябинушка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071678"/>
            <a:ext cx="721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Times New Roman" pitchFamily="18" charset="0"/>
              </a:rPr>
              <a:t>Презентация опыта работы по теме:</a:t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приёмы развития фонематического слуха у детей дошкольного возраста»</a:t>
            </a:r>
            <a:endParaRPr lang="ru-RU" sz="2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«Мама и малыш»</a:t>
            </a:r>
            <a:endParaRPr lang="ru-RU" sz="3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Детям раздаются картинки животных и их детёнышей. Педагог произносит звукоподражания то низким, то высоким голосом. Дети должны, ориентируясь на </a:t>
            </a:r>
            <a:r>
              <a:rPr lang="ru-RU" sz="2000" dirty="0" err="1" smtClean="0"/>
              <a:t>звукокомплекс</a:t>
            </a:r>
            <a:r>
              <a:rPr lang="ru-RU" sz="2000" dirty="0" smtClean="0"/>
              <a:t> и высоту голоса одновременно поднять соответствующую картинку.</a:t>
            </a:r>
            <a:endParaRPr lang="ru-RU" sz="2000" dirty="0"/>
          </a:p>
        </p:txBody>
      </p:sp>
      <p:pic>
        <p:nvPicPr>
          <p:cNvPr id="18434" name="Picture 2" descr="https://im0-tub-ru.yandex.net/i?id=fbb07a9f9b0faad7f476f42125b5f87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3786214" cy="2714644"/>
          </a:xfrm>
          <a:prstGeom prst="rect">
            <a:avLst/>
          </a:prstGeom>
          <a:noFill/>
        </p:spPr>
      </p:pic>
      <p:pic>
        <p:nvPicPr>
          <p:cNvPr id="18436" name="Picture 4" descr="https://ds05.infourok.ru/uploads/ex/07ce/00087fc5-1da9d618/hello_html_29c79b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3857652" cy="28028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«Найди куклу»</a:t>
            </a:r>
            <a:endParaRPr lang="ru-RU" sz="3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Педагог прячет куклу и берёт в руки колокольчик. Ребёнку необходимо найти куклу, ориентируясь на интенсивность звукового сигнала.</a:t>
            </a:r>
            <a:endParaRPr lang="ru-RU" sz="2000" dirty="0"/>
          </a:p>
        </p:txBody>
      </p:sp>
      <p:pic>
        <p:nvPicPr>
          <p:cNvPr id="37890" name="Picture 2" descr="https://pandia.ru/text/81/227/images/img11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0306"/>
            <a:ext cx="2262831" cy="2571768"/>
          </a:xfrm>
          <a:prstGeom prst="rect">
            <a:avLst/>
          </a:prstGeom>
          <a:noFill/>
        </p:spPr>
      </p:pic>
      <p:pic>
        <p:nvPicPr>
          <p:cNvPr id="37892" name="Picture 4" descr="https://www.static.bondibon.ru/linkpics/078/078990_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4214842" cy="407196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3 этап - Игры на различение слов, близких по звуковому составу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accent5">
                  <a:lumMod val="50000"/>
                </a:schemeClr>
              </a:buClr>
              <a:buNone/>
              <a:defRPr/>
            </a:pPr>
            <a:r>
              <a:rPr lang="ru-RU" dirty="0" smtClean="0"/>
              <a:t> </a:t>
            </a:r>
            <a:r>
              <a:rPr lang="ru-RU" b="1" dirty="0" smtClean="0">
                <a:cs typeface="Times New Roman" pitchFamily="18" charset="0"/>
              </a:rPr>
              <a:t>«Какое слово лишнее?»</a:t>
            </a:r>
            <a:endParaRPr lang="en-US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1" dirty="0" smtClean="0"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dirty="0" smtClean="0"/>
              <a:t>Из четырёх слов, отчётливо произнесённых педагогом </a:t>
            </a:r>
            <a:r>
              <a:rPr lang="en-US" sz="2400" dirty="0" smtClean="0"/>
              <a:t> </a:t>
            </a:r>
            <a:r>
              <a:rPr lang="ru-RU" sz="2400" dirty="0" smtClean="0"/>
              <a:t>дети  должны назвать то, которое отличается от остальных:</a:t>
            </a:r>
            <a:endParaRPr lang="en-US" sz="2400" dirty="0" smtClean="0"/>
          </a:p>
          <a:p>
            <a:pPr>
              <a:lnSpc>
                <a:spcPct val="80000"/>
              </a:lnSpc>
              <a:defRPr/>
            </a:pPr>
            <a:endParaRPr lang="ru-RU" sz="2400" dirty="0" smtClean="0"/>
          </a:p>
          <a:p>
            <a:pPr algn="ctr">
              <a:lnSpc>
                <a:spcPct val="80000"/>
              </a:lnSpc>
              <a:defRPr/>
            </a:pPr>
            <a:endParaRPr lang="ru-RU" sz="24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/>
              <a:t> КОМ – КОМ – </a:t>
            </a:r>
            <a:r>
              <a:rPr lang="ru-RU" sz="2400" b="1" u="sng" dirty="0" smtClean="0"/>
              <a:t>КОТ </a:t>
            </a:r>
            <a:r>
              <a:rPr lang="ru-RU" sz="2400" b="1" dirty="0" smtClean="0"/>
              <a:t>– КОМ</a:t>
            </a:r>
          </a:p>
          <a:p>
            <a:pPr>
              <a:lnSpc>
                <a:spcPct val="80000"/>
              </a:lnSpc>
              <a:defRPr/>
            </a:pPr>
            <a:endParaRPr lang="ru-RU" sz="24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/>
              <a:t>ВИНТ – ВИНТ – </a:t>
            </a:r>
            <a:r>
              <a:rPr lang="ru-RU" sz="2400" b="1" u="sng" dirty="0" smtClean="0"/>
              <a:t>БИНТ</a:t>
            </a:r>
            <a:r>
              <a:rPr lang="ru-RU" sz="2400" b="1" dirty="0" smtClean="0"/>
              <a:t> – ВИНТ</a:t>
            </a:r>
          </a:p>
          <a:p>
            <a:pPr>
              <a:lnSpc>
                <a:spcPct val="80000"/>
              </a:lnSpc>
              <a:defRPr/>
            </a:pPr>
            <a:endParaRPr lang="ru-RU" sz="24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/>
              <a:t>БУДКА – </a:t>
            </a:r>
            <a:r>
              <a:rPr lang="ru-RU" sz="2400" b="1" u="sng" dirty="0" smtClean="0"/>
              <a:t>БУКВА </a:t>
            </a:r>
            <a:r>
              <a:rPr lang="ru-RU" sz="2400" b="1" dirty="0" smtClean="0"/>
              <a:t>– БУДКА – БУДКА</a:t>
            </a:r>
          </a:p>
          <a:p>
            <a:pPr>
              <a:lnSpc>
                <a:spcPct val="80000"/>
              </a:lnSpc>
              <a:defRPr/>
            </a:pPr>
            <a:endParaRPr lang="ru-RU" sz="24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/>
              <a:t> КАНАВА – КАНАВА – </a:t>
            </a:r>
            <a:r>
              <a:rPr lang="ru-RU" sz="2400" b="1" u="sng" dirty="0" smtClean="0"/>
              <a:t>КАКАО</a:t>
            </a:r>
            <a:r>
              <a:rPr lang="ru-RU" sz="2400" b="1" dirty="0" smtClean="0"/>
              <a:t> – КАНАВА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«Измени слово»</a:t>
            </a:r>
            <a:endParaRPr lang="ru-RU" sz="3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Педагог произносит слова с парным глухим звуком, а дети заменяют его на парный звонкий, проговаривая новое слово и наоборот.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Коза – коса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Лиза – лиса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Суп – зуб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Шар – жар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Зайка- сайка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Позади – посади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Шить – жить  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15361" name="Picture 1" descr="C:\Users\user\Downloads\Картинки логоп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571744"/>
            <a:ext cx="4846323" cy="378619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/>
                <a:latin typeface="+mn-lt"/>
              </a:rPr>
              <a:t>4</a:t>
            </a:r>
            <a:r>
              <a:rPr lang="en-US" sz="4000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effectLst/>
                <a:latin typeface="+mn-lt"/>
              </a:rPr>
              <a:t>этап - Игры, направленные на дифференциацию слогов</a:t>
            </a:r>
            <a:endParaRPr lang="ru-RU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071834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«Повтори правильно»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«Что лишнее?»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ба – па)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«Инопланетянин»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по, </a:t>
            </a: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ша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«Назови по порядку слоги»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произносит слово, дети говорят: какой слог 1-й, какой – 2-й. Например: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САДЫ – 1-й слог СА, 2-й слог  ДЫ.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Вначале берутся слова из 2-х слогов (ВОДА, ПОЛЕ, ЛУНА, УТРО, НЕБО, КОСМОС…). Произнося слова по слогам, дети на каждый слог делают хлопок в ладоши.</a:t>
            </a:r>
          </a:p>
          <a:p>
            <a:endParaRPr lang="ru-RU" dirty="0"/>
          </a:p>
        </p:txBody>
      </p:sp>
      <p:sp>
        <p:nvSpPr>
          <p:cNvPr id="33794" name="AutoShape 2" descr="https://i.dlpng.com/static/png/4206017-wish-wand-clipart-clipartfest-3-clipartbarn-wish-wand-png-793_616_preview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s3.eu-north-1.amazonaws.com/edu-sites.ru/tarasova_sv_139/articles/0157405955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62"/>
            <a:ext cx="61436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 - Игры, направленные на дифференциацию звуков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3434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«Доскажи словечко» </a:t>
            </a:r>
            <a:r>
              <a:rPr lang="ru-RU" dirty="0" smtClean="0"/>
              <a:t>(На ветке не птичка – Зверёк-невеличка, Мех тёплый, как грелка. Зовут его ….. белка).</a:t>
            </a: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«Звук заблудился» </a:t>
            </a:r>
            <a:r>
              <a:rPr lang="ru-RU" dirty="0" smtClean="0"/>
              <a:t>Мама с бочками (дочками) гуляет</a:t>
            </a:r>
            <a:r>
              <a:rPr lang="ru-RU" dirty="0" smtClean="0">
                <a:cs typeface="Times New Roman" pitchFamily="18" charset="0"/>
              </a:rPr>
              <a:t>; на лугу пасутся косы (козы).</a:t>
            </a:r>
            <a:endParaRPr lang="en-US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b="1" dirty="0" smtClean="0"/>
              <a:t>«Не ошибись» </a:t>
            </a:r>
            <a:r>
              <a:rPr lang="en-US" dirty="0" smtClean="0"/>
              <a:t>(</a:t>
            </a:r>
            <a:r>
              <a:rPr lang="ru-RU" dirty="0" smtClean="0"/>
              <a:t>дифференциация звуков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en-US" dirty="0" smtClean="0"/>
              <a:t>]</a:t>
            </a:r>
            <a:r>
              <a:rPr lang="ru-RU" dirty="0" smtClean="0"/>
              <a:t> – </a:t>
            </a:r>
            <a:r>
              <a:rPr lang="en-US" dirty="0" smtClean="0"/>
              <a:t>[</a:t>
            </a:r>
            <a:r>
              <a:rPr lang="ru-RU" dirty="0" err="1" smtClean="0"/>
              <a:t>з</a:t>
            </a:r>
            <a:r>
              <a:rPr lang="en-US" dirty="0" smtClean="0"/>
              <a:t>] </a:t>
            </a:r>
            <a:r>
              <a:rPr lang="ru-RU" dirty="0" smtClean="0"/>
              <a:t> - картинки со свистком и звонком)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«Внимательные ушки»</a:t>
            </a:r>
            <a:endParaRPr lang="ru-RU" sz="3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Взрослый  произносит ряды звуков, а ребёнок хлопает в ладоши когда слышит заданную фонему.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А, С, И, Э, У, Л……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ЛА, МЫ, РО, ЛИ, МУ……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СОК, МАК, ЛУК, ТОН….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2214546" y="2928934"/>
            <a:ext cx="357190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H="1" flipV="1">
            <a:off x="2714612" y="3357562"/>
            <a:ext cx="714380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flipV="1">
            <a:off x="2500298" y="3786190"/>
            <a:ext cx="928694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 - Игры, направленные на формирование звукового анализа и синтеза слова, определение характеристики звуков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30898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данном этапе учимся: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Определять место, количество, последовательность звуков в слове;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фонематические представления;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Определять количество слогов в словах.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Игры, направленные на определение места, количества и последовательности звуков в слове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/>
              <a:t>«Найди место звука в слове»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Ребёнку даётся картинка, где необходимо определить место заданного звука в слове (начало, середина, конец).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 descr="https://ds04.infourok.ru/uploads/ex/0c37/00157c7e-89ff65a3/img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72152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Фонематический слух и восприятие 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Фонематический слух  </a:t>
            </a:r>
            <a:r>
              <a:rPr lang="ru-RU" dirty="0" smtClean="0"/>
              <a:t>- это особый  вид человеческого слуха, позволяющий  различать фонемы (звуки) родного языка.</a:t>
            </a:r>
          </a:p>
          <a:p>
            <a:pPr algn="just"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/>
              <a:t>Фонематическое восприятие </a:t>
            </a:r>
            <a:r>
              <a:rPr lang="ru-RU" dirty="0" smtClean="0"/>
              <a:t>- это различение на слух всех звуковых единиц языка.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https://sun9-4.userapi.com/c857332/v857332193/efb70/DvFrHpZQn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500570"/>
            <a:ext cx="2214578" cy="187725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«Не ошибись»</a:t>
            </a:r>
            <a:endParaRPr lang="ru-RU" sz="3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Педагог произносит слово, а ребёнку необходимо назвать в нём все звуки по порядку.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28673" name="Picture 1" descr="D:\Фото работа\20201124_162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3571900" cy="3714776"/>
          </a:xfrm>
          <a:prstGeom prst="rect">
            <a:avLst/>
          </a:prstGeom>
          <a:noFill/>
        </p:spPr>
      </p:pic>
      <p:pic>
        <p:nvPicPr>
          <p:cNvPr id="8194" name="Picture 2" descr="D:\Фото работа\20201202_121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3857652" cy="37147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«Схема слова»</a:t>
            </a:r>
            <a:endParaRPr lang="ru-RU" sz="3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Педагог выдаёт картинку. Ребёнку необходимо с помощью цветных кружочков, камешков выложить звуковую схему слова.</a:t>
            </a:r>
            <a:endParaRPr lang="ru-RU" sz="2400" dirty="0"/>
          </a:p>
        </p:txBody>
      </p:sp>
      <p:pic>
        <p:nvPicPr>
          <p:cNvPr id="27649" name="Picture 1" descr="D:\Фото работа\20201023_092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3929090" cy="3714758"/>
          </a:xfrm>
          <a:prstGeom prst="rect">
            <a:avLst/>
          </a:prstGeom>
          <a:noFill/>
        </p:spPr>
      </p:pic>
      <p:pic>
        <p:nvPicPr>
          <p:cNvPr id="27650" name="Picture 2" descr="D:\Фото работа\20201126_162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3786182" cy="36433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Игры, направленные на развитие фонематических представлений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3774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«Подбери и раскрась картинки </a:t>
            </a:r>
            <a:br>
              <a:rPr lang="ru-RU" sz="2400" b="1" dirty="0" smtClean="0"/>
            </a:br>
            <a:r>
              <a:rPr lang="ru-RU" sz="2400" b="1" dirty="0" smtClean="0"/>
              <a:t>на заданный звук»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Раскрасить синим цветом картинки, названия которых начинаются со звука [Ш].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143248"/>
            <a:ext cx="72866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«Перфокарты»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026" name="Picture 2" descr="D:\Фото работа\20200320_095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648545" cy="4708525"/>
          </a:xfrm>
          <a:prstGeom prst="rect">
            <a:avLst/>
          </a:prstGeom>
          <a:noFill/>
        </p:spPr>
      </p:pic>
      <p:pic>
        <p:nvPicPr>
          <p:cNvPr id="1027" name="Picture 3" descr="D:\Фото работа\20200325_093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00174"/>
            <a:ext cx="5357850" cy="471490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«Слово рассыпалось»</a:t>
            </a:r>
            <a:endParaRPr lang="ru-RU" sz="36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https://ds04.infourok.ru/uploads/ex/0cc0/0018d867-7640f588/hello_html_m5b78ac4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7147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https://studfile.net/html/2706/186/html_i_bqQQ7rel.nGrS/img-nkuo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fsd.multiurok.ru/html/2018/12/25/s_5c221804b07a5/1036507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user\Downloads\Расставь попорядку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643338" cy="442915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«Прочитай слова по первым звукам»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2050" name="Picture 2" descr="D:\Фото работа\20200320_103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429024" cy="4708525"/>
          </a:xfrm>
          <a:prstGeom prst="rect">
            <a:avLst/>
          </a:prstGeom>
          <a:noFill/>
        </p:spPr>
      </p:pic>
      <p:pic>
        <p:nvPicPr>
          <p:cNvPr id="2052" name="Picture 4" descr="https://i08.fotocdn.net/s116/4966e0006448664f/public_pin_l/2643650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3737658" cy="471490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«Четвёртый лишний»</a:t>
            </a:r>
            <a:endParaRPr lang="ru-RU" sz="36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https://ds05.infourok.ru/uploads/ex/11f0/000b4907-9646195b/hello_html_m50dbbf9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82926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fs00.infourok.ru/images/doc/153/176716/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273549" cy="471490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, направленные на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определение количества слогов в словах.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/>
              <a:t>«Домики»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показывает домики, с разным количеством окон. Ребёнку необходимо определить сколько в слове слогов. Если в слове 1 слог, то картинку соотносят с домиком с одним окошком, если 2 слога – 2 окошка и т.д. </a:t>
            </a:r>
          </a:p>
          <a:p>
            <a:endParaRPr lang="ru-RU" dirty="0"/>
          </a:p>
        </p:txBody>
      </p:sp>
      <p:pic>
        <p:nvPicPr>
          <p:cNvPr id="3074" name="Picture 2" descr="https://ds05.infourok.ru/uploads/ex/1169/000973c0-0608cbf4/4/hello_html_m7144c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86124"/>
            <a:ext cx="6572296" cy="335758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«Слоги»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43010" name="Picture 2" descr="D:\Фото работа\20201202_210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Развитый фонематический слух позволяет: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21471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Правильно произносить звуки;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Чётко произносить слова;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Владеть голосом (говорить громче или тише, ритмично, плавно, ускоряя или замедляя речь);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Успешно освоить письмо и чтение.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Фонематический слух включает в себя: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Способность слышать есть данный звук в слове или нет;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Способность различать слова, в которые входят одни и те же фонемы, расположенные в разной последовательности;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Способность различать близко звучащие, но разные по значению слова.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olshanka.ru/pic/3234_63a26146f534588d79af37f004b41c78ba2bdd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5572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3582" y="5715016"/>
            <a:ext cx="8283260" cy="85725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Список  использованной  литературы</a:t>
            </a:r>
          </a:p>
          <a:p>
            <a:pPr algn="ctr"/>
            <a:endParaRPr lang="ru-RU" b="1" dirty="0" smtClean="0"/>
          </a:p>
          <a:p>
            <a:pPr marL="342900" indent="-342900"/>
            <a:r>
              <a:rPr lang="ru-RU" dirty="0" smtClean="0"/>
              <a:t>1. Дурова Н.В. </a:t>
            </a:r>
            <a:r>
              <a:rPr lang="ru-RU" dirty="0" err="1" smtClean="0"/>
              <a:t>Фонематика</a:t>
            </a:r>
            <a:r>
              <a:rPr lang="ru-RU" dirty="0" smtClean="0"/>
              <a:t>. Как научить детей слышать и правильно произносить звуки. Методические пособие – М.: Мозаика-Синтез, 2000. – 260с.</a:t>
            </a:r>
          </a:p>
          <a:p>
            <a:pPr marL="342900" indent="-342900"/>
            <a:r>
              <a:rPr lang="ru-RU" dirty="0" smtClean="0"/>
              <a:t>2. Казанская В.Л. </a:t>
            </a:r>
            <a:r>
              <a:rPr lang="ru-RU" dirty="0" err="1" smtClean="0"/>
              <a:t>Шматко</a:t>
            </a:r>
            <a:r>
              <a:rPr lang="ru-RU" dirty="0" smtClean="0"/>
              <a:t> Н.Д. Дидактические игры и упражнения по развитию слухового восприятия. Дефектология 2002г №5 – 86с.</a:t>
            </a:r>
          </a:p>
          <a:p>
            <a:pPr marL="342900" indent="-342900"/>
            <a:r>
              <a:rPr lang="ru-RU" dirty="0" smtClean="0"/>
              <a:t>3. Новиковская О.Д.Развитие звуковой культуры у дошкольников. Логопедические игры и упражнения – СПб: ДЕТСТВО-ПРЕСС, 2002.- 230с.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Этапы формирования фонематических процессов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Узнавание неречевых звуков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Различение одинаковых слов, фраз,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звукокомплексов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высоте, силе и тембру голоса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Различение слов, близких по звуковому составу.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Дифференциация слогов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Дифференциации фонем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навыков фонематического анализа и синтеза</a:t>
            </a: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</a:b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«Игра попугай»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отстукивает карандашом различные ритмы (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 II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II I 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т.д.), а ребёнок повторяет за ним.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43504" y="2285991"/>
            <a:ext cx="3071834" cy="357190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85728"/>
            <a:ext cx="807249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 этап</a:t>
            </a:r>
            <a:r>
              <a:rPr lang="en-US" sz="3600" b="1" dirty="0" smtClean="0">
                <a:solidFill>
                  <a:srgbClr val="002060"/>
                </a:solidFill>
                <a:cs typeface="Times New Roman" pitchFamily="18" charset="0"/>
              </a:rPr>
              <a:t> -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Игры,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sz="3600" dirty="0" smtClean="0"/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направленные на узнавание неречевых звуков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0-tub-ru.yandex.net/i?id=5daea95d976973642e425eeb5367e59c&amp;ref=rim&amp;n=33&amp;w=120&amp;h=15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85992"/>
            <a:ext cx="32147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«Тишина»</a:t>
            </a:r>
            <a:endParaRPr lang="ru-RU" sz="3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Дети, закрыв глаза, «слушают тишину». Затем через 1-2 мин, детям предлагается открыть глаза и рассказать что они слышали.</a:t>
            </a:r>
            <a:endParaRPr lang="ru-RU" dirty="0"/>
          </a:p>
        </p:txBody>
      </p:sp>
      <p:sp>
        <p:nvSpPr>
          <p:cNvPr id="20482" name="AutoShape 2" descr="https://c.allegroimg.com/original/013b3a/3a2e4af24ac8a162f7e6e549cb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://image.shutterstock.com/z/stock-vector-cute-cartoon-parrot-on-isolated-white-background-vector-illustration-1077666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yt3.ggpht.com/a/AATXAJyKwpy3H5tFnV3ACj_VGYTVZ6wukr6OVBMbRaO2LQ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43248"/>
            <a:ext cx="5500726" cy="35004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«Угадай по звуку»</a:t>
            </a:r>
            <a:endParaRPr lang="ru-RU" sz="3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На столе предметы: стакан с ложкой, ключи, бумага, ножницы.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Сначала детям демонстрируют звучание каждого предмета. Далее предметы находятся за ширмой, а детям необходимо отгадать что звучало.</a:t>
            </a:r>
            <a:endParaRPr lang="ru-RU" sz="2400" dirty="0"/>
          </a:p>
        </p:txBody>
      </p:sp>
      <p:pic>
        <p:nvPicPr>
          <p:cNvPr id="41988" name="Picture 4" descr="https://3dlancer.net/upload/modelimages/272/11272/3D-model-vintage-silver-spoon-in-faceted-glass-57669-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7562"/>
            <a:ext cx="1857388" cy="2255807"/>
          </a:xfrm>
          <a:prstGeom prst="rect">
            <a:avLst/>
          </a:prstGeom>
          <a:noFill/>
        </p:spPr>
      </p:pic>
      <p:pic>
        <p:nvPicPr>
          <p:cNvPr id="41990" name="Picture 6" descr="https://c7.hotpng.com/preview/814/636/993/scissors-free-content-blog-clip-art-scissors-clipar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143380"/>
            <a:ext cx="1558905" cy="2387941"/>
          </a:xfrm>
          <a:prstGeom prst="rect">
            <a:avLst/>
          </a:prstGeom>
          <a:noFill/>
        </p:spPr>
      </p:pic>
      <p:pic>
        <p:nvPicPr>
          <p:cNvPr id="41992" name="Picture 8" descr="https://sun9-10.userapi.com/c850024/v850024122/1cabe6/XCggeaLp64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357562"/>
            <a:ext cx="1928826" cy="2286016"/>
          </a:xfrm>
          <a:prstGeom prst="rect">
            <a:avLst/>
          </a:prstGeom>
          <a:noFill/>
        </p:spPr>
      </p:pic>
      <p:sp>
        <p:nvSpPr>
          <p:cNvPr id="41994" name="AutoShape 10" descr="https://www.valleyofficesystems.com/wp-content/uploads/2019/02/How-to-Fix-a-Paper-Jam-Once-and-for-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6" name="AutoShape 12" descr="https://a.d-cd.net/pFAAAgFQXuA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blog.valleyofficesystems.com/hubfs/Blog/October_15/196A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143380"/>
            <a:ext cx="18192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 этап – Игры на развитие способности различать одинаковые слова, </a:t>
            </a:r>
            <a:r>
              <a:rPr lang="ru-RU" sz="36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звукокомплексы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и звуки по высоте, силе и тембру голоса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+mn-lt"/>
              </a:rPr>
              <a:t>«Три медведя»</a:t>
            </a:r>
            <a:endParaRPr lang="ru-RU" sz="3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Педагог выставляет перед детьми картинки трёх медведей. Затем рассказывая сказку о трёх медведях, произносит реплики и звукоподражания то низким голосом, то высоким. Детям необходимо определить чей это был голос (большого мишки, среднего или маленького).</a:t>
            </a:r>
          </a:p>
        </p:txBody>
      </p:sp>
      <p:pic>
        <p:nvPicPr>
          <p:cNvPr id="19458" name="Picture 2" descr="https://komplektmarket.ru/images/offers/d64/d64bfe35b083a61b2a74d192eca37e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5786478" cy="37862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387</TotalTime>
  <Words>1057</Words>
  <Application>Microsoft Office PowerPoint</Application>
  <PresentationFormat>Экран (4:3)</PresentationFormat>
  <Paragraphs>123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    </vt:lpstr>
      <vt:lpstr>Фонематический слух и восприятие </vt:lpstr>
      <vt:lpstr>Фонематический слух включает в себя:</vt:lpstr>
      <vt:lpstr>Этапы формирования фонематических процессов</vt:lpstr>
      <vt:lpstr>  </vt:lpstr>
      <vt:lpstr>«Тишина»</vt:lpstr>
      <vt:lpstr>«Угадай по звуку»</vt:lpstr>
      <vt:lpstr>2 этап – Игры на развитие способности различать одинаковые слова, звукокомплексы  и звуки по высоте, силе и тембру голоса</vt:lpstr>
      <vt:lpstr>«Три медведя»</vt:lpstr>
      <vt:lpstr>«Мама и малыш»</vt:lpstr>
      <vt:lpstr>«Найди куклу»</vt:lpstr>
      <vt:lpstr>3 этап - Игры на различение слов, близких по звуковому составу</vt:lpstr>
      <vt:lpstr>«Измени слово»</vt:lpstr>
      <vt:lpstr>4 этап - Игры, направленные на дифференциацию слогов</vt:lpstr>
      <vt:lpstr>«Назови по порядку слоги»</vt:lpstr>
      <vt:lpstr>5 этап - Игры, направленные на дифференциацию звуков</vt:lpstr>
      <vt:lpstr>«Внимательные ушки»</vt:lpstr>
      <vt:lpstr>6 этап - Игры, направленные на формирование звукового анализа и синтеза слова, определение характеристики звуков</vt:lpstr>
      <vt:lpstr>Игры, направленные на определение места, количества и последовательности звуков в слове</vt:lpstr>
      <vt:lpstr>«Не ошибись»</vt:lpstr>
      <vt:lpstr>«Схема слова»</vt:lpstr>
      <vt:lpstr>Игры, направленные на развитие фонематических представлений</vt:lpstr>
      <vt:lpstr>«Перфокарты»</vt:lpstr>
      <vt:lpstr>«Слово рассыпалось»</vt:lpstr>
      <vt:lpstr>«Прочитай слова по первым звукам»</vt:lpstr>
      <vt:lpstr>«Четвёртый лишний»</vt:lpstr>
      <vt:lpstr>Игры , направленные на определение количества слогов в словах.</vt:lpstr>
      <vt:lpstr>«Слоги»</vt:lpstr>
      <vt:lpstr>Развитый фонематический слух позволяет:</vt:lpstr>
      <vt:lpstr>Спасибо за внимание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приёмы развития фонематического слуха у детей дошкольного возраста</dc:title>
  <dc:creator>user</dc:creator>
  <cp:lastModifiedBy>user</cp:lastModifiedBy>
  <cp:revision>42</cp:revision>
  <dcterms:created xsi:type="dcterms:W3CDTF">2020-12-01T06:11:19Z</dcterms:created>
  <dcterms:modified xsi:type="dcterms:W3CDTF">2021-09-07T07:10:01Z</dcterms:modified>
</cp:coreProperties>
</file>