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66" r:id="rId4"/>
    <p:sldId id="281" r:id="rId5"/>
    <p:sldId id="257" r:id="rId6"/>
    <p:sldId id="258" r:id="rId7"/>
    <p:sldId id="259" r:id="rId8"/>
    <p:sldId id="279" r:id="rId9"/>
    <p:sldId id="260" r:id="rId10"/>
    <p:sldId id="261" r:id="rId11"/>
    <p:sldId id="262" r:id="rId12"/>
    <p:sldId id="263" r:id="rId13"/>
    <p:sldId id="264" r:id="rId14"/>
    <p:sldId id="265" r:id="rId15"/>
    <p:sldId id="267" r:id="rId16"/>
    <p:sldId id="28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18.04.2016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18.04.2016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18.04.2016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18.04.2016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52.radikal.ru/i136/1202/dc/f14e615cf0c3.jpg" TargetMode="External"/><Relationship Id="rId3" Type="http://schemas.openxmlformats.org/officeDocument/2006/relationships/hyperlink" Target="http://www.emotionscards.com/museum/francesbrundage.html" TargetMode="External"/><Relationship Id="rId7" Type="http://schemas.openxmlformats.org/officeDocument/2006/relationships/hyperlink" Target="http://s017.radikal.ru/i436/1202/d2/8968d8cfff36.jpg" TargetMode="External"/><Relationship Id="rId12" Type="http://schemas.openxmlformats.org/officeDocument/2006/relationships/hyperlink" Target="http://i051.radikal.ru/1202/36/60693187fa20.jpg" TargetMode="External"/><Relationship Id="rId2" Type="http://schemas.openxmlformats.org/officeDocument/2006/relationships/hyperlink" Target="https://en.wikipedia.org/wiki/Frances_Brundage" TargetMode="External"/><Relationship Id="rId1" Type="http://schemas.openxmlformats.org/officeDocument/2006/relationships/slideLayout" Target="../slideLayouts/slideLayout2.xml"/><Relationship Id="rId6" Type="http://schemas.openxmlformats.org/officeDocument/2006/relationships/hyperlink" Target="http://s017.radikal.ru/i419/1202/4c/a0d11f0257e2.jpg" TargetMode="External"/><Relationship Id="rId11" Type="http://schemas.openxmlformats.org/officeDocument/2006/relationships/hyperlink" Target="http://i047.radikal.ru/1202/67/75e61793a04e.jpg" TargetMode="External"/><Relationship Id="rId5" Type="http://schemas.openxmlformats.org/officeDocument/2006/relationships/hyperlink" Target="http://s017.radikal.ru/i421/1202/83/09047022bc93.jpg" TargetMode="External"/><Relationship Id="rId10" Type="http://schemas.openxmlformats.org/officeDocument/2006/relationships/hyperlink" Target="http://s017.radikal.ru/i418/1202/0f/846a6899af92.jpg" TargetMode="External"/><Relationship Id="rId4" Type="http://schemas.openxmlformats.org/officeDocument/2006/relationships/hyperlink" Target="http://s48.radikal.ru/i121/1202/00/315e9bed6ae7.jpg" TargetMode="External"/><Relationship Id="rId9" Type="http://schemas.openxmlformats.org/officeDocument/2006/relationships/hyperlink" Target="http://i061.radikal.ru/1202/06/2d9969243237.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Newark,_New_Jersey"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n.wikipedia.org/wiki/Brooklyn,_New_York" TargetMode="External"/><Relationship Id="rId5" Type="http://schemas.openxmlformats.org/officeDocument/2006/relationships/hyperlink" Target="https://en.wikipedia.org/wiki/Cape_Ann,_Massachusetts" TargetMode="External"/><Relationship Id="rId4" Type="http://schemas.openxmlformats.org/officeDocument/2006/relationships/hyperlink" Target="https://en.wikipedia.org/wiki/Washington,_D.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45" t="9625" r="2142" b="10156"/>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24069" y="332655"/>
            <a:ext cx="8295861" cy="769441"/>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err="1" smtClean="0">
                <a:ln w="11430">
                  <a:solidFill>
                    <a:srgbClr val="00B0F0"/>
                  </a:solidFill>
                </a:ln>
                <a:solidFill>
                  <a:srgbClr val="FFFF00"/>
                </a:solidFill>
                <a:effectLst>
                  <a:glow rad="228600">
                    <a:schemeClr val="bg1">
                      <a:alpha val="40000"/>
                    </a:schemeClr>
                  </a:glow>
                  <a:outerShdw blurRad="80000" dist="40000" dir="5040000" algn="tl">
                    <a:srgbClr val="000000">
                      <a:alpha val="30000"/>
                    </a:srgbClr>
                  </a:outerShdw>
                </a:effectLst>
                <a:latin typeface="Arial Black" panose="020B0A04020102020204" pitchFamily="34" charset="0"/>
              </a:rPr>
              <a:t>Brundage</a:t>
            </a:r>
            <a:r>
              <a:rPr lang="en-US" sz="4400" b="1" dirty="0" smtClean="0">
                <a:ln w="11430">
                  <a:solidFill>
                    <a:srgbClr val="00B0F0"/>
                  </a:solidFill>
                </a:ln>
                <a:solidFill>
                  <a:srgbClr val="FFFF00"/>
                </a:solidFill>
                <a:effectLst>
                  <a:glow rad="228600">
                    <a:schemeClr val="bg1">
                      <a:alpha val="40000"/>
                    </a:schemeClr>
                  </a:glow>
                  <a:outerShdw blurRad="80000" dist="40000" dir="5040000" algn="tl">
                    <a:srgbClr val="000000">
                      <a:alpha val="30000"/>
                    </a:srgbClr>
                  </a:outerShdw>
                </a:effectLst>
                <a:latin typeface="Arial Black" panose="020B0A04020102020204" pitchFamily="34" charset="0"/>
              </a:rPr>
              <a:t> and </a:t>
            </a:r>
            <a:r>
              <a:rPr lang="en-US" sz="4400" b="1" dirty="0" err="1" smtClean="0">
                <a:ln w="11430">
                  <a:solidFill>
                    <a:srgbClr val="00B0F0"/>
                  </a:solidFill>
                </a:ln>
                <a:solidFill>
                  <a:srgbClr val="FFFF00"/>
                </a:solidFill>
                <a:effectLst>
                  <a:glow rad="228600">
                    <a:schemeClr val="bg1">
                      <a:alpha val="40000"/>
                    </a:schemeClr>
                  </a:glow>
                  <a:outerShdw blurRad="80000" dist="40000" dir="5040000" algn="tl">
                    <a:srgbClr val="000000">
                      <a:alpha val="30000"/>
                    </a:srgbClr>
                  </a:outerShdw>
                </a:effectLst>
                <a:latin typeface="Arial Black" panose="020B0A04020102020204" pitchFamily="34" charset="0"/>
              </a:rPr>
              <a:t>Shakespere</a:t>
            </a:r>
            <a:endParaRPr lang="ru-RU" sz="4400" b="1" dirty="0">
              <a:ln w="11430">
                <a:solidFill>
                  <a:srgbClr val="00B0F0"/>
                </a:solidFill>
              </a:ln>
              <a:solidFill>
                <a:srgbClr val="FFFF00"/>
              </a:solidFill>
              <a:effectLst>
                <a:glow rad="228600">
                  <a:schemeClr val="bg1">
                    <a:alpha val="40000"/>
                  </a:schemeClr>
                </a:glow>
                <a:outerShdw blurRad="80000" dist="40000" dir="5040000" algn="tl">
                  <a:srgbClr val="000000">
                    <a:alpha val="30000"/>
                  </a:srgbClr>
                </a:outerShdw>
              </a:effectLst>
              <a:latin typeface="Arial Black" panose="020B0A04020102020204" pitchFamily="34" charset="0"/>
            </a:endParaRPr>
          </a:p>
        </p:txBody>
      </p:sp>
      <p:sp>
        <p:nvSpPr>
          <p:cNvPr id="4" name="Прямоугольник 3"/>
          <p:cNvSpPr/>
          <p:nvPr/>
        </p:nvSpPr>
        <p:spPr>
          <a:xfrm>
            <a:off x="128202" y="4221088"/>
            <a:ext cx="8856685" cy="236988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20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8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8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sz="28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137130" y="1102096"/>
            <a:ext cx="8838828" cy="3693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Picture Gallery for the 8-11 Grades</a:t>
            </a:r>
            <a:endParaRPr lang="ru-RU"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141" y="4346713"/>
            <a:ext cx="3240360" cy="2308324"/>
          </a:xfrm>
          <a:prstGeom prst="rect">
            <a:avLst/>
          </a:prstGeom>
        </p:spPr>
        <p:txBody>
          <a:bodyPr wrap="square">
            <a:spAutoFit/>
          </a:bodyPr>
          <a:lstStyle/>
          <a:p>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Frances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Brundage</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Ferdinand and Miranda</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a:t>
            </a:r>
            <a:endPar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endPar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a:p>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Фердинанд и Миранда (Буря)</a:t>
            </a:r>
          </a:p>
        </p:txBody>
      </p:sp>
      <p:pic>
        <p:nvPicPr>
          <p:cNvPr id="10242" name="Picture 2" descr="http://i061.radikal.ru/1202/06/2d99692432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91251"/>
            <a:ext cx="5106938" cy="636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9947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7859" y="3623393"/>
            <a:ext cx="3240360" cy="3046988"/>
          </a:xfrm>
          <a:prstGeom prst="rect">
            <a:avLst/>
          </a:prstGeom>
        </p:spPr>
        <p:txBody>
          <a:bodyPr wrap="square">
            <a:spAutoFit/>
          </a:bodyPr>
          <a:lstStyle/>
          <a:p>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Frances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Brundage</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Princess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Thaisa</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and Pericles</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a:t>
            </a:r>
            <a:endPar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endPar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a:p>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Принцесса </a:t>
            </a:r>
            <a:r>
              <a:rPr lang="ru-RU"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Таиса</a:t>
            </a:r>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 и Перикл, царь </a:t>
            </a:r>
            <a:r>
              <a:rPr lang="ru-RU"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Тирский</a:t>
            </a:r>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 (Перикл)</a:t>
            </a:r>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01" y="185987"/>
            <a:ext cx="5248016" cy="646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8900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141" y="3945495"/>
            <a:ext cx="3240360" cy="2677656"/>
          </a:xfrm>
          <a:prstGeom prst="rect">
            <a:avLst/>
          </a:prstGeom>
        </p:spPr>
        <p:txBody>
          <a:bodyPr wrap="square">
            <a:spAutoFit/>
          </a:bodyPr>
          <a:lstStyle/>
          <a:p>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Frances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Brundage</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Imogen</a:t>
            </a:r>
            <a:endPar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endPar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a:p>
            <a:r>
              <a:rPr lang="ru-RU"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Имогена</a:t>
            </a:r>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 дочь короля Британии </a:t>
            </a:r>
            <a:r>
              <a:rPr lang="ru-RU"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Цимбелина</a:t>
            </a:r>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 (</a:t>
            </a:r>
            <a:r>
              <a:rPr lang="ru-RU"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Цимбелин</a:t>
            </a:r>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a:t>
            </a:r>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57562"/>
            <a:ext cx="4750321" cy="6365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6179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691" y="3600074"/>
            <a:ext cx="3240360" cy="3046988"/>
          </a:xfrm>
          <a:prstGeom prst="rect">
            <a:avLst/>
          </a:prstGeom>
        </p:spPr>
        <p:txBody>
          <a:bodyPr wrap="square">
            <a:spAutoFit/>
          </a:bodyPr>
          <a:lstStyle/>
          <a:p>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Frances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Brundage</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Prince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Florizel</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and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Perdita</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a:t>
            </a:r>
            <a:endPar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endPar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a:p>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Принц </a:t>
            </a:r>
            <a:r>
              <a:rPr lang="ru-RU"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Флоризель</a:t>
            </a:r>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 и </a:t>
            </a:r>
            <a:r>
              <a:rPr lang="ru-RU"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Пердита</a:t>
            </a:r>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 (Зимняя сказка)</a:t>
            </a:r>
          </a:p>
        </p:txBody>
      </p:sp>
      <p:pic>
        <p:nvPicPr>
          <p:cNvPr id="716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597" r="6666"/>
          <a:stretch/>
        </p:blipFill>
        <p:spPr bwMode="auto">
          <a:xfrm>
            <a:off x="3866146" y="271064"/>
            <a:ext cx="4971239" cy="6376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149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602078"/>
            <a:ext cx="3240360" cy="3046988"/>
          </a:xfrm>
          <a:prstGeom prst="rect">
            <a:avLst/>
          </a:prstGeom>
        </p:spPr>
        <p:txBody>
          <a:bodyPr wrap="square">
            <a:spAutoFit/>
          </a:bodyPr>
          <a:lstStyle/>
          <a:p>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Frances </a:t>
            </a:r>
            <a:r>
              <a:rPr lang="en-US" sz="2400" dirty="0" err="1" smtClean="0">
                <a:ln>
                  <a:solidFill>
                    <a:schemeClr val="bg1"/>
                  </a:solidFill>
                </a:ln>
                <a:solidFill>
                  <a:srgbClr val="FFFF00"/>
                </a:solidFill>
                <a:effectLst>
                  <a:glow rad="101600">
                    <a:schemeClr val="bg1">
                      <a:alpha val="60000"/>
                    </a:schemeClr>
                  </a:glow>
                </a:effectLst>
                <a:latin typeface="Arial Black" panose="020B0A04020102020204" pitchFamily="34" charset="0"/>
              </a:rPr>
              <a:t>Brundage</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 </a:t>
            </a:r>
            <a:r>
              <a:rPr lang="en-US" sz="2400" dirty="0" err="1" smtClean="0">
                <a:ln>
                  <a:solidFill>
                    <a:schemeClr val="bg1"/>
                  </a:solidFill>
                </a:ln>
                <a:solidFill>
                  <a:srgbClr val="FFFF00"/>
                </a:solidFill>
                <a:effectLst>
                  <a:glow rad="101600">
                    <a:schemeClr val="bg1">
                      <a:alpha val="60000"/>
                    </a:schemeClr>
                  </a:glow>
                </a:effectLst>
                <a:latin typeface="Arial Black" panose="020B0A04020102020204" pitchFamily="34" charset="0"/>
              </a:rPr>
              <a:t>Titania</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 and the Clown.</a:t>
            </a:r>
            <a:endPar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endPar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r>
              <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Царица фей </a:t>
            </a:r>
            <a:r>
              <a:rPr lang="ru-RU" sz="2400" dirty="0" err="1" smtClean="0">
                <a:ln>
                  <a:solidFill>
                    <a:schemeClr val="bg1"/>
                  </a:solidFill>
                </a:ln>
                <a:solidFill>
                  <a:srgbClr val="FFFF00"/>
                </a:solidFill>
                <a:effectLst>
                  <a:glow rad="101600">
                    <a:schemeClr val="bg1">
                      <a:alpha val="60000"/>
                    </a:schemeClr>
                  </a:glow>
                </a:effectLst>
                <a:latin typeface="Arial Black" panose="020B0A04020102020204" pitchFamily="34" charset="0"/>
              </a:rPr>
              <a:t>Титания</a:t>
            </a:r>
            <a:r>
              <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 и шут (Сон в летнюю ночь)</a:t>
            </a:r>
            <a:endPar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p:txBody>
      </p:sp>
      <p:pic>
        <p:nvPicPr>
          <p:cNvPr id="614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12433"/>
          <a:stretch/>
        </p:blipFill>
        <p:spPr bwMode="auto">
          <a:xfrm>
            <a:off x="3779912" y="264999"/>
            <a:ext cx="5059288" cy="638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2364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nimatedimages.org/data/media/466/animated-thank-you-image-002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14" y="1484784"/>
            <a:ext cx="881932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2986" y="1556792"/>
            <a:ext cx="8065477" cy="4401205"/>
          </a:xfrm>
          <a:prstGeom prst="rect">
            <a:avLst/>
          </a:prstGeom>
        </p:spPr>
        <p:txBody>
          <a:bodyPr wrap="square">
            <a:spAutoFit/>
          </a:bodyPr>
          <a:lstStyle/>
          <a:p>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2"/>
              </a:rPr>
              <a:t>https</a:t>
            </a:r>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2"/>
              </a:rPr>
              <a:t>://</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2"/>
              </a:rPr>
              <a:t>en.wikipedia.org/wiki/Frances_Brundage</a:t>
            </a:r>
            <a:endPar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3"/>
              </a:rPr>
              <a:t>http://</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3"/>
              </a:rPr>
              <a:t>www.emotionscards.com/museum/francesbrundage.html</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rPr>
              <a:t> </a:t>
            </a:r>
          </a:p>
          <a:p>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4"/>
              </a:rPr>
              <a:t>http://</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4"/>
              </a:rPr>
              <a:t>s48.radikal.ru/i121/1202/00/315e9bed6ae7.jpg</a:t>
            </a:r>
            <a:endPar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5"/>
              </a:rPr>
              <a:t>http://</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5"/>
              </a:rPr>
              <a:t>s017.radikal.ru/i421/1202/83/09047022bc93.jpg</a:t>
            </a:r>
            <a:endPar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6"/>
              </a:rPr>
              <a:t>http://</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6"/>
              </a:rPr>
              <a:t>s017.radikal.ru/i419/1202/4c/a0d11f0257e2.jpg</a:t>
            </a:r>
            <a:endPar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7"/>
              </a:rPr>
              <a:t>http://</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7"/>
              </a:rPr>
              <a:t>s017.radikal.ru/i436/1202/d2/8968d8cfff36.jpg</a:t>
            </a:r>
            <a:endPar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8"/>
              </a:rPr>
              <a:t>http://</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8"/>
              </a:rPr>
              <a:t>s52.radikal.ru/i136/1202/dc/f14e615cf0c3.jpg</a:t>
            </a:r>
            <a:endPar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9"/>
              </a:rPr>
              <a:t>http://</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9"/>
              </a:rPr>
              <a:t>i061.radikal.ru/1202/06/2d9969243237.jpg</a:t>
            </a:r>
            <a:endPar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10"/>
              </a:rPr>
              <a:t>http://</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10"/>
              </a:rPr>
              <a:t>s017.radikal.ru/i418/1202/0f/846a6899af92.jpg</a:t>
            </a:r>
            <a:endPar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11"/>
              </a:rPr>
              <a:t>http://</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11"/>
              </a:rPr>
              <a:t>i047.radikal.ru/1202/67/75e61793a04e.jpg</a:t>
            </a:r>
            <a:endPar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r>
              <a:rPr lang="en-US" sz="2000" dirty="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12"/>
              </a:rPr>
              <a:t>http://</a:t>
            </a:r>
            <a:r>
              <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hlinkClick r:id="rId12"/>
              </a:rPr>
              <a:t>i051.radikal.ru/1202/36/60693187fa20.jpg</a:t>
            </a:r>
            <a:endPar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endParaRPr lang="en-US" sz="2000" dirty="0" smtClean="0">
              <a:ln>
                <a:solidFill>
                  <a:schemeClr val="bg1"/>
                </a:solidFill>
              </a:ln>
              <a:solidFill>
                <a:srgbClr val="FFFF00"/>
              </a:solidFill>
              <a:effectLst>
                <a:glow rad="228600">
                  <a:schemeClr val="accent3">
                    <a:satMod val="175000"/>
                    <a:alpha val="40000"/>
                  </a:schemeClr>
                </a:glow>
              </a:effectLst>
              <a:latin typeface="Arial Black" panose="020B0A04020102020204" pitchFamily="34" charset="0"/>
            </a:endParaRPr>
          </a:p>
          <a:p>
            <a:endParaRPr lang="en-US" sz="20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p:txBody>
      </p:sp>
      <p:sp>
        <p:nvSpPr>
          <p:cNvPr id="5" name="Прямоугольник 4"/>
          <p:cNvSpPr/>
          <p:nvPr/>
        </p:nvSpPr>
        <p:spPr>
          <a:xfrm>
            <a:off x="3923928" y="332656"/>
            <a:ext cx="2157129" cy="707886"/>
          </a:xfrm>
          <a:prstGeom prst="rect">
            <a:avLst/>
          </a:prstGeom>
        </p:spPr>
        <p:txBody>
          <a:bodyPr wrap="none">
            <a:spAutoFit/>
          </a:bodyPr>
          <a:lstStyle/>
          <a:p>
            <a:r>
              <a:rPr lang="en-US" sz="40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Source</a:t>
            </a:r>
            <a:endParaRPr lang="ru-RU" sz="40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502543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111" y="20234"/>
            <a:ext cx="4523797" cy="512697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357201" y="5103674"/>
            <a:ext cx="4451860" cy="1754326"/>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solidFill>
                    <a:srgbClr val="FFFF00"/>
                  </a:solidFill>
                </a:ln>
                <a:solidFill>
                  <a:schemeClr val="bg1"/>
                </a:solidFill>
                <a:effectLst>
                  <a:outerShdw blurRad="80000" dist="40000" dir="5040000" algn="tl">
                    <a:srgbClr val="000000">
                      <a:alpha val="30000"/>
                    </a:srgbClr>
                  </a:outerShdw>
                </a:effectLst>
                <a:latin typeface="Bernard MT Condensed" panose="02050806060905020404" pitchFamily="18" charset="0"/>
              </a:rPr>
              <a:t>Frances </a:t>
            </a:r>
            <a:r>
              <a:rPr lang="en-US" sz="5400" b="1" dirty="0" smtClean="0">
                <a:ln w="11430">
                  <a:solidFill>
                    <a:srgbClr val="FFFF00"/>
                  </a:solidFill>
                </a:ln>
                <a:solidFill>
                  <a:schemeClr val="bg1"/>
                </a:solidFill>
                <a:effectLst>
                  <a:outerShdw blurRad="80000" dist="40000" dir="5040000" algn="tl">
                    <a:srgbClr val="000000">
                      <a:alpha val="30000"/>
                    </a:srgbClr>
                  </a:outerShdw>
                </a:effectLst>
                <a:latin typeface="Bernard MT Condensed" panose="02050806060905020404" pitchFamily="18" charset="0"/>
              </a:rPr>
              <a:t>Isabelle</a:t>
            </a:r>
            <a:endParaRPr lang="ru-RU" sz="5400" b="1" dirty="0" smtClean="0">
              <a:ln w="11430">
                <a:solidFill>
                  <a:srgbClr val="FFFF00"/>
                </a:solidFill>
              </a:ln>
              <a:solidFill>
                <a:schemeClr val="bg1"/>
              </a:solidFill>
              <a:effectLst>
                <a:outerShdw blurRad="80000" dist="40000" dir="5040000" algn="tl">
                  <a:srgbClr val="000000">
                    <a:alpha val="30000"/>
                  </a:srgbClr>
                </a:outerShdw>
              </a:effectLst>
              <a:latin typeface="Arial Black" panose="020B0A04020102020204" pitchFamily="34" charset="0"/>
            </a:endParaRPr>
          </a:p>
          <a:p>
            <a:pPr algn="ctr"/>
            <a:r>
              <a:rPr lang="en-US" sz="5400" b="1" dirty="0" smtClean="0">
                <a:ln w="11430">
                  <a:solidFill>
                    <a:srgbClr val="FFFF00"/>
                  </a:solidFill>
                </a:ln>
                <a:solidFill>
                  <a:schemeClr val="bg1"/>
                </a:solidFill>
                <a:effectLst>
                  <a:outerShdw blurRad="80000" dist="40000" dir="5040000" algn="tl">
                    <a:srgbClr val="000000">
                      <a:alpha val="30000"/>
                    </a:srgbClr>
                  </a:outerShdw>
                </a:effectLst>
                <a:latin typeface="Bernard MT Condensed" panose="02050806060905020404" pitchFamily="18" charset="0"/>
              </a:rPr>
              <a:t> </a:t>
            </a:r>
            <a:r>
              <a:rPr lang="en-US" sz="5400" b="1" dirty="0" err="1">
                <a:ln w="11430">
                  <a:solidFill>
                    <a:srgbClr val="FFFF00"/>
                  </a:solidFill>
                </a:ln>
                <a:solidFill>
                  <a:schemeClr val="bg1"/>
                </a:solidFill>
                <a:effectLst>
                  <a:outerShdw blurRad="80000" dist="40000" dir="5040000" algn="tl">
                    <a:srgbClr val="000000">
                      <a:alpha val="30000"/>
                    </a:srgbClr>
                  </a:outerShdw>
                </a:effectLst>
                <a:latin typeface="Bernard MT Condensed" panose="02050806060905020404" pitchFamily="18" charset="0"/>
              </a:rPr>
              <a:t>Brundage</a:t>
            </a:r>
            <a:endParaRPr lang="ru-RU" sz="5400" b="1" dirty="0">
              <a:ln w="11430">
                <a:solidFill>
                  <a:srgbClr val="FFFF00"/>
                </a:solidFill>
              </a:ln>
              <a:solidFill>
                <a:schemeClr val="bg1"/>
              </a:solidFill>
              <a:effectLst>
                <a:outerShdw blurRad="80000" dist="40000" dir="5040000" algn="tl">
                  <a:srgbClr val="000000">
                    <a:alpha val="30000"/>
                  </a:srgbClr>
                </a:outerShdw>
              </a:effectLst>
              <a:latin typeface="Arial Black" panose="020B0A040201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7402942"/>
              </p:ext>
            </p:extLst>
          </p:nvPr>
        </p:nvGraphicFramePr>
        <p:xfrm>
          <a:off x="323528" y="260648"/>
          <a:ext cx="3635896" cy="6309360"/>
        </p:xfrm>
        <a:graphic>
          <a:graphicData uri="http://schemas.openxmlformats.org/drawingml/2006/table">
            <a:tbl>
              <a:tblPr/>
              <a:tblGrid>
                <a:gridCol w="1817948"/>
                <a:gridCol w="1817948"/>
              </a:tblGrid>
              <a:tr h="0">
                <a:tc>
                  <a:txBody>
                    <a:bodyPr/>
                    <a:lstStyle/>
                    <a:p>
                      <a:pPr algn="l" fontAlgn="t"/>
                      <a:r>
                        <a:rPr lang="en-US" sz="2400" dirty="0">
                          <a:solidFill>
                            <a:schemeClr val="bg1"/>
                          </a:solidFill>
                          <a:effectLst/>
                          <a:latin typeface="Bernard MT Condensed" panose="02050806060905020404" pitchFamily="18" charset="0"/>
                        </a:rPr>
                        <a:t>Born</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2400">
                          <a:solidFill>
                            <a:schemeClr val="bg1"/>
                          </a:solidFill>
                          <a:effectLst/>
                          <a:latin typeface="Bernard MT Condensed" panose="02050806060905020404" pitchFamily="18" charset="0"/>
                        </a:rPr>
                        <a:t>Frances Isabelle Lockwood</a:t>
                      </a:r>
                      <a:br>
                        <a:rPr lang="en-US" sz="2400">
                          <a:solidFill>
                            <a:schemeClr val="bg1"/>
                          </a:solidFill>
                          <a:effectLst/>
                          <a:latin typeface="Bernard MT Condensed" panose="02050806060905020404" pitchFamily="18" charset="0"/>
                        </a:rPr>
                      </a:br>
                      <a:r>
                        <a:rPr lang="en-US" sz="2400">
                          <a:solidFill>
                            <a:schemeClr val="bg1"/>
                          </a:solidFill>
                          <a:effectLst/>
                          <a:latin typeface="Bernard MT Condensed" panose="02050806060905020404" pitchFamily="18" charset="0"/>
                        </a:rPr>
                        <a:t>1854</a:t>
                      </a:r>
                      <a:br>
                        <a:rPr lang="en-US" sz="2400">
                          <a:solidFill>
                            <a:schemeClr val="bg1"/>
                          </a:solidFill>
                          <a:effectLst/>
                          <a:latin typeface="Bernard MT Condensed" panose="02050806060905020404" pitchFamily="18" charset="0"/>
                        </a:rPr>
                      </a:br>
                      <a:r>
                        <a:rPr lang="en-US" sz="2400" u="none" strike="noStrike">
                          <a:solidFill>
                            <a:schemeClr val="bg1"/>
                          </a:solidFill>
                          <a:effectLst/>
                          <a:latin typeface="Bernard MT Condensed" panose="02050806060905020404" pitchFamily="18" charset="0"/>
                          <a:hlinkClick r:id="rId3" tooltip="Newark, New Jersey"/>
                        </a:rPr>
                        <a:t>Newark, New Jersey</a:t>
                      </a:r>
                      <a:endParaRPr lang="en-US" sz="2400">
                        <a:solidFill>
                          <a:schemeClr val="bg1"/>
                        </a:solidFill>
                        <a:effectLst/>
                        <a:latin typeface="Bernard MT Condensed" panose="02050806060905020404" pitchFamily="18" charset="0"/>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l" fontAlgn="t"/>
                      <a:r>
                        <a:rPr lang="en-US" sz="2400">
                          <a:solidFill>
                            <a:schemeClr val="bg1"/>
                          </a:solidFill>
                          <a:effectLst/>
                          <a:latin typeface="Bernard MT Condensed" panose="02050806060905020404" pitchFamily="18" charset="0"/>
                        </a:rPr>
                        <a:t>Died</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2400">
                          <a:solidFill>
                            <a:schemeClr val="bg1"/>
                          </a:solidFill>
                          <a:effectLst/>
                          <a:latin typeface="Bernard MT Condensed" panose="02050806060905020404" pitchFamily="18" charset="0"/>
                        </a:rPr>
                        <a:t>March 28, 1937</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l" fontAlgn="t"/>
                      <a:r>
                        <a:rPr lang="en-US" sz="2400">
                          <a:solidFill>
                            <a:schemeClr val="bg1"/>
                          </a:solidFill>
                          <a:effectLst/>
                          <a:latin typeface="Bernard MT Condensed" panose="02050806060905020404" pitchFamily="18" charset="0"/>
                        </a:rPr>
                        <a:t>Residence</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2400" u="none" strike="noStrike">
                          <a:solidFill>
                            <a:schemeClr val="bg1"/>
                          </a:solidFill>
                          <a:effectLst/>
                          <a:latin typeface="Bernard MT Condensed" panose="02050806060905020404" pitchFamily="18" charset="0"/>
                          <a:hlinkClick r:id="rId4" tooltip="Washington, D.C."/>
                        </a:rPr>
                        <a:t>Washington, D.C.</a:t>
                      </a:r>
                      <a:r>
                        <a:rPr lang="en-US" sz="2400">
                          <a:solidFill>
                            <a:schemeClr val="bg1"/>
                          </a:solidFill>
                          <a:effectLst/>
                          <a:latin typeface="Bernard MT Condensed" panose="02050806060905020404" pitchFamily="18" charset="0"/>
                        </a:rPr>
                        <a:t/>
                      </a:r>
                      <a:br>
                        <a:rPr lang="en-US" sz="2400">
                          <a:solidFill>
                            <a:schemeClr val="bg1"/>
                          </a:solidFill>
                          <a:effectLst/>
                          <a:latin typeface="Bernard MT Condensed" panose="02050806060905020404" pitchFamily="18" charset="0"/>
                        </a:rPr>
                      </a:br>
                      <a:r>
                        <a:rPr lang="en-US" sz="2400" u="sng">
                          <a:solidFill>
                            <a:schemeClr val="bg1"/>
                          </a:solidFill>
                          <a:effectLst/>
                          <a:latin typeface="Bernard MT Condensed" panose="02050806060905020404" pitchFamily="18" charset="0"/>
                          <a:hlinkClick r:id="rId5" tooltip="Cape Ann, Massachusetts"/>
                        </a:rPr>
                        <a:t>Cape Ann, Massachusetts</a:t>
                      </a:r>
                      <a:r>
                        <a:rPr lang="en-US" sz="2400">
                          <a:solidFill>
                            <a:schemeClr val="bg1"/>
                          </a:solidFill>
                          <a:effectLst/>
                          <a:latin typeface="Bernard MT Condensed" panose="02050806060905020404" pitchFamily="18" charset="0"/>
                        </a:rPr>
                        <a:t/>
                      </a:r>
                      <a:br>
                        <a:rPr lang="en-US" sz="2400">
                          <a:solidFill>
                            <a:schemeClr val="bg1"/>
                          </a:solidFill>
                          <a:effectLst/>
                          <a:latin typeface="Bernard MT Condensed" panose="02050806060905020404" pitchFamily="18" charset="0"/>
                        </a:rPr>
                      </a:br>
                      <a:r>
                        <a:rPr lang="en-US" sz="2400" u="none" strike="noStrike">
                          <a:solidFill>
                            <a:schemeClr val="bg1"/>
                          </a:solidFill>
                          <a:effectLst/>
                          <a:latin typeface="Bernard MT Condensed" panose="02050806060905020404" pitchFamily="18" charset="0"/>
                          <a:hlinkClick r:id="rId6" tooltip="Brooklyn, New York"/>
                        </a:rPr>
                        <a:t>Brooklyn, New York</a:t>
                      </a:r>
                      <a:endParaRPr lang="en-US" sz="2400">
                        <a:solidFill>
                          <a:schemeClr val="bg1"/>
                        </a:solidFill>
                        <a:effectLst/>
                        <a:latin typeface="Bernard MT Condensed" panose="02050806060905020404" pitchFamily="18" charset="0"/>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l" fontAlgn="t"/>
                      <a:r>
                        <a:rPr lang="en-US" sz="2400">
                          <a:solidFill>
                            <a:schemeClr val="bg1"/>
                          </a:solidFill>
                          <a:effectLst/>
                          <a:latin typeface="Bernard MT Condensed" panose="02050806060905020404" pitchFamily="18" charset="0"/>
                        </a:rPr>
                        <a:t>Nationality</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2400">
                          <a:solidFill>
                            <a:schemeClr val="bg1"/>
                          </a:solidFill>
                          <a:effectLst/>
                          <a:latin typeface="Bernard MT Condensed" panose="02050806060905020404" pitchFamily="18" charset="0"/>
                        </a:rPr>
                        <a:t>American</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pPr algn="l" fontAlgn="t"/>
                      <a:r>
                        <a:rPr lang="en-US" sz="2400">
                          <a:solidFill>
                            <a:schemeClr val="bg1"/>
                          </a:solidFill>
                          <a:effectLst/>
                          <a:latin typeface="Bernard MT Condensed" panose="02050806060905020404" pitchFamily="18" charset="0"/>
                        </a:rPr>
                        <a:t>Citizenship</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2400" dirty="0">
                          <a:solidFill>
                            <a:schemeClr val="bg1"/>
                          </a:solidFill>
                          <a:effectLst/>
                          <a:latin typeface="Bernard MT Condensed" panose="02050806060905020404" pitchFamily="18" charset="0"/>
                        </a:rPr>
                        <a:t>American</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4276716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1" y="188640"/>
            <a:ext cx="4987826" cy="4093428"/>
          </a:xfrm>
          <a:prstGeom prst="rect">
            <a:avLst/>
          </a:prstGeom>
        </p:spPr>
        <p:txBody>
          <a:bodyPr wrap="square">
            <a:spAutoFit/>
          </a:bodyPr>
          <a:lstStyle/>
          <a:p>
            <a:r>
              <a:rPr lang="en-US" sz="2000" dirty="0">
                <a:ln>
                  <a:solidFill>
                    <a:schemeClr val="bg1"/>
                  </a:solidFill>
                </a:ln>
                <a:solidFill>
                  <a:srgbClr val="FF66CC"/>
                </a:solidFill>
                <a:effectLst>
                  <a:glow rad="101600">
                    <a:schemeClr val="bg1">
                      <a:alpha val="60000"/>
                    </a:schemeClr>
                  </a:glow>
                </a:effectLst>
                <a:latin typeface="Arial Black" panose="020B0A04020102020204" pitchFamily="34" charset="0"/>
              </a:rPr>
              <a:t>Frances Isabelle Lockwood </a:t>
            </a:r>
            <a:r>
              <a:rPr lang="en-US" sz="2000" dirty="0" err="1">
                <a:ln>
                  <a:solidFill>
                    <a:schemeClr val="bg1"/>
                  </a:solidFill>
                </a:ln>
                <a:solidFill>
                  <a:srgbClr val="FF66CC"/>
                </a:solidFill>
                <a:effectLst>
                  <a:glow rad="101600">
                    <a:schemeClr val="bg1">
                      <a:alpha val="60000"/>
                    </a:schemeClr>
                  </a:glow>
                </a:effectLst>
                <a:latin typeface="Arial Black" panose="020B0A04020102020204" pitchFamily="34" charset="0"/>
              </a:rPr>
              <a:t>Brundage</a:t>
            </a:r>
            <a:r>
              <a:rPr lang="en-US" sz="2000" dirty="0">
                <a:ln>
                  <a:solidFill>
                    <a:schemeClr val="bg1"/>
                  </a:solidFill>
                </a:ln>
                <a:solidFill>
                  <a:srgbClr val="FF66CC"/>
                </a:solidFill>
                <a:effectLst>
                  <a:glow rad="101600">
                    <a:schemeClr val="bg1">
                      <a:alpha val="60000"/>
                    </a:schemeClr>
                  </a:glow>
                </a:effectLst>
                <a:latin typeface="Arial Black" panose="020B0A04020102020204" pitchFamily="34" charset="0"/>
              </a:rPr>
              <a:t> </a:t>
            </a:r>
            <a:r>
              <a:rPr lang="en-US" sz="2000" dirty="0" smtClean="0">
                <a:ln>
                  <a:solidFill>
                    <a:schemeClr val="bg1"/>
                  </a:solidFill>
                </a:ln>
                <a:solidFill>
                  <a:srgbClr val="FF66CC"/>
                </a:solidFill>
                <a:effectLst>
                  <a:glow rad="101600">
                    <a:schemeClr val="bg1">
                      <a:alpha val="60000"/>
                    </a:schemeClr>
                  </a:glow>
                </a:effectLst>
                <a:latin typeface="Arial Black" panose="020B0A04020102020204" pitchFamily="34" charset="0"/>
              </a:rPr>
              <a:t>was </a:t>
            </a:r>
            <a:r>
              <a:rPr lang="en-US" sz="2000" dirty="0">
                <a:ln>
                  <a:solidFill>
                    <a:schemeClr val="bg1"/>
                  </a:solidFill>
                </a:ln>
                <a:solidFill>
                  <a:srgbClr val="FF66CC"/>
                </a:solidFill>
                <a:effectLst>
                  <a:glow rad="101600">
                    <a:schemeClr val="bg1">
                      <a:alpha val="60000"/>
                    </a:schemeClr>
                  </a:glow>
                </a:effectLst>
                <a:latin typeface="Arial Black" panose="020B0A04020102020204" pitchFamily="34" charset="0"/>
              </a:rPr>
              <a:t>an American illustrator best known for her depictions of attractive and endearing children on postcards, valentines, calendars, and other ephemera published by Raphael Tuck &amp; Sons, Samuel Gabriel Company, and </a:t>
            </a:r>
            <a:r>
              <a:rPr lang="en-US" sz="2000" dirty="0" err="1">
                <a:ln>
                  <a:solidFill>
                    <a:schemeClr val="bg1"/>
                  </a:solidFill>
                </a:ln>
                <a:solidFill>
                  <a:srgbClr val="FF66CC"/>
                </a:solidFill>
                <a:effectLst>
                  <a:glow rad="101600">
                    <a:schemeClr val="bg1">
                      <a:alpha val="60000"/>
                    </a:schemeClr>
                  </a:glow>
                </a:effectLst>
                <a:latin typeface="Arial Black" panose="020B0A04020102020204" pitchFamily="34" charset="0"/>
              </a:rPr>
              <a:t>Saalfield</a:t>
            </a:r>
            <a:r>
              <a:rPr lang="en-US" sz="2000" dirty="0">
                <a:ln>
                  <a:solidFill>
                    <a:schemeClr val="bg1"/>
                  </a:solidFill>
                </a:ln>
                <a:solidFill>
                  <a:srgbClr val="FF66CC"/>
                </a:solidFill>
                <a:effectLst>
                  <a:glow rad="101600">
                    <a:schemeClr val="bg1">
                      <a:alpha val="60000"/>
                    </a:schemeClr>
                  </a:glow>
                </a:effectLst>
                <a:latin typeface="Arial Black" panose="020B0A04020102020204" pitchFamily="34" charset="0"/>
              </a:rPr>
              <a:t> Publishing. She received an education in art at an early age from her father, Rembrandt Lockwood. </a:t>
            </a:r>
            <a:endParaRPr lang="ru-RU" sz="2000" dirty="0">
              <a:ln>
                <a:solidFill>
                  <a:schemeClr val="bg1"/>
                </a:solidFill>
              </a:ln>
              <a:solidFill>
                <a:srgbClr val="FF66CC"/>
              </a:solidFill>
              <a:effectLst>
                <a:glow rad="101600">
                  <a:schemeClr val="bg1">
                    <a:alpha val="60000"/>
                  </a:schemeClr>
                </a:glow>
              </a:effectLst>
              <a:latin typeface="Arial Black" panose="020B0A04020102020204" pitchFamily="34"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347" y="396443"/>
            <a:ext cx="357604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1520" y="4272677"/>
            <a:ext cx="8712967" cy="2585323"/>
          </a:xfrm>
          <a:prstGeom prst="rect">
            <a:avLst/>
          </a:prstGeom>
        </p:spPr>
        <p:txBody>
          <a:bodyPr wrap="square">
            <a:spAutoFit/>
          </a:bodyPr>
          <a:lstStyle/>
          <a:p>
            <a:pPr lvl="0" algn="just"/>
            <a:r>
              <a:rPr lang="en-US" dirty="0">
                <a:ln>
                  <a:solidFill>
                    <a:prstClr val="black"/>
                  </a:solidFill>
                </a:ln>
                <a:solidFill>
                  <a:srgbClr val="FFFF00"/>
                </a:solidFill>
                <a:effectLst>
                  <a:glow rad="101600">
                    <a:prstClr val="black">
                      <a:alpha val="60000"/>
                    </a:prstClr>
                  </a:glow>
                </a:effectLst>
                <a:latin typeface="Arial Black" panose="020B0A04020102020204" pitchFamily="34" charset="0"/>
              </a:rPr>
              <a:t>Her professional career in illustration began at seventeen when her father abandoned his family and she was forced to seek a livelihood.</a:t>
            </a:r>
          </a:p>
          <a:p>
            <a:pPr lvl="0" algn="just"/>
            <a:r>
              <a:rPr lang="en-US" dirty="0">
                <a:ln>
                  <a:solidFill>
                    <a:prstClr val="black"/>
                  </a:solidFill>
                </a:ln>
                <a:solidFill>
                  <a:srgbClr val="FFFF00"/>
                </a:solidFill>
                <a:effectLst>
                  <a:glow rad="101600">
                    <a:prstClr val="black">
                      <a:alpha val="60000"/>
                    </a:prstClr>
                  </a:glow>
                </a:effectLst>
                <a:latin typeface="Arial Black" panose="020B0A04020102020204" pitchFamily="34" charset="0"/>
              </a:rPr>
              <a:t>In addition to ephemera, </a:t>
            </a:r>
            <a:r>
              <a:rPr lang="en-US" dirty="0" err="1">
                <a:ln>
                  <a:solidFill>
                    <a:prstClr val="black"/>
                  </a:solidFill>
                </a:ln>
                <a:solidFill>
                  <a:srgbClr val="FFFF00"/>
                </a:solidFill>
                <a:effectLst>
                  <a:glow rad="101600">
                    <a:prstClr val="black">
                      <a:alpha val="60000"/>
                    </a:prstClr>
                  </a:glow>
                </a:effectLst>
                <a:latin typeface="Arial Black" panose="020B0A04020102020204" pitchFamily="34" charset="0"/>
              </a:rPr>
              <a:t>Brundage</a:t>
            </a:r>
            <a:r>
              <a:rPr lang="en-US" dirty="0">
                <a:ln>
                  <a:solidFill>
                    <a:prstClr val="black"/>
                  </a:solidFill>
                </a:ln>
                <a:solidFill>
                  <a:srgbClr val="FFFF00"/>
                </a:solidFill>
                <a:effectLst>
                  <a:glow rad="101600">
                    <a:prstClr val="black">
                      <a:alpha val="60000"/>
                    </a:prstClr>
                  </a:glow>
                </a:effectLst>
                <a:latin typeface="Arial Black" panose="020B0A04020102020204" pitchFamily="34" charset="0"/>
              </a:rPr>
              <a:t> illustrated children's classics such as the novels of Louisa May Alcott, Johanna Spyri, and Robert Louis Stevenson, and traditional literary collections such as The Arabian Nights and the stories of King Arthur and Robin Hood. She was a prolific artist, and, in her late 60s, was producing as many as twenty books annually. Her work is highly collectible.</a:t>
            </a:r>
            <a:endParaRPr lang="ru-RU" dirty="0">
              <a:ln>
                <a:solidFill>
                  <a:prstClr val="black"/>
                </a:solidFill>
              </a:ln>
              <a:solidFill>
                <a:srgbClr val="FFFF00"/>
              </a:solidFill>
              <a:effectLst>
                <a:glow rad="101600">
                  <a:prstClr val="black">
                    <a:alpha val="60000"/>
                  </a:prstClr>
                </a:glow>
              </a:effectLst>
              <a:latin typeface="Arial Black" panose="020B0A04020102020204" pitchFamily="34" charset="0"/>
            </a:endParaRPr>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www.picgifs.com/glitter-gifs/w/welcome/picgifs-welcome-2-56673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8216518"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1241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402" y="272257"/>
            <a:ext cx="5005733" cy="639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93141" y="4346713"/>
            <a:ext cx="3240360" cy="2308324"/>
          </a:xfrm>
          <a:prstGeom prst="rect">
            <a:avLst/>
          </a:prstGeom>
        </p:spPr>
        <p:txBody>
          <a:bodyPr wrap="square">
            <a:spAutoFit/>
          </a:bodyPr>
          <a:lstStyle/>
          <a:p>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Frances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Brundage</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Hamlet and Ophelia</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a:t>
            </a:r>
            <a:endPar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endPar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a:p>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Гамлет и Офелия (Гамлет)</a:t>
            </a: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5775" y="3977380"/>
            <a:ext cx="3240360" cy="2677656"/>
          </a:xfrm>
          <a:prstGeom prst="rect">
            <a:avLst/>
          </a:prstGeom>
        </p:spPr>
        <p:txBody>
          <a:bodyPr wrap="square">
            <a:spAutoFit/>
          </a:bodyPr>
          <a:lstStyle/>
          <a:p>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Frances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Brundage</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Romeo and Juliet</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a:t>
            </a:r>
            <a:endPar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endPar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a:p>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Ромео и Джульетта (Ромео и Джульетта)</a:t>
            </a:r>
          </a:p>
        </p:txBody>
      </p:sp>
      <p:pic>
        <p:nvPicPr>
          <p:cNvPr id="13314" name="Picture 2" descr="http://s017.radikal.ru/i421/1202/83/09047022bc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04671"/>
            <a:ext cx="4926466" cy="645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93312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141" y="3509360"/>
            <a:ext cx="3240360" cy="3046988"/>
          </a:xfrm>
          <a:prstGeom prst="rect">
            <a:avLst/>
          </a:prstGeom>
        </p:spPr>
        <p:txBody>
          <a:bodyPr wrap="square">
            <a:spAutoFit/>
          </a:bodyPr>
          <a:lstStyle/>
          <a:p>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Frances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Brundage</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Petruchio</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and Katharina</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a:t>
            </a:r>
            <a:endPar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endPar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a:p>
            <a:r>
              <a:rPr lang="ru-RU"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Петручио</a:t>
            </a:r>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 и Катарина (Укрощение строптивой)</a:t>
            </a:r>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08414"/>
            <a:ext cx="5030738" cy="634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47119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07"/>
          <a:stretch/>
        </p:blipFill>
        <p:spPr bwMode="auto">
          <a:xfrm>
            <a:off x="3930316" y="260648"/>
            <a:ext cx="4936492"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3141" y="3622372"/>
            <a:ext cx="3240360" cy="3046988"/>
          </a:xfrm>
          <a:prstGeom prst="rect">
            <a:avLst/>
          </a:prstGeom>
        </p:spPr>
        <p:txBody>
          <a:bodyPr wrap="square">
            <a:spAutoFit/>
          </a:bodyPr>
          <a:lstStyle/>
          <a:p>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Frances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Brundage</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Olivia and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Malvalio</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a:t>
            </a:r>
            <a:endPar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endPar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a:p>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Оливия и </a:t>
            </a:r>
            <a:r>
              <a:rPr lang="ru-RU"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Мальволио</a:t>
            </a:r>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 (Двенадцатая ночь)</a:t>
            </a:r>
          </a:p>
        </p:txBody>
      </p:sp>
    </p:spTree>
    <p:extLst>
      <p:ext uri="{BB962C8B-B14F-4D97-AF65-F5344CB8AC3E}">
        <p14:creationId xmlns:p14="http://schemas.microsoft.com/office/powerpoint/2010/main" val="40107896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141" y="3977380"/>
            <a:ext cx="3240360" cy="2677656"/>
          </a:xfrm>
          <a:prstGeom prst="rect">
            <a:avLst/>
          </a:prstGeom>
        </p:spPr>
        <p:txBody>
          <a:bodyPr wrap="square">
            <a:spAutoFit/>
          </a:bodyPr>
          <a:lstStyle/>
          <a:p>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Frances </a:t>
            </a:r>
            <a:r>
              <a:rPr lang="en-US" sz="2400" dirty="0" err="1">
                <a:ln>
                  <a:solidFill>
                    <a:schemeClr val="bg1"/>
                  </a:solidFill>
                </a:ln>
                <a:solidFill>
                  <a:srgbClr val="FFFF00"/>
                </a:solidFill>
                <a:effectLst>
                  <a:glow rad="101600">
                    <a:schemeClr val="bg1">
                      <a:alpha val="60000"/>
                    </a:schemeClr>
                  </a:glow>
                </a:effectLst>
                <a:latin typeface="Arial Black" panose="020B0A04020102020204" pitchFamily="34" charset="0"/>
              </a:rPr>
              <a:t>Brundage</a:t>
            </a:r>
            <a:r>
              <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rPr>
              <a:t> Choosing the Casket</a:t>
            </a:r>
            <a:r>
              <a:rPr lang="en-US"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rPr>
              <a:t>.</a:t>
            </a:r>
            <a:endParaRPr lang="ru-RU" sz="2400" dirty="0" smtClean="0">
              <a:ln>
                <a:solidFill>
                  <a:schemeClr val="bg1"/>
                </a:solidFill>
              </a:ln>
              <a:solidFill>
                <a:srgbClr val="FFFF00"/>
              </a:solidFill>
              <a:effectLst>
                <a:glow rad="101600">
                  <a:schemeClr val="bg1">
                    <a:alpha val="60000"/>
                  </a:schemeClr>
                </a:glow>
              </a:effectLst>
              <a:latin typeface="Arial Black" panose="020B0A04020102020204" pitchFamily="34" charset="0"/>
            </a:endParaRPr>
          </a:p>
          <a:p>
            <a:endParaRPr lang="en-US" sz="2400" dirty="0">
              <a:ln>
                <a:solidFill>
                  <a:schemeClr val="bg1"/>
                </a:solidFill>
              </a:ln>
              <a:solidFill>
                <a:srgbClr val="FFFF00"/>
              </a:solidFill>
              <a:effectLst>
                <a:glow rad="101600">
                  <a:schemeClr val="bg1">
                    <a:alpha val="60000"/>
                  </a:schemeClr>
                </a:glow>
              </a:effectLst>
              <a:latin typeface="Arial Black" panose="020B0A04020102020204" pitchFamily="34" charset="0"/>
            </a:endParaRPr>
          </a:p>
          <a:p>
            <a:r>
              <a:rPr lang="ru-RU" sz="2400" dirty="0">
                <a:ln>
                  <a:solidFill>
                    <a:schemeClr val="bg1"/>
                  </a:solidFill>
                </a:ln>
                <a:solidFill>
                  <a:srgbClr val="FFFF00"/>
                </a:solidFill>
                <a:effectLst>
                  <a:glow rad="101600">
                    <a:schemeClr val="bg1">
                      <a:alpha val="60000"/>
                    </a:schemeClr>
                  </a:glow>
                </a:effectLst>
                <a:latin typeface="Arial Black" panose="020B0A04020102020204" pitchFamily="34" charset="0"/>
              </a:rPr>
              <a:t>Выбор шкатулки (Венецианский купец)</a:t>
            </a:r>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31335"/>
            <a:ext cx="5026546" cy="6423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18502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387</Words>
  <Application>Microsoft Office PowerPoint</Application>
  <PresentationFormat>Экран (4:3)</PresentationFormat>
  <Paragraphs>66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15</cp:revision>
  <dcterms:created xsi:type="dcterms:W3CDTF">2016-01-10T12:56:23Z</dcterms:created>
  <dcterms:modified xsi:type="dcterms:W3CDTF">2016-04-18T18:43:35Z</dcterms:modified>
</cp:coreProperties>
</file>