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79" r:id="rId14"/>
    <p:sldId id="268" r:id="rId15"/>
    <p:sldId id="280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top-antropos.com/literature/item/165-william-shakespeare-romeo-and-julie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8389" y="188640"/>
            <a:ext cx="8525090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 smtClean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Нет повести печальнее </a:t>
            </a:r>
          </a:p>
          <a:p>
            <a:r>
              <a:rPr lang="ru-RU" sz="4800" b="1" dirty="0" smtClean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на свете …</a:t>
            </a:r>
            <a:endParaRPr lang="ru-RU" sz="4800" b="1" dirty="0">
              <a:ln w="28575">
                <a:solidFill>
                  <a:schemeClr val="bg1"/>
                </a:solidFill>
              </a:ln>
              <a:solidFill>
                <a:srgbClr val="FFFF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225" y="4365104"/>
            <a:ext cx="8856685" cy="23698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082" y="2132856"/>
            <a:ext cx="8838828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История повести 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 Ромео и Джульетте 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искусстве 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ля 8-11 классов </a:t>
            </a: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4"/>
          <a:stretch/>
        </p:blipFill>
        <p:spPr bwMode="auto">
          <a:xfrm>
            <a:off x="3992" y="16506"/>
            <a:ext cx="9140008" cy="684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32070"/>
            <a:ext cx="87849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О произошедшем становится известно в городе и главы семейств </a:t>
            </a:r>
            <a:r>
              <a:rPr lang="ru-RU" sz="2000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Монтекки</a:t>
            </a: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 и </a:t>
            </a:r>
            <a:r>
              <a:rPr lang="ru-RU" sz="2000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Капулетти</a:t>
            </a: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 примиряются над телами своих детей. </a:t>
            </a:r>
            <a:r>
              <a:rPr lang="ru-RU" sz="2000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Монтекки</a:t>
            </a: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 клянется воздвигнуть возлюбленной своего сына статую из золота</a:t>
            </a:r>
            <a:r>
              <a:rPr lang="ru-RU" sz="2000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:</a:t>
            </a:r>
            <a:endParaRPr lang="ru-RU" sz="2000" dirty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                    Пусть людям всем</a:t>
            </a:r>
            <a:r>
              <a:rPr lang="ru-RU" sz="2000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,</a:t>
            </a:r>
          </a:p>
          <a:p>
            <a:pPr algn="r"/>
            <a:r>
              <a:rPr lang="ru-RU" sz="2000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пока стоит Верона</a:t>
            </a:r>
            <a:r>
              <a:rPr lang="ru-RU" sz="2000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, Та </a:t>
            </a:r>
          </a:p>
          <a:p>
            <a:pPr algn="r"/>
            <a:r>
              <a:rPr lang="ru-RU" sz="2000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Статуя напоминает </a:t>
            </a: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вновь</a:t>
            </a:r>
          </a:p>
          <a:p>
            <a:pPr algn="r"/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                    Джульетты бедной </a:t>
            </a:r>
            <a:endParaRPr lang="ru-RU" sz="2000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000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верность </a:t>
            </a: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и любовь</a:t>
            </a:r>
            <a:r>
              <a:rPr lang="ru-RU" sz="2000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.</a:t>
            </a:r>
            <a:endParaRPr lang="ru-RU" sz="2000" dirty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На что </a:t>
            </a:r>
            <a:r>
              <a:rPr lang="ru-RU" sz="2000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Капулетти</a:t>
            </a: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 говорит, </a:t>
            </a:r>
            <a:endParaRPr lang="ru-RU" sz="2000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000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что </a:t>
            </a: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воздвигнет статую Ромео.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25624" y="6150114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err="1">
                <a:ln>
                  <a:solidFill>
                    <a:prstClr val="black"/>
                  </a:solidFill>
                </a:ln>
                <a:solidFill>
                  <a:srgbClr val="05E0DB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Frederick</a:t>
            </a: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05E0DB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n>
                  <a:solidFill>
                    <a:prstClr val="black"/>
                  </a:solidFill>
                </a:ln>
                <a:solidFill>
                  <a:srgbClr val="05E0DB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Leighton</a:t>
            </a: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05E0DB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 </a:t>
            </a:r>
          </a:p>
          <a:p>
            <a:pPr lvl="0" algn="ctr"/>
            <a:r>
              <a:rPr lang="ru-RU" sz="2000" dirty="0" smtClean="0">
                <a:ln>
                  <a:solidFill>
                    <a:prstClr val="black"/>
                  </a:solidFill>
                </a:ln>
                <a:solidFill>
                  <a:srgbClr val="05E0DB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Примирение </a:t>
            </a:r>
            <a:r>
              <a:rPr lang="ru-RU" sz="2000" dirty="0" err="1">
                <a:ln>
                  <a:solidFill>
                    <a:prstClr val="black"/>
                  </a:solidFill>
                </a:ln>
                <a:solidFill>
                  <a:srgbClr val="05E0DB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Монтекки</a:t>
            </a: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05E0DB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 и </a:t>
            </a:r>
            <a:r>
              <a:rPr lang="ru-RU" sz="2000" dirty="0" err="1">
                <a:ln>
                  <a:solidFill>
                    <a:prstClr val="black"/>
                  </a:solidFill>
                </a:ln>
                <a:solidFill>
                  <a:srgbClr val="05E0DB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Капулетти</a:t>
            </a:r>
            <a:endParaRPr lang="ru-RU" sz="2000" dirty="0">
              <a:ln>
                <a:solidFill>
                  <a:prstClr val="black"/>
                </a:solidFill>
              </a:ln>
              <a:solidFill>
                <a:srgbClr val="05E0DB">
                  <a:lumMod val="60000"/>
                  <a:lumOff val="40000"/>
                </a:srgbClr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39"/>
            <a:ext cx="4229522" cy="647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252028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Статуя Джульетты (пусть и не из золота) действительно существует в Вероне, считается, что любой, кто </a:t>
            </a:r>
            <a:r>
              <a:rPr lang="ru-RU" sz="2000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коснется правой груди </a:t>
            </a: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Джульетты, обретет счастье и любовь.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00761" y="573325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05E0DB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Памятник Джульетте </a:t>
            </a:r>
            <a:endParaRPr lang="ru-RU" sz="2000" dirty="0" smtClean="0">
              <a:ln>
                <a:solidFill>
                  <a:prstClr val="black"/>
                </a:solidFill>
              </a:ln>
              <a:solidFill>
                <a:srgbClr val="05E0DB">
                  <a:lumMod val="60000"/>
                  <a:lumOff val="40000"/>
                </a:srgbClr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 Black" panose="020B0A04020102020204" pitchFamily="34" charset="0"/>
            </a:endParaRPr>
          </a:p>
          <a:p>
            <a:pPr lvl="0" algn="ctr"/>
            <a:r>
              <a:rPr lang="ru-RU" sz="2000" dirty="0" smtClean="0">
                <a:ln>
                  <a:solidFill>
                    <a:prstClr val="black"/>
                  </a:solidFill>
                </a:ln>
                <a:solidFill>
                  <a:srgbClr val="05E0DB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в </a:t>
            </a: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05E0DB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Вероне</a:t>
            </a: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9"/>
          <a:stretch/>
        </p:blipFill>
        <p:spPr bwMode="auto">
          <a:xfrm>
            <a:off x="-1" y="0"/>
            <a:ext cx="92037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154" y="188640"/>
            <a:ext cx="406779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Пьеса Шекспира "Ромео и Джульетта" пользуется огромным успехом уже 4 века. </a:t>
            </a:r>
          </a:p>
          <a:p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Эта трагедия Шекспира неоднократно экранизировалась и лучшей экранизацией считается фильм итальянского режиссёра Франко </a:t>
            </a:r>
            <a:r>
              <a:rPr lang="ru-RU" sz="2000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Дзеффирелли</a:t>
            </a: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 "Ромео и Джульетта" (1968). Роль Ромео в фильме сыграл 17-летний британский актёр Леонард </a:t>
            </a:r>
            <a:r>
              <a:rPr lang="ru-RU" sz="2000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Уайтинг</a:t>
            </a: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, а роль Джульетты - 15-летняя британская актриса аргентинского происхождения Оливия </a:t>
            </a:r>
            <a:r>
              <a:rPr lang="ru-RU" sz="2000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Хасси</a:t>
            </a: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41512" y="587727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05E0DB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Кадры из </a:t>
            </a:r>
            <a:r>
              <a:rPr lang="ru-RU" sz="2000" dirty="0" smtClean="0">
                <a:ln>
                  <a:solidFill>
                    <a:prstClr val="black"/>
                  </a:solidFill>
                </a:ln>
                <a:solidFill>
                  <a:srgbClr val="05E0DB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фильма</a:t>
            </a:r>
          </a:p>
          <a:p>
            <a:pPr lvl="0" algn="ctr"/>
            <a:r>
              <a:rPr lang="ru-RU" sz="2000" dirty="0" smtClean="0">
                <a:ln>
                  <a:solidFill>
                    <a:prstClr val="black"/>
                  </a:solidFill>
                </a:ln>
                <a:solidFill>
                  <a:srgbClr val="05E0DB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05E0DB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"Ромео и Джульетта" (1968)</a:t>
            </a: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5"/>
          <a:stretch/>
        </p:blipFill>
        <p:spPr bwMode="auto">
          <a:xfrm>
            <a:off x="0" y="5280"/>
            <a:ext cx="9134563" cy="685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67281" y="188639"/>
            <a:ext cx="43157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Дуглас Бут, </a:t>
            </a:r>
            <a:endParaRPr lang="ru-RU" sz="2000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000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Хейли</a:t>
            </a:r>
            <a:r>
              <a:rPr lang="ru-RU" sz="2000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Стайнфелд</a:t>
            </a: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. </a:t>
            </a:r>
            <a:endParaRPr lang="ru-RU" sz="2000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000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"</a:t>
            </a: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Ромео и Джульетта" экранизация </a:t>
            </a:r>
            <a:endParaRPr lang="ru-RU" sz="2000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000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2013 </a:t>
            </a: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года.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76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0"/>
            <a:ext cx="4597979" cy="689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8476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9" b="12578"/>
          <a:stretch/>
        </p:blipFill>
        <p:spPr bwMode="auto">
          <a:xfrm>
            <a:off x="3059832" y="260647"/>
            <a:ext cx="5686772" cy="636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127" y="265128"/>
            <a:ext cx="276068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О вечной любви история, покорившая мир, не только экранизирована, но и ставится во всех странах на театральных сценах и продолжает трепетать сердца зрителей. </a:t>
            </a:r>
            <a:r>
              <a:rPr lang="ru-RU" sz="2000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Мьюзиклы</a:t>
            </a:r>
            <a:r>
              <a:rPr lang="ru-RU" sz="2000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 и простые спектакли и многие другие театральные представления не перестанут удивлять зрителей вечно…</a:t>
            </a:r>
            <a:endParaRPr lang="ru-RU" sz="2000" dirty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83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40" y="0"/>
            <a:ext cx="9186939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780782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Нет повести печальнее на свете, чем повесть о Ромео и Джульетте…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63" y="1207206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Картина «Ромео и Джульетта» (Великобритания, Италия, 1968) режиссёра Франко </a:t>
            </a:r>
            <a:r>
              <a:rPr lang="ru-RU" sz="2000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Дзеффирелли</a:t>
            </a: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... Я был поражён, как итальянец смог почувствовать ту эпоху, то время, и грамотно, и красиво перенести всё это на экран. Костюмы, причёски, улицы, дома… </a:t>
            </a:r>
          </a:p>
          <a:p>
            <a:pPr algn="ctr"/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00CC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Не уступали фону и актёры. Жестокость на лице, презрение, любовь, волнение, тревога, смерть… </a:t>
            </a:r>
          </a:p>
          <a:p>
            <a:pPr algn="ctr"/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А возраст… Подобрав на главную роль ребят, которые были максимально приближены к оригиналу Шекспира (Ромео – Леонард </a:t>
            </a:r>
            <a:r>
              <a:rPr lang="ru-RU" sz="20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Уайтинг</a:t>
            </a: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, 17 лет, Джульетта – Оливия </a:t>
            </a:r>
            <a:r>
              <a:rPr lang="ru-RU" sz="20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Хасси</a:t>
            </a: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, 16 лет), </a:t>
            </a:r>
            <a:r>
              <a:rPr lang="ru-RU" sz="20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Дзеффирелли</a:t>
            </a: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, конечно же, рисковал. </a:t>
            </a:r>
            <a:r>
              <a:rPr lang="ru-RU" sz="200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Но риск оправдал себя … </a:t>
            </a: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Первая любовь, пусть глупая, безрассудная, наивная и смешная, но, всё же любовь, была показана здесь! То самое волшебное, неземное чувство, когда не чуешь под собой земли и высоко паришь навстречу ветру! </a:t>
            </a: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То чувство, заставляющее тебя дрожать и ни о чём другом не думать! То… Впрочем, кто любил </a:t>
            </a:r>
            <a:r>
              <a:rPr lang="ru-RU" sz="200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или любит, поймёт</a:t>
            </a: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. Не важно, как молод ты, главное – как сердце твоё </a:t>
            </a:r>
            <a:r>
              <a:rPr lang="ru-RU" sz="200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открыто…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53097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ln>
                  <a:solidFill>
                    <a:prstClr val="black"/>
                  </a:solidFill>
                </a:ln>
                <a:solidFill>
                  <a:srgbClr val="05E0DB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Одно из многочисленных мнений  </a:t>
            </a:r>
          </a:p>
          <a:p>
            <a:pPr lvl="0" algn="ctr"/>
            <a:r>
              <a:rPr lang="ru-RU" sz="2800" dirty="0" smtClean="0">
                <a:ln>
                  <a:solidFill>
                    <a:prstClr val="black"/>
                  </a:solidFill>
                </a:ln>
                <a:solidFill>
                  <a:srgbClr val="05E0DB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о фильме</a:t>
            </a:r>
            <a:endParaRPr lang="ru-RU" sz="2800" dirty="0">
              <a:ln>
                <a:solidFill>
                  <a:prstClr val="black"/>
                </a:solidFill>
              </a:ln>
              <a:solidFill>
                <a:srgbClr val="05E0DB">
                  <a:lumMod val="60000"/>
                  <a:lumOff val="40000"/>
                </a:srgbClr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589330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Источник</a:t>
            </a:r>
          </a:p>
          <a:p>
            <a:endParaRPr lang="ru-RU" sz="240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 Black" panose="020B0A04020102020204" pitchFamily="34" charset="0"/>
            </a:endParaRPr>
          </a:p>
          <a:p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rgbClr val="00CC00"/>
                </a:solidFill>
                <a:hlinkClick r:id="rId2"/>
              </a:rPr>
              <a:t>http://</a:t>
            </a:r>
            <a:r>
              <a:rPr lang="en-US" sz="2400" b="1" dirty="0" smtClean="0">
                <a:ln>
                  <a:solidFill>
                    <a:schemeClr val="bg1"/>
                  </a:solidFill>
                </a:ln>
                <a:solidFill>
                  <a:srgbClr val="00CC00"/>
                </a:solidFill>
                <a:hlinkClick r:id="rId2"/>
              </a:rPr>
              <a:t>top-antropos.com/literature/item/165-william-shakespeare-romeo-and-juliet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rgbClr val="00CC00"/>
                </a:solidFill>
              </a:rPr>
              <a:t>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441835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В Вероне враждуют две знатных семьи: </a:t>
            </a:r>
            <a:r>
              <a:rPr lang="ru-RU" sz="2000" dirty="0" err="1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Монтекки</a:t>
            </a:r>
            <a:r>
              <a:rPr lang="ru-RU" sz="2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 и </a:t>
            </a:r>
            <a:r>
              <a:rPr lang="ru-RU" sz="2000" dirty="0" err="1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Капулетти</a:t>
            </a:r>
            <a:r>
              <a:rPr lang="ru-RU" sz="2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 (стоит отметить, что Данте или </a:t>
            </a:r>
            <a:r>
              <a:rPr lang="ru-RU" sz="2000" dirty="0" err="1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Луиджи</a:t>
            </a:r>
            <a:r>
              <a:rPr lang="ru-RU" sz="2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 да Порто писали "</a:t>
            </a:r>
            <a:r>
              <a:rPr lang="ru-RU" sz="2000" dirty="0" err="1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Каппеллетти</a:t>
            </a:r>
            <a:r>
              <a:rPr lang="ru-RU" sz="2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"), что не мешает Ромео из семьи </a:t>
            </a:r>
            <a:r>
              <a:rPr lang="ru-RU" sz="2000" dirty="0" err="1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Монтекки</a:t>
            </a:r>
            <a:r>
              <a:rPr lang="ru-RU" sz="2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придти</a:t>
            </a:r>
            <a:r>
              <a:rPr lang="ru-RU" sz="2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 на бал-маскарад в дом </a:t>
            </a:r>
            <a:r>
              <a:rPr lang="ru-RU" sz="2000" dirty="0" err="1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Капулетти</a:t>
            </a:r>
            <a:r>
              <a:rPr lang="ru-RU" sz="2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, где юноша надеется увидеть свою любовь - Розалину. Однако Ромео тут же забывает Розалину, когда видит прекрасную девушку - Джульетту. .. После расставания Ромео узнает, что Джульетта - дочь </a:t>
            </a:r>
            <a:r>
              <a:rPr lang="ru-RU" sz="2000" dirty="0" err="1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Капулетти</a:t>
            </a:r>
            <a:r>
              <a:rPr lang="ru-RU" sz="2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: "Так в долг врагу вся жизнь моя дана". Джульетта узнает, что Ромео </a:t>
            </a:r>
            <a:r>
              <a:rPr lang="ru-RU" sz="20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– </a:t>
            </a:r>
            <a:r>
              <a:rPr lang="ru-RU" sz="2000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Монтекки</a:t>
            </a:r>
            <a:r>
              <a:rPr lang="ru-RU" sz="2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870" y="260648"/>
            <a:ext cx="4365804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97870" y="5707759"/>
            <a:ext cx="4156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Джон Уильям </a:t>
            </a:r>
            <a:r>
              <a:rPr lang="ru-RU" sz="2000" dirty="0" err="1">
                <a:ln>
                  <a:solidFill>
                    <a:prstClr val="black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Уотерхаус</a:t>
            </a: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. Джульетта</a:t>
            </a: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40"/>
          <a:stretch/>
        </p:blipFill>
        <p:spPr bwMode="auto">
          <a:xfrm>
            <a:off x="-2758" y="0"/>
            <a:ext cx="91467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4" y="3212976"/>
            <a:ext cx="70202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Вечером Ромео приходит </a:t>
            </a:r>
            <a:endParaRPr lang="ru-RU" sz="2000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000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в сад  </a:t>
            </a:r>
            <a:r>
              <a:rPr lang="ru-RU" sz="2000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Капулетти</a:t>
            </a: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 и слышит, </a:t>
            </a:r>
            <a:endParaRPr lang="ru-RU" sz="2000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000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как </a:t>
            </a: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Джульетта, стоя на балконе, </a:t>
            </a:r>
            <a:endParaRPr lang="ru-RU" sz="2000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000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говорит</a:t>
            </a: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:</a:t>
            </a:r>
          </a:p>
          <a:p>
            <a:pPr algn="r"/>
            <a:endParaRPr lang="ru-RU" sz="2000" dirty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                     Ромео, о зачем же ты Ромео!</a:t>
            </a:r>
          </a:p>
          <a:p>
            <a:pPr algn="r"/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                     Покинь отца и отрекись навеки</a:t>
            </a:r>
          </a:p>
          <a:p>
            <a:pPr algn="r"/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                     От имени родного, а не хочешь </a:t>
            </a:r>
            <a:r>
              <a:rPr lang="ru-RU" sz="2000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-</a:t>
            </a:r>
            <a:endParaRPr lang="ru-RU" sz="2000" dirty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                     Так поклянись, что любишь ты меня, -</a:t>
            </a:r>
          </a:p>
          <a:p>
            <a:pPr algn="r"/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                     И больше я не буду </a:t>
            </a:r>
            <a:r>
              <a:rPr lang="ru-RU" sz="2000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Капулетти</a:t>
            </a: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4230" y="260648"/>
            <a:ext cx="3672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>
                <a:ln>
                  <a:solidFill>
                    <a:prstClr val="black"/>
                  </a:solidFill>
                </a:ln>
                <a:solidFill>
                  <a:srgbClr val="05E0DB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Jeffrey </a:t>
            </a:r>
            <a:r>
              <a:rPr lang="en-US" sz="2000" dirty="0" err="1">
                <a:ln>
                  <a:solidFill>
                    <a:prstClr val="black"/>
                  </a:solidFill>
                </a:ln>
                <a:solidFill>
                  <a:srgbClr val="05E0DB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Barson</a:t>
            </a:r>
            <a:r>
              <a:rPr lang="en-US" sz="2000" dirty="0">
                <a:ln>
                  <a:solidFill>
                    <a:prstClr val="black"/>
                  </a:solidFill>
                </a:ln>
                <a:solidFill>
                  <a:srgbClr val="05E0DB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 Juliet. </a:t>
            </a: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05E0DB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Джульетта</a:t>
            </a: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97081"/>
            <a:ext cx="4288182" cy="640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97081"/>
            <a:ext cx="4572000" cy="18895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Ромео появляется перед Джульеттой и они решают обвенчаться как можно скорее</a:t>
            </a:r>
            <a:r>
              <a:rPr lang="ru-RU" sz="2000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.</a:t>
            </a:r>
            <a:r>
              <a:rPr lang="en-US" sz="2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53" y="58052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2000" dirty="0">
                <a:ln>
                  <a:solidFill>
                    <a:prstClr val="black"/>
                  </a:solidFill>
                </a:ln>
                <a:solidFill>
                  <a:srgbClr val="05E0DB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Frank </a:t>
            </a:r>
            <a:r>
              <a:rPr lang="en-US" sz="2000" dirty="0" err="1">
                <a:ln>
                  <a:solidFill>
                    <a:prstClr val="black"/>
                  </a:solidFill>
                </a:ln>
                <a:solidFill>
                  <a:srgbClr val="05E0DB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Dicksee</a:t>
            </a:r>
            <a:r>
              <a:rPr lang="en-US" sz="2000" dirty="0">
                <a:ln>
                  <a:solidFill>
                    <a:prstClr val="black"/>
                  </a:solidFill>
                </a:ln>
                <a:solidFill>
                  <a:srgbClr val="05E0DB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en-US" sz="2000" dirty="0" smtClean="0">
                <a:ln>
                  <a:solidFill>
                    <a:prstClr val="black"/>
                  </a:solidFill>
                </a:ln>
                <a:solidFill>
                  <a:srgbClr val="05E0DB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– </a:t>
            </a:r>
            <a:endParaRPr lang="ru-RU" sz="2000" dirty="0" smtClean="0">
              <a:ln>
                <a:solidFill>
                  <a:prstClr val="black"/>
                </a:solidFill>
              </a:ln>
              <a:solidFill>
                <a:srgbClr val="05E0DB">
                  <a:lumMod val="60000"/>
                  <a:lumOff val="40000"/>
                </a:srgbClr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 Black" panose="020B0A04020102020204" pitchFamily="34" charset="0"/>
            </a:endParaRPr>
          </a:p>
          <a:p>
            <a:pPr lvl="0" algn="ctr"/>
            <a:r>
              <a:rPr lang="ru-RU" sz="2000" dirty="0" smtClean="0">
                <a:ln>
                  <a:solidFill>
                    <a:prstClr val="black"/>
                  </a:solidFill>
                </a:ln>
                <a:solidFill>
                  <a:srgbClr val="05E0DB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Ромео </a:t>
            </a: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05E0DB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и Джульетта</a:t>
            </a: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/>
          <a:stretch/>
        </p:blipFill>
        <p:spPr bwMode="auto">
          <a:xfrm>
            <a:off x="3354356" y="0"/>
            <a:ext cx="5772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637562"/>
            <a:ext cx="3174844" cy="5582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Ромео договаривается, чтобы монах Лоренцо обвенчал их и тот соглашается в надежде, что эта любовь прекратит давнюю вражду между семьями </a:t>
            </a:r>
            <a:r>
              <a:rPr lang="ru-RU" sz="2000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Монтекки</a:t>
            </a: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 и </a:t>
            </a:r>
            <a:r>
              <a:rPr lang="ru-RU" sz="2000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Капулетти</a:t>
            </a: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54356" y="6080213"/>
            <a:ext cx="5610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err="1">
                <a:ln>
                  <a:solidFill>
                    <a:prstClr val="black"/>
                  </a:solidFill>
                </a:ln>
                <a:solidFill>
                  <a:srgbClr val="05E0DB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John</a:t>
            </a: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05E0DB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n>
                  <a:solidFill>
                    <a:prstClr val="black"/>
                  </a:solidFill>
                </a:ln>
                <a:solidFill>
                  <a:srgbClr val="05E0DB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Gilbert</a:t>
            </a: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05E0DB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. </a:t>
            </a:r>
            <a:endParaRPr lang="ru-RU" sz="2000" dirty="0" smtClean="0">
              <a:ln>
                <a:solidFill>
                  <a:prstClr val="black"/>
                </a:solidFill>
              </a:ln>
              <a:solidFill>
                <a:srgbClr val="05E0DB">
                  <a:lumMod val="60000"/>
                  <a:lumOff val="40000"/>
                </a:srgbClr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 Black" panose="020B0A04020102020204" pitchFamily="34" charset="0"/>
            </a:endParaRPr>
          </a:p>
          <a:p>
            <a:pPr lvl="0" algn="ctr"/>
            <a:r>
              <a:rPr lang="ru-RU" sz="2000" dirty="0" smtClean="0">
                <a:ln>
                  <a:solidFill>
                    <a:prstClr val="black"/>
                  </a:solidFill>
                </a:ln>
                <a:solidFill>
                  <a:srgbClr val="05E0DB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Ромео</a:t>
            </a: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05E0DB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, Джульетта и монах Лоренцо</a:t>
            </a: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1" b="6766"/>
          <a:stretch/>
        </p:blipFill>
        <p:spPr bwMode="auto">
          <a:xfrm>
            <a:off x="4067944" y="280251"/>
            <a:ext cx="4819650" cy="635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381642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Однако через несколько часов после тайного венчания Ромео видит, как </a:t>
            </a:r>
            <a:r>
              <a:rPr lang="ru-RU" sz="2000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Тибальт</a:t>
            </a: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 из семьи </a:t>
            </a:r>
            <a:r>
              <a:rPr lang="ru-RU" sz="2000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Капулетти</a:t>
            </a: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 убивает Меркуцио, друга Ромео. Мстя за смерть друга, Ромео убивает </a:t>
            </a:r>
            <a:r>
              <a:rPr lang="ru-RU" sz="2000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Тибальта</a:t>
            </a: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 и за это герцог Вероны изгоняет Ромео из города навсегда. Последнюю ночь перед изгнанием Ромео тайно проводит в покоях Джульетты, после чего покидает город. Родители Джульетты хотят выдать её замуж за молодого и хорошего собой графа Париса.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91769" y="555735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2000" dirty="0">
                <a:ln>
                  <a:solidFill>
                    <a:prstClr val="black"/>
                  </a:solidFill>
                </a:ln>
                <a:solidFill>
                  <a:srgbClr val="05E0DB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John Gilbert. </a:t>
            </a:r>
            <a:endParaRPr lang="ru-RU" sz="2000" dirty="0" smtClean="0">
              <a:ln>
                <a:solidFill>
                  <a:prstClr val="black"/>
                </a:solidFill>
              </a:ln>
              <a:solidFill>
                <a:srgbClr val="05E0DB">
                  <a:lumMod val="60000"/>
                  <a:lumOff val="40000"/>
                </a:srgbClr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 Black" panose="020B0A04020102020204" pitchFamily="34" charset="0"/>
            </a:endParaRPr>
          </a:p>
          <a:p>
            <a:pPr lvl="0" algn="ctr"/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05E0DB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Отец заставляет Джульетту выйти замуж за Париса</a:t>
            </a: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6566"/>
            <a:ext cx="5836171" cy="653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07708"/>
            <a:ext cx="2286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Джульетта в ужасе просит помощи у монаха Лоренцо и он даёт ей снадобье, которое она должна выпить, после чего все примут девушку за мёртвую и положат в семейный склеп, откуда её потом тайно вызволит </a:t>
            </a:r>
            <a:r>
              <a:rPr lang="ru-RU" sz="2000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Лоренцо.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63925" y="565515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2000" dirty="0">
                <a:ln>
                  <a:solidFill>
                    <a:prstClr val="black"/>
                  </a:solidFill>
                </a:ln>
                <a:solidFill>
                  <a:srgbClr val="05E0DB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John </a:t>
            </a:r>
            <a:r>
              <a:rPr lang="en-US" sz="2000" dirty="0" smtClean="0">
                <a:ln>
                  <a:solidFill>
                    <a:prstClr val="black"/>
                  </a:solidFill>
                </a:ln>
                <a:solidFill>
                  <a:srgbClr val="05E0DB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Gilbert</a:t>
            </a:r>
            <a:endParaRPr lang="ru-RU" sz="2000" dirty="0" smtClean="0">
              <a:ln>
                <a:solidFill>
                  <a:prstClr val="black"/>
                </a:solidFill>
              </a:ln>
              <a:solidFill>
                <a:srgbClr val="05E0DB">
                  <a:lumMod val="60000"/>
                  <a:lumOff val="40000"/>
                </a:srgbClr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 Black" panose="020B0A04020102020204" pitchFamily="34" charset="0"/>
            </a:endParaRPr>
          </a:p>
          <a:p>
            <a:pPr lvl="0" algn="ctr"/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05E0DB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 Джульетта и Лоренцо</a:t>
            </a: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"/>
          <a:stretch/>
        </p:blipFill>
        <p:spPr bwMode="auto">
          <a:xfrm>
            <a:off x="0" y="0"/>
            <a:ext cx="919734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307505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Джульетта узнает, что Ромео – </a:t>
            </a:r>
            <a:r>
              <a:rPr lang="ru-RU" sz="2000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Монтекки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594928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dirty="0" err="1">
                <a:ln>
                  <a:solidFill>
                    <a:prstClr val="black"/>
                  </a:solidFill>
                </a:ln>
                <a:solidFill>
                  <a:srgbClr val="05E0DB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John</a:t>
            </a: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05E0DB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n>
                  <a:solidFill>
                    <a:prstClr val="black"/>
                  </a:solidFill>
                </a:ln>
                <a:solidFill>
                  <a:srgbClr val="05E0DB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Opie</a:t>
            </a:r>
            <a:r>
              <a:rPr lang="ru-RU" sz="2000" dirty="0" smtClean="0">
                <a:ln>
                  <a:solidFill>
                    <a:prstClr val="black"/>
                  </a:solidFill>
                </a:ln>
                <a:solidFill>
                  <a:srgbClr val="05E0DB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.</a:t>
            </a:r>
          </a:p>
          <a:p>
            <a:pPr lvl="0" algn="ctr"/>
            <a:r>
              <a:rPr lang="ru-RU" sz="2000" dirty="0" smtClean="0">
                <a:ln>
                  <a:solidFill>
                    <a:prstClr val="black"/>
                  </a:solidFill>
                </a:ln>
                <a:solidFill>
                  <a:srgbClr val="05E0DB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05E0DB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Мнимая смерть Джульетты</a:t>
            </a: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4"/>
          <a:stretch/>
        </p:blipFill>
        <p:spPr bwMode="auto">
          <a:xfrm>
            <a:off x="4403739" y="255661"/>
            <a:ext cx="4476913" cy="641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028"/>
            <a:ext cx="432048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Монах посылает письмо к Ромео, однако оно не доходит и юноша в ужасе узнает о смерти Джульетты, покупает яд и проникает к возлюбленной в гробницу. Парис (жених Джульетты) видит, как изгнанный из города Ромео проник в гробницу </a:t>
            </a:r>
            <a:r>
              <a:rPr lang="ru-RU" sz="2000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Капулетти</a:t>
            </a: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 и следует за ним. Между Ромео и Парисом разгорается схватка и Ромео убивает Париса. После этого Ромео прощается с безмолвной Джульеттой и принимает яд. Джульетта, очнувшись, в ужасе понимает причину самоубийства Ромео и закалывает себя.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6222" y="59404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2000" dirty="0">
                <a:ln>
                  <a:solidFill>
                    <a:prstClr val="black"/>
                  </a:solidFill>
                </a:ln>
                <a:solidFill>
                  <a:srgbClr val="05E0DB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John </a:t>
            </a:r>
            <a:r>
              <a:rPr lang="en-US" sz="2000" dirty="0" err="1">
                <a:ln>
                  <a:solidFill>
                    <a:prstClr val="black"/>
                  </a:solidFill>
                </a:ln>
                <a:solidFill>
                  <a:srgbClr val="05E0DB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R.S.Stanhope</a:t>
            </a:r>
            <a:r>
              <a:rPr lang="en-US" sz="2000" dirty="0">
                <a:ln>
                  <a:solidFill>
                    <a:prstClr val="black"/>
                  </a:solidFill>
                </a:ln>
                <a:solidFill>
                  <a:srgbClr val="05E0DB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 </a:t>
            </a:r>
            <a:endParaRPr lang="ru-RU" sz="2000" dirty="0" smtClean="0">
              <a:ln>
                <a:solidFill>
                  <a:prstClr val="black"/>
                </a:solidFill>
              </a:ln>
              <a:solidFill>
                <a:srgbClr val="05E0DB">
                  <a:lumMod val="60000"/>
                  <a:lumOff val="40000"/>
                </a:srgbClr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 Black" panose="020B0A04020102020204" pitchFamily="34" charset="0"/>
            </a:endParaRPr>
          </a:p>
          <a:p>
            <a:pPr lvl="0" algn="ctr"/>
            <a:r>
              <a:rPr lang="en-US" sz="2000" dirty="0" smtClean="0">
                <a:ln>
                  <a:solidFill>
                    <a:prstClr val="black"/>
                  </a:solidFill>
                </a:ln>
                <a:solidFill>
                  <a:srgbClr val="05E0DB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05E0DB">
                    <a:lumMod val="60000"/>
                    <a:lumOff val="4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anose="020B0A04020102020204" pitchFamily="34" charset="0"/>
              </a:rPr>
              <a:t>Ромео и Джульетта</a:t>
            </a: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258</TotalTime>
  <Words>934</Words>
  <Application>Microsoft Office PowerPoint</Application>
  <PresentationFormat>Экран (4:3)</PresentationFormat>
  <Paragraphs>75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21</cp:revision>
  <dcterms:created xsi:type="dcterms:W3CDTF">2016-01-10T12:56:23Z</dcterms:created>
  <dcterms:modified xsi:type="dcterms:W3CDTF">2016-04-21T15:16:14Z</dcterms:modified>
</cp:coreProperties>
</file>