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92" r:id="rId3"/>
    <p:sldId id="288" r:id="rId4"/>
    <p:sldId id="289" r:id="rId5"/>
    <p:sldId id="293" r:id="rId6"/>
    <p:sldId id="283" r:id="rId7"/>
    <p:sldId id="295" r:id="rId8"/>
    <p:sldId id="267" r:id="rId9"/>
    <p:sldId id="271" r:id="rId10"/>
    <p:sldId id="280" r:id="rId11"/>
    <p:sldId id="285" r:id="rId12"/>
    <p:sldId id="266" r:id="rId13"/>
    <p:sldId id="261" r:id="rId14"/>
    <p:sldId id="262" r:id="rId15"/>
    <p:sldId id="264" r:id="rId16"/>
    <p:sldId id="265" r:id="rId17"/>
    <p:sldId id="258" r:id="rId18"/>
    <p:sldId id="260" r:id="rId19"/>
    <p:sldId id="274" r:id="rId20"/>
    <p:sldId id="263" r:id="rId21"/>
    <p:sldId id="269" r:id="rId22"/>
    <p:sldId id="268" r:id="rId23"/>
    <p:sldId id="275" r:id="rId24"/>
    <p:sldId id="286" r:id="rId25"/>
    <p:sldId id="281" r:id="rId26"/>
    <p:sldId id="276" r:id="rId27"/>
    <p:sldId id="294" r:id="rId28"/>
    <p:sldId id="296" r:id="rId29"/>
    <p:sldId id="290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F1E63E-F1E6-4E3B-8E1E-E8147D7CBB34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7_190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7_189.sw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7_199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polypipe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7_195.sw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48.radikal.ru/i122/0905/ab/b4e2a5f244cf.jpg" TargetMode="External"/><Relationship Id="rId2" Type="http://schemas.openxmlformats.org/officeDocument/2006/relationships/hyperlink" Target="http://polypipe.inf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35771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МКОУ «</a:t>
            </a:r>
            <a:r>
              <a:rPr lang="ru-RU" sz="1600" dirty="0" err="1" smtClean="0"/>
              <a:t>Табулгинская</a:t>
            </a:r>
            <a:r>
              <a:rPr lang="ru-RU" sz="1600" dirty="0" smtClean="0"/>
              <a:t> средняя общеобразовательная школа </a:t>
            </a:r>
            <a:br>
              <a:rPr lang="ru-RU" sz="1600" dirty="0" smtClean="0"/>
            </a:br>
            <a:r>
              <a:rPr lang="ru-RU" sz="1600" dirty="0" smtClean="0"/>
              <a:t>им. П.Д.Слюсарева»</a:t>
            </a:r>
            <a:br>
              <a:rPr lang="ru-RU" sz="1600" dirty="0" smtClean="0"/>
            </a:br>
            <a:r>
              <a:rPr lang="ru-RU" sz="1600" dirty="0" smtClean="0"/>
              <a:t>Чистоозерного  района  Новосибирской  области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000" smtClean="0"/>
              <a:t>Тема </a:t>
            </a:r>
            <a:r>
              <a:rPr lang="ru-RU" sz="20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Сообщающиеся сосуды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физика,   </a:t>
            </a:r>
            <a:r>
              <a:rPr lang="ru-RU" sz="2000" dirty="0" smtClean="0">
                <a:solidFill>
                  <a:schemeClr val="tx1"/>
                </a:solidFill>
              </a:rPr>
              <a:t>7 класс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86388"/>
            <a:ext cx="3643338" cy="10885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 </a:t>
            </a:r>
            <a:r>
              <a:rPr lang="ru-RU" sz="1600" dirty="0" smtClean="0"/>
              <a:t>: </a:t>
            </a:r>
            <a:r>
              <a:rPr lang="ru-RU" sz="1600" dirty="0" smtClean="0"/>
              <a:t>учитель физики Жарикова </a:t>
            </a:r>
            <a:r>
              <a:rPr lang="ru-RU" sz="1600" dirty="0" smtClean="0"/>
              <a:t>Светлана   Семеновна,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 сообщающихся сосудах поверхности однородной жидкости устанавливаются на одном уровне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14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20482" name="Picture 2" descr="http://sh-fizika.ru/uploads/posts/2010-06/1275428396_news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5715000" cy="23336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2530" name="Picture 2" descr="http://stat8.blog.ru/lr/0b07cb7c6188fbb974a12138a2f75e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3000396" cy="23098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3500438"/>
            <a:ext cx="278608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tnu.podelise.ru/pars_docs/refs/358/357863/357863_html_m4e0b3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659567" cy="27146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1506" name="Picture 2" descr="http://im3-tub-ru.yandex.net/i?id=161127096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6322"/>
            <a:ext cx="1838325" cy="14287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Неоднородные жидкости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im3-tub-ru.yandex.net/i?id=20886891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3" y="1785926"/>
            <a:ext cx="5619789" cy="421484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Фонтаны Петергофа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bms.24open.ru/images/b3f53cc7bca09436b27ade3301c3b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500330" cy="18573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36" name="Picture 8" descr="http://img1.liveinternet.ru/images/attach/c/6/89/984/89984151_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66" y="4714884"/>
            <a:ext cx="2609161" cy="18573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8" name="Picture 10" descr="http://ventus-travel.ru/www/ventus_travel/tyri/img/mayprazdnik_big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508356" cy="19288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42" name="Picture 14" descr="http://rusfacts.ru/wp-content/uploads/2012/09/0_50c93_dd3e9310_XL-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71942"/>
            <a:ext cx="2428892" cy="16073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48" name="Picture 20" descr="http://im5-tub-ru.yandex.net/i?id=22209972-1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3" y="1428736"/>
            <a:ext cx="2559863" cy="18573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50" name="Picture 22" descr="http://im4-tub-ru.yandex.net/i?id=237153574-4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000240"/>
            <a:ext cx="2428892" cy="150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Как сделать свой сад уникальным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         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Фонтаны на даче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im2-tub-ru.yandex.net/i?id=166524531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400448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6" name="Picture 6" descr="http://im7-tub-ru.yandex.net/i?id=126625599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3"/>
            <a:ext cx="3286148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8" name="Picture 8" descr="http://im6-tub-ru.yandex.net/i?id=223486183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68696"/>
            <a:ext cx="3357586" cy="2289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Фонтан своими руками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2-tub-ru.yandex.net/i?id=201697000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693689" cy="2000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2" name="Picture 4" descr="http://im6-tub-ru.yandex.net/i?id=213629356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2714644" cy="2000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4" name="Picture 6" descr="http://im6-tub-ru.yandex.net/i?id=398458533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5049218" cy="3143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0" name="Picture 2" descr="http://im4-tub-ru.yandex.net/i?id=431689098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000636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Водомерное стекло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паровых котлов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7567642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1.Паровой котел</a:t>
            </a:r>
          </a:p>
          <a:p>
            <a:pPr>
              <a:buNone/>
            </a:pPr>
            <a:r>
              <a:rPr lang="ru-RU" sz="3600" b="1" dirty="0" smtClean="0"/>
              <a:t>2.Краны</a:t>
            </a:r>
          </a:p>
          <a:p>
            <a:pPr>
              <a:buNone/>
            </a:pPr>
            <a:r>
              <a:rPr lang="ru-RU" sz="3600" b="1" dirty="0" smtClean="0"/>
              <a:t>3.Водомерное </a:t>
            </a:r>
          </a:p>
          <a:p>
            <a:pPr>
              <a:buNone/>
            </a:pPr>
            <a:r>
              <a:rPr lang="ru-RU" sz="3600" b="1" dirty="0" smtClean="0"/>
              <a:t>стекло</a:t>
            </a:r>
            <a:endParaRPr lang="ru-RU" sz="3600" b="1" dirty="0"/>
          </a:p>
        </p:txBody>
      </p:sp>
      <p:pic>
        <p:nvPicPr>
          <p:cNvPr id="1026" name="Picture 2" descr="http://900igr.net/datai/fizika/Davlenie-v-soobschajuschikhsja-sosudakh/0012-012-Vodomernoe-steklo-parovogo-kot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429156" cy="47386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rgbClr val="7030A0"/>
                </a:solidFill>
                <a:hlinkClick r:id="rId2" action="ppaction://hlinkfile"/>
              </a:rPr>
              <a:t>Артезианский колодец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m3-tub-ru.yandex.net/i?id=73443817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2643206" cy="38870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2" name="Picture 6" descr="http://im0-tub-ru.yandex.net/i?id=287617527-1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3929080" cy="3929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Артезианские колодцы или скважины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im1-tub-ru.yandex.net/i?id=51202114-66-72&amp;n=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3514733" cy="20674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0" name="Picture 2" descr="http://im6-tub-ru.yandex.net/i?id=181385153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857520" cy="22145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2" name="Picture 4" descr="http://im3-tub-ru.yandex.net/i?id=299382193-6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14488"/>
            <a:ext cx="2987998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Гейзеры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639080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В Исландии действует около</a:t>
            </a:r>
          </a:p>
          <a:p>
            <a:pPr>
              <a:buNone/>
            </a:pPr>
            <a:r>
              <a:rPr lang="ru-RU" b="1" dirty="0" smtClean="0"/>
              <a:t>  30 гейзеров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Гейзер Великан,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Кроноцкий</a:t>
            </a:r>
            <a:r>
              <a:rPr lang="ru-RU" b="1" dirty="0" smtClean="0"/>
              <a:t> заповедник.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Долина гейзеров -</a:t>
            </a:r>
          </a:p>
          <a:p>
            <a:pPr>
              <a:buNone/>
            </a:pPr>
            <a:r>
              <a:rPr lang="ru-RU" b="1" dirty="0" smtClean="0"/>
              <a:t> геотермальный заповедник </a:t>
            </a:r>
          </a:p>
          <a:p>
            <a:pPr>
              <a:buNone/>
            </a:pPr>
            <a:r>
              <a:rPr lang="ru-RU" b="1" dirty="0" smtClean="0"/>
              <a:t> на Камчатском полуострове</a:t>
            </a:r>
            <a:endParaRPr lang="ru-RU" b="1" dirty="0"/>
          </a:p>
        </p:txBody>
      </p:sp>
      <p:pic>
        <p:nvPicPr>
          <p:cNvPr id="1030" name="Picture 6" descr="http://im7-tub-ru.yandex.net/i?id=117332620-1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2357454" cy="17165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2" name="Picture 8" descr="http://im3-tub-ru.yandex.net/i?id=183837479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214578" cy="16609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http://im1-tub-ru.yandex.net/i?id=151800566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2143140" cy="1607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Задачи урока: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обучающая:</a:t>
            </a:r>
            <a:r>
              <a:rPr lang="ru-RU" dirty="0" smtClean="0"/>
              <a:t> формирование у учащихся понятия «сообщающиеся сосуды», навыков применения закона сообщающихся сосудов, формировать представления об их применении; </a:t>
            </a:r>
          </a:p>
          <a:p>
            <a:r>
              <a:rPr lang="ru-RU" b="1" dirty="0" smtClean="0"/>
              <a:t>развивающая:</a:t>
            </a:r>
            <a:r>
              <a:rPr lang="ru-RU" dirty="0" smtClean="0"/>
              <a:t> формирование умений устанавливать причинно-следственные связи между фактами, явлениями и причинами, их вызвавшими, выдвигать гипотезы, их обосновывать и проверять достоверность; расширение кругозора;</a:t>
            </a:r>
          </a:p>
          <a:p>
            <a:r>
              <a:rPr lang="ru-RU" b="1" dirty="0" smtClean="0"/>
              <a:t>воспитывающая:</a:t>
            </a:r>
            <a:r>
              <a:rPr lang="ru-RU" dirty="0" smtClean="0"/>
              <a:t> формирование познавательного интереса к предмету «физика», развитие коммуникабельной компетенции, умения работы в группе; приобретение опыта публичного выступления; воспитание чувства патриотизма, гордости за Родину;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hlinkClick r:id="rId2" action="ppaction://hlinkfile"/>
              </a:rPr>
              <a:t>Схема шлюзования судна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Рассмотрите</a:t>
            </a:r>
          </a:p>
          <a:p>
            <a:pPr>
              <a:buNone/>
            </a:pPr>
            <a:r>
              <a:rPr lang="ru-RU" b="1" dirty="0" smtClean="0"/>
              <a:t>рисунки и</a:t>
            </a:r>
          </a:p>
          <a:p>
            <a:pPr>
              <a:buNone/>
            </a:pPr>
            <a:r>
              <a:rPr lang="ru-RU" b="1" dirty="0" smtClean="0"/>
              <a:t>объясните</a:t>
            </a:r>
          </a:p>
          <a:p>
            <a:pPr>
              <a:buNone/>
            </a:pPr>
            <a:r>
              <a:rPr lang="ru-RU" b="1" dirty="0" smtClean="0"/>
              <a:t> принцип </a:t>
            </a:r>
          </a:p>
          <a:p>
            <a:pPr>
              <a:buNone/>
            </a:pPr>
            <a:r>
              <a:rPr lang="ru-RU" b="1" dirty="0" smtClean="0"/>
              <a:t>действия</a:t>
            </a:r>
          </a:p>
          <a:p>
            <a:pPr>
              <a:buNone/>
            </a:pPr>
            <a:r>
              <a:rPr lang="ru-RU" b="1" dirty="0" smtClean="0"/>
              <a:t>шлюзов</a:t>
            </a:r>
          </a:p>
        </p:txBody>
      </p:sp>
      <p:pic>
        <p:nvPicPr>
          <p:cNvPr id="2052" name="Picture 4" descr="http://ttu.rushkolnik.ru/tw_files2/urls_6/19/d-18487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5286412" cy="46077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Фото шлюза </a:t>
            </a:r>
          </a:p>
          <a:p>
            <a:pPr>
              <a:buNone/>
            </a:pPr>
            <a:r>
              <a:rPr lang="ru-RU" b="1" dirty="0" smtClean="0"/>
              <a:t>канала имени Москвы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Фото Беломорканала,</a:t>
            </a:r>
          </a:p>
          <a:p>
            <a:pPr>
              <a:buNone/>
            </a:pPr>
            <a:r>
              <a:rPr lang="ru-RU" b="1" dirty="0" smtClean="0"/>
              <a:t> шлюз</a:t>
            </a:r>
            <a:endParaRPr lang="ru-RU" b="1" dirty="0"/>
          </a:p>
        </p:txBody>
      </p:sp>
      <p:pic>
        <p:nvPicPr>
          <p:cNvPr id="3074" name="Picture 2" descr="http://im2-tub-ru.yandex.net/i?id=55900248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11550"/>
            <a:ext cx="4143389" cy="2460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6" name="Picture 4" descr="http://im5-tub-ru.yandex.net/i?id=340257072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167230" cy="23574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Схема водопровода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7_199.swf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Исторические водопроводы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Феррерский</a:t>
            </a:r>
            <a:r>
              <a:rPr lang="ru-RU" b="1" dirty="0" smtClean="0"/>
              <a:t> акведук(</a:t>
            </a:r>
            <a:r>
              <a:rPr lang="ru-RU" b="1" dirty="0" err="1" smtClean="0"/>
              <a:t>Acueducto</a:t>
            </a:r>
            <a:r>
              <a:rPr lang="ru-RU" b="1" dirty="0" smtClean="0"/>
              <a:t> </a:t>
            </a:r>
            <a:r>
              <a:rPr lang="ru-RU" b="1" dirty="0" err="1" smtClean="0"/>
              <a:t>de</a:t>
            </a:r>
            <a:r>
              <a:rPr lang="ru-RU" b="1" dirty="0" smtClean="0"/>
              <a:t> </a:t>
            </a:r>
            <a:r>
              <a:rPr lang="ru-RU" b="1" dirty="0" err="1" smtClean="0"/>
              <a:t>Ferreres</a:t>
            </a:r>
            <a:r>
              <a:rPr lang="ru-RU" b="1" dirty="0" smtClean="0"/>
              <a:t>), служивший для подачи вод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b="1" dirty="0" smtClean="0"/>
              <a:t>     Акведук в городе Малаге</a:t>
            </a:r>
          </a:p>
          <a:p>
            <a:pPr algn="r">
              <a:buNone/>
            </a:pPr>
            <a:r>
              <a:rPr lang="ru-RU" b="1" dirty="0" smtClean="0"/>
              <a:t> (</a:t>
            </a:r>
            <a:r>
              <a:rPr lang="ru-RU" b="1" dirty="0" err="1" smtClean="0"/>
              <a:t>Malaga</a:t>
            </a:r>
            <a:r>
              <a:rPr lang="ru-RU" b="1" dirty="0" smtClean="0"/>
              <a:t>), юг Испании.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Сообщение учащихся</a:t>
            </a:r>
          </a:p>
          <a:p>
            <a:pPr algn="ctr">
              <a:buNone/>
            </a:pPr>
            <a:r>
              <a:rPr lang="ru-RU" b="1" dirty="0" smtClean="0"/>
              <a:t> «Римские водопроводы»</a:t>
            </a:r>
          </a:p>
          <a:p>
            <a:pPr algn="ctr">
              <a:buNone/>
            </a:pPr>
            <a:r>
              <a:rPr lang="en-US" b="1" dirty="0" smtClean="0">
                <a:hlinkClick r:id="rId2"/>
              </a:rPr>
              <a:t>http://polypipe.info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29698" name="Picture 2" descr="http://im6-tub-ru.yandex.net/i?id=170484982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2238375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9700" name="Picture 4" descr="http://im7-tub-ru.yandex.net/i?id=52830315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57628"/>
            <a:ext cx="2143140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Наша рука – сообщающийся сосуд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nv-online.info/get_img?ImageId=85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07586"/>
            <a:ext cx="4857784" cy="365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Знаете ли вы что…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Из «Книги рекордов  Гиннеса»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/>
              <a:t>Самый глубокий шлюз- </a:t>
            </a:r>
            <a:r>
              <a:rPr lang="ru-RU" b="1" dirty="0" err="1" smtClean="0"/>
              <a:t>Карапатео</a:t>
            </a:r>
            <a:r>
              <a:rPr lang="ru-RU" b="1" dirty="0" smtClean="0"/>
              <a:t> – Португалии, на реке Дару. Он способен принимать суда с осадкой 35м.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Самый высокий фонтан – на </a:t>
            </a:r>
            <a:r>
              <a:rPr lang="ru-RU" b="1" dirty="0" err="1" smtClean="0"/>
              <a:t>Фаунтин</a:t>
            </a:r>
            <a:r>
              <a:rPr lang="ru-RU" b="1" dirty="0" smtClean="0"/>
              <a:t>  </a:t>
            </a:r>
            <a:r>
              <a:rPr lang="ru-RU" b="1" dirty="0" err="1" smtClean="0"/>
              <a:t>Хиллз</a:t>
            </a:r>
            <a:r>
              <a:rPr lang="ru-RU" b="1" dirty="0" smtClean="0"/>
              <a:t> (США) – был построен по заказу одной очень крупной фирмы и обошелся ей в 1,5 млн.дол.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Ответьте на вопросы: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Приведите примеры сообщающихся сосудов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Какие неудобства представляет чайник с коротким носиком?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В один из сообщающихся сосудов налили воду, а в другой масло. Уровень какой жидкости располагается выше?</a:t>
            </a:r>
            <a:endParaRPr lang="ru-RU" b="1" dirty="0"/>
          </a:p>
        </p:txBody>
      </p:sp>
      <p:pic>
        <p:nvPicPr>
          <p:cNvPr id="5122" name="Picture 2" descr="http://im6-tub-ru.yandex.net/i?id=140292127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1643074" cy="1643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1148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Задачи</a:t>
            </a:r>
            <a:r>
              <a:rPr lang="en-US" sz="4400" b="1" dirty="0" smtClean="0">
                <a:solidFill>
                  <a:srgbClr val="7030A0"/>
                </a:solidFill>
                <a:hlinkClick r:id="rId2" action="ppaction://hlinkfile"/>
              </a:rPr>
              <a:t>7_195.swf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Рыбак для сохранения пойманной рыбы живой сделал в своей лодке усовершенствование: он отделил часть лодки, поставив две вертикальные перегородки, и в отгороженной части сделал отверстие в дне. Не зальет ли лодку и не потонет ли она, если опустить ее в воду? _ думал он перед испытанием, своего усовершенствованием,</a:t>
            </a:r>
            <a:br>
              <a:rPr lang="ru-RU" sz="2000" b="1" dirty="0" smtClean="0"/>
            </a:br>
            <a:r>
              <a:rPr lang="ru-RU" sz="2000" b="1" dirty="0" smtClean="0"/>
              <a:t>                 А вы как думаете? </a:t>
            </a:r>
            <a:endParaRPr lang="ru-RU" sz="2000" b="1" dirty="0"/>
          </a:p>
        </p:txBody>
      </p:sp>
      <p:pic>
        <p:nvPicPr>
          <p:cNvPr id="2050" name="Picture 2" descr="http://im1-tub-ru.yandex.net/i?id=490344910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173" y="894419"/>
            <a:ext cx="5164967" cy="35376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на дом: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1) подготовить небольшое сообщение о других примерах применения сообщающихся сосудов в России или за рубежом;</a:t>
            </a:r>
          </a:p>
          <a:p>
            <a:endParaRPr lang="ru-RU" b="1" dirty="0" smtClean="0"/>
          </a:p>
          <a:p>
            <a:r>
              <a:rPr lang="ru-RU" b="1" dirty="0" smtClean="0"/>
              <a:t> 2) изготовить модель фонтана.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 урока:</a:t>
            </a:r>
            <a:r>
              <a:rPr lang="ru-RU" dirty="0" smtClean="0"/>
              <a:t> урок изучения нового материала.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fontAlgn="base"/>
            <a:r>
              <a:rPr lang="ru-RU" sz="3500" b="1" dirty="0" smtClean="0"/>
              <a:t>Материально – техническое оснащение урока:</a:t>
            </a:r>
            <a:endParaRPr lang="ru-RU" sz="3500" dirty="0" smtClean="0"/>
          </a:p>
          <a:p>
            <a:pPr fontAlgn="base"/>
            <a:r>
              <a:rPr lang="ru-RU" dirty="0" smtClean="0"/>
              <a:t>1. Компьютер,  проектор, презентация «Сообщающиеся сосуды».</a:t>
            </a:r>
          </a:p>
          <a:p>
            <a:r>
              <a:rPr lang="ru-RU" dirty="0" smtClean="0"/>
              <a:t>2. Приборы и материала: U - образная трубка, сообщающиеся сосуды разной формы,  действующая модель фонтана, бытовые приборы для демонстрации сообщающихся сосудов (лейка, чайник), стеклянные трубки, резиновые трубки, корпус от шприцов, лабораторный стакан (или мензурка) с водой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Используемые ресурсы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А.В. </a:t>
            </a:r>
            <a:r>
              <a:rPr lang="ru-RU" dirty="0" err="1" smtClean="0"/>
              <a:t>Перышкин</a:t>
            </a:r>
            <a:r>
              <a:rPr lang="ru-RU" dirty="0" smtClean="0"/>
              <a:t> . Физика 7 класс. Учебник для общеобразовательных учреждений. – </a:t>
            </a:r>
            <a:r>
              <a:rPr lang="ru-RU" dirty="0" err="1" smtClean="0"/>
              <a:t>М.:Дрофа</a:t>
            </a:r>
            <a:r>
              <a:rPr lang="ru-RU" dirty="0" smtClean="0"/>
              <a:t>, 2008.</a:t>
            </a:r>
          </a:p>
          <a:p>
            <a:r>
              <a:rPr lang="ru-RU" dirty="0" smtClean="0"/>
              <a:t>Журнал «Физика в школе». №5. 2000г.</a:t>
            </a:r>
          </a:p>
          <a:p>
            <a:r>
              <a:rPr lang="ru-RU" dirty="0" smtClean="0"/>
              <a:t>Книга для чтения</a:t>
            </a:r>
          </a:p>
          <a:p>
            <a:r>
              <a:rPr lang="ru-RU" dirty="0" smtClean="0"/>
              <a:t>В.А.Волков, С.Е.Полянский. Поурочные разработки по физике. 7 класс. М. «ВАКС». 2009.</a:t>
            </a:r>
          </a:p>
          <a:p>
            <a:r>
              <a:rPr lang="ru-RU" dirty="0" smtClean="0"/>
              <a:t>Библиотека «Первое сентября». Я иду на урок физики. Ч.2. М. 2000.</a:t>
            </a:r>
          </a:p>
          <a:p>
            <a:r>
              <a:rPr lang="en-US" dirty="0" smtClean="0">
                <a:hlinkClick r:id="rId2"/>
              </a:rPr>
              <a:t>http://polypipe.info/</a:t>
            </a:r>
            <a:endParaRPr lang="ru-RU" dirty="0" smtClean="0"/>
          </a:p>
          <a:p>
            <a:r>
              <a:rPr lang="en-US" dirty="0" smtClean="0"/>
              <a:t> </a:t>
            </a:r>
            <a:r>
              <a:rPr lang="en-US" u="sng" dirty="0" smtClean="0">
                <a:hlinkClick r:id="rId3"/>
              </a:rPr>
              <a:t>http://s48.radikal.ru/i122/0905/ab/b4e2a5f244cf.jpg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fontAlgn="base"/>
            <a:r>
              <a:rPr lang="ru-RU" sz="3200" b="1" dirty="0" smtClean="0"/>
              <a:t>Форма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Опорные понятия, термины</a:t>
            </a:r>
            <a:endParaRPr lang="ru-RU" sz="3200" dirty="0" smtClean="0"/>
          </a:p>
          <a:p>
            <a:pPr fontAlgn="base"/>
            <a:r>
              <a:rPr lang="ru-RU" dirty="0" smtClean="0"/>
              <a:t>давление</a:t>
            </a:r>
          </a:p>
          <a:p>
            <a:pPr fontAlgn="base"/>
            <a:r>
              <a:rPr lang="ru-RU" dirty="0" smtClean="0"/>
              <a:t> закон Паскаля,.</a:t>
            </a:r>
          </a:p>
          <a:p>
            <a:pPr fontAlgn="base"/>
            <a:r>
              <a:rPr lang="ru-RU" dirty="0" smtClean="0"/>
              <a:t> гидростатическое давление</a:t>
            </a: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Новые понятия</a:t>
            </a:r>
            <a:endParaRPr lang="ru-RU" sz="3200" dirty="0" smtClean="0"/>
          </a:p>
          <a:p>
            <a:r>
              <a:rPr lang="ru-RU" dirty="0" smtClean="0"/>
              <a:t>Сообщающиеся сосуды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I. Организационный этап </a:t>
            </a:r>
            <a:br>
              <a:rPr lang="ru-RU" b="1" dirty="0" smtClean="0"/>
            </a:br>
            <a:r>
              <a:rPr lang="ru-RU" b="1" dirty="0" smtClean="0"/>
              <a:t>1. Вступительное слово учителя </a:t>
            </a:r>
            <a:br>
              <a:rPr lang="ru-RU" b="1" dirty="0" smtClean="0"/>
            </a:br>
            <a:r>
              <a:rPr lang="ru-RU" b="1" dirty="0" smtClean="0"/>
              <a:t> 2.Актуализация знаний </a:t>
            </a:r>
          </a:p>
          <a:p>
            <a:pPr>
              <a:buNone/>
            </a:pPr>
            <a:r>
              <a:rPr lang="ru-RU" b="1" dirty="0" smtClean="0"/>
              <a:t>    3.Мотивация </a:t>
            </a:r>
            <a:br>
              <a:rPr lang="ru-RU" b="1" dirty="0" smtClean="0"/>
            </a:br>
            <a:r>
              <a:rPr lang="ru-RU" b="1" dirty="0" smtClean="0"/>
              <a:t>II. Основной этап </a:t>
            </a:r>
            <a:br>
              <a:rPr lang="ru-RU" b="1" dirty="0" smtClean="0"/>
            </a:br>
            <a:r>
              <a:rPr lang="ru-RU" b="1" dirty="0" smtClean="0"/>
              <a:t>1. Введение нового понятия «сообщающиеся сосуды» </a:t>
            </a:r>
            <a:br>
              <a:rPr lang="ru-RU" b="1" dirty="0" smtClean="0"/>
            </a:br>
            <a:r>
              <a:rPr lang="ru-RU" b="1" dirty="0" smtClean="0"/>
              <a:t>2. Исследование свойств сообщающихся сосудов </a:t>
            </a:r>
            <a:br>
              <a:rPr lang="ru-RU" b="1" dirty="0" smtClean="0"/>
            </a:br>
            <a:r>
              <a:rPr lang="ru-RU" b="1" dirty="0" smtClean="0"/>
              <a:t>3.Примеры сообщающихся сосудов. </a:t>
            </a:r>
            <a:br>
              <a:rPr lang="ru-RU" b="1" dirty="0" smtClean="0"/>
            </a:br>
            <a:r>
              <a:rPr lang="ru-RU" b="1" dirty="0" smtClean="0"/>
              <a:t>III. Первичная проверка знаний.</a:t>
            </a:r>
          </a:p>
          <a:p>
            <a:pPr>
              <a:buNone/>
            </a:pPr>
            <a:r>
              <a:rPr lang="ru-RU" b="1" dirty="0" smtClean="0"/>
              <a:t>   IV. Итоги урока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datas/fizika/Soobschajuschiesja-sosudy-i-ikh-primenenie/0006-006-Aktualizatsija-zna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0485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428596" y="857231"/>
            <a:ext cx="80311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  <a:t>Эпиграф</a:t>
            </a:r>
          </a:p>
          <a:p>
            <a:pPr algn="ctr">
              <a:spcBef>
                <a:spcPct val="50000"/>
              </a:spcBef>
            </a:pPr>
            <a:endParaRPr lang="ru-RU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Cambria" pitchFamily="18" charset="0"/>
              </a:rPr>
              <a:t>Природа </a:t>
            </a:r>
            <a:r>
              <a:rPr lang="ru-RU" sz="4400" b="1" dirty="0">
                <a:latin typeface="Cambria" pitchFamily="18" charset="0"/>
              </a:rPr>
              <a:t>так обо всем позаботилась, что повсюду ты находишь, чему учиться.</a:t>
            </a:r>
          </a:p>
          <a:p>
            <a:pPr algn="r">
              <a:spcBef>
                <a:spcPct val="50000"/>
              </a:spcBef>
            </a:pPr>
            <a:r>
              <a:rPr lang="ru-RU" sz="2800" b="1" i="1" dirty="0">
                <a:latin typeface="Cambria" pitchFamily="18" charset="0"/>
              </a:rPr>
              <a:t>Леонардо да Винчи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Рыбак для сохранения пойманной рыбы живой сделал в своей лодке усовершенствование: он отделил часть лодки, поставив две вертикальные перегородки, и в отгороженной части сделал отверстие в дне. Не зальет ли лодку и не потонет ли она, если опустить ее в воду? _ думал он перед испытанием, своего усовершенствованием,</a:t>
            </a:r>
            <a:br>
              <a:rPr lang="ru-RU" sz="2000" b="1" dirty="0" smtClean="0"/>
            </a:br>
            <a:r>
              <a:rPr lang="ru-RU" sz="2000" b="1" dirty="0" smtClean="0"/>
              <a:t>                 А вы как думаете? </a:t>
            </a:r>
            <a:endParaRPr lang="ru-RU" sz="2000" b="1" dirty="0"/>
          </a:p>
        </p:txBody>
      </p:sp>
      <p:pic>
        <p:nvPicPr>
          <p:cNvPr id="2050" name="Picture 2" descr="http://im1-tub-ru.yandex.net/i?id=490344910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274" y="288664"/>
            <a:ext cx="6049370" cy="41434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Примеры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сообщающихся сосудов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im2-tub-ru.yandex.net/i?id=237921367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785925"/>
            <a:ext cx="2643207" cy="19824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0" name="Picture 4" descr="http://im3-tub-ru.yandex.net/i?id=179183798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5"/>
            <a:ext cx="2643206" cy="2002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2" name="Picture 6" descr="http://im0-tub-ru.yandex.net/i?id=125401102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14818"/>
            <a:ext cx="2047879" cy="2075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4" name="Picture 8" descr="http://im4-tub-ru.yandex.net/i?id=57901198-7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4214818"/>
            <a:ext cx="2076465" cy="20094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762</TotalTime>
  <Words>480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                          МКОУ «Табулгинская средняя общеобразовательная школа  им. П.Д.Слюсарева» Чистоозерного  района  Новосибирской  области       Тема : Сообщающиеся сосуды физика,   7 класс </vt:lpstr>
      <vt:lpstr> Задачи урока: </vt:lpstr>
      <vt:lpstr>Слайд 3</vt:lpstr>
      <vt:lpstr>Слайд 4</vt:lpstr>
      <vt:lpstr> </vt:lpstr>
      <vt:lpstr>Слайд 6</vt:lpstr>
      <vt:lpstr>Слайд 7</vt:lpstr>
      <vt:lpstr>Слайд 8</vt:lpstr>
      <vt:lpstr>Примеры  сообщающихся сосудов</vt:lpstr>
      <vt:lpstr>Слайд 10</vt:lpstr>
      <vt:lpstr>Слайд 11</vt:lpstr>
      <vt:lpstr>Неоднородные жидкости</vt:lpstr>
      <vt:lpstr>Фонтаны Петергофа</vt:lpstr>
      <vt:lpstr>Как сделать свой сад уникальным</vt:lpstr>
      <vt:lpstr>Фонтан своими руками</vt:lpstr>
      <vt:lpstr>Водомерное стекло  паровых котлов</vt:lpstr>
      <vt:lpstr>Артезианский колодец</vt:lpstr>
      <vt:lpstr>Артезианские колодцы или скважины</vt:lpstr>
      <vt:lpstr>Гейзеры</vt:lpstr>
      <vt:lpstr>Схема шлюзования судна</vt:lpstr>
      <vt:lpstr>Слайд 21</vt:lpstr>
      <vt:lpstr>Схема водопровода</vt:lpstr>
      <vt:lpstr>Исторические водопроводы</vt:lpstr>
      <vt:lpstr>Наша рука – сообщающийся сосуд</vt:lpstr>
      <vt:lpstr>Знаете ли вы что…</vt:lpstr>
      <vt:lpstr>Ответьте на вопросы:</vt:lpstr>
      <vt:lpstr>Задачи7_195.swf</vt:lpstr>
      <vt:lpstr>Слайд 28</vt:lpstr>
      <vt:lpstr>Задание на дом:</vt:lpstr>
      <vt:lpstr>Используемые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120</cp:revision>
  <dcterms:created xsi:type="dcterms:W3CDTF">2014-02-23T13:59:13Z</dcterms:created>
  <dcterms:modified xsi:type="dcterms:W3CDTF">2016-05-31T10:10:39Z</dcterms:modified>
</cp:coreProperties>
</file>