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79" r:id="rId5"/>
    <p:sldId id="259" r:id="rId6"/>
    <p:sldId id="280" r:id="rId7"/>
    <p:sldId id="261" r:id="rId8"/>
    <p:sldId id="262" r:id="rId9"/>
    <p:sldId id="263" r:id="rId10"/>
    <p:sldId id="265" r:id="rId11"/>
    <p:sldId id="266" r:id="rId12"/>
    <p:sldId id="281" r:id="rId13"/>
    <p:sldId id="283" r:id="rId14"/>
    <p:sldId id="264" r:id="rId15"/>
    <p:sldId id="282" r:id="rId16"/>
    <p:sldId id="268" r:id="rId17"/>
    <p:sldId id="267"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23" autoAdjust="0"/>
  </p:normalViewPr>
  <p:slideViewPr>
    <p:cSldViewPr>
      <p:cViewPr>
        <p:scale>
          <a:sx n="50" d="100"/>
          <a:sy n="50" d="100"/>
        </p:scale>
        <p:origin x="-1638"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24.04.2016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24.04.2016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24.04.2016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24.04.2016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24.04.2016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24.04.2016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24.04.2016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https://www.youtube.com/embed/SoujG6h7UGI?list=PL58g24NgWPIzvBk2IQVES_xC4WTm6-CDI"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omensdayimages.com/palm-sunday-2016-quotes-wishes-facebook/" TargetMode="External"/><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hyperlink" Target="http://www.timeanddate.com/holidays/common/palm-sunday" TargetMode="External"/><Relationship Id="rId5" Type="http://schemas.openxmlformats.org/officeDocument/2006/relationships/hyperlink" Target="http://www.wincalendar.com/Palm-Sunday" TargetMode="External"/><Relationship Id="rId4" Type="http://schemas.openxmlformats.org/officeDocument/2006/relationships/hyperlink" Target="http://happyeaster2016wishesquotesimages.com/palm-sunday-best-wishes-quotes-thoughts-sayings-messages-pic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474"/>
            <a:ext cx="9116944" cy="6849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0" y="4755802"/>
            <a:ext cx="8856685" cy="212365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Автор:</a:t>
            </a:r>
          </a:p>
          <a:p>
            <a:pPr>
              <a:defRPr/>
            </a:pPr>
            <a:r>
              <a:rPr lang="ru-RU"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Ольга Михайловна Степанова</a:t>
            </a:r>
          </a:p>
          <a:p>
            <a:pPr>
              <a:defRPr/>
            </a:pPr>
            <a:r>
              <a:rPr lang="ru-RU"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учитель английского языка </a:t>
            </a:r>
          </a:p>
          <a:p>
            <a:pPr>
              <a:defRPr/>
            </a:pPr>
            <a:r>
              <a:rPr lang="ru-RU"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МБОУ «</a:t>
            </a:r>
            <a:r>
              <a:rPr lang="ru-RU" sz="1400" b="1" spc="50" dirty="0" err="1">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Цивильская</a:t>
            </a:r>
            <a:r>
              <a:rPr lang="ru-RU"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СОШ</a:t>
            </a:r>
            <a:r>
              <a:rPr lang="en-US"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r>
              <a:rPr lang="en-US"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1 </a:t>
            </a:r>
            <a:endParaRPr lang="ru-RU"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defRPr/>
            </a:pPr>
            <a:r>
              <a:rPr lang="ru-RU"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имени Героя Советского </a:t>
            </a:r>
            <a:r>
              <a:rPr lang="ru-RU"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Союза</a:t>
            </a:r>
            <a:endParaRPr lang="en-US"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defRPr/>
            </a:pPr>
            <a:r>
              <a:rPr lang="ru-RU"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М.В. Силантьева</a:t>
            </a:r>
            <a:r>
              <a:rPr lang="ru-RU"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p>
          <a:p>
            <a:pPr>
              <a:defRPr/>
            </a:pPr>
            <a:r>
              <a:rPr lang="ru-RU"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города </a:t>
            </a:r>
            <a:r>
              <a:rPr lang="ru-RU"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 </a:t>
            </a:r>
            <a:endParaRPr lang="en-US"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defRPr/>
            </a:pPr>
            <a:r>
              <a:rPr lang="ru-RU"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Чувашской Республики</a:t>
            </a:r>
            <a:endParaRPr lang="ru-RU"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defRPr/>
            </a:pPr>
            <a:r>
              <a:rPr lang="ru-RU"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201</a:t>
            </a:r>
            <a:r>
              <a:rPr lang="en-US"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6</a:t>
            </a:r>
            <a:endParaRPr lang="ru-RU"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5" name="Прямоугольник 4"/>
          <p:cNvSpPr/>
          <p:nvPr/>
        </p:nvSpPr>
        <p:spPr>
          <a:xfrm>
            <a:off x="753294" y="4293096"/>
            <a:ext cx="7627121"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Thematic Digest for 8-11 Formers</a:t>
            </a:r>
            <a:endParaRPr lang="en-US" sz="24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endParaRPr>
          </a:p>
          <a:p>
            <a:pPr algn="ctr"/>
            <a:r>
              <a:rPr lang="en-US" sz="24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 </a:t>
            </a:r>
            <a:endParaRPr lang="ru-RU" sz="24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197706217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16"/>
          <a:stretch/>
        </p:blipFill>
        <p:spPr bwMode="auto">
          <a:xfrm>
            <a:off x="-36669" y="0"/>
            <a:ext cx="919219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923645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67896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51520" y="260648"/>
            <a:ext cx="6336704" cy="3477875"/>
          </a:xfrm>
          <a:prstGeom prst="rect">
            <a:avLst/>
          </a:prstGeom>
        </p:spPr>
        <p:txBody>
          <a:bodyPr wrap="square">
            <a:spAutoFit/>
          </a:bodyPr>
          <a:lstStyle/>
          <a:p>
            <a:r>
              <a:rPr lang="en-US" sz="2000" dirty="0">
                <a:ln>
                  <a:solidFill>
                    <a:schemeClr val="tx1"/>
                  </a:solidFill>
                </a:ln>
                <a:solidFill>
                  <a:srgbClr val="00B050"/>
                </a:solidFill>
                <a:latin typeface="Arial Black" panose="020B0A04020102020204" pitchFamily="34" charset="0"/>
              </a:rPr>
              <a:t>Palm Sunday Top Events and Things to Do</a:t>
            </a:r>
          </a:p>
          <a:p>
            <a:r>
              <a:rPr lang="en-US" sz="2000" dirty="0">
                <a:ln>
                  <a:solidFill>
                    <a:schemeClr val="tx1"/>
                  </a:solidFill>
                </a:ln>
                <a:solidFill>
                  <a:srgbClr val="00B050"/>
                </a:solidFill>
                <a:latin typeface="Arial Black" panose="020B0A04020102020204" pitchFamily="34" charset="0"/>
              </a:rPr>
              <a:t>Go to a Palm Sunday church service and get palm branches.</a:t>
            </a:r>
          </a:p>
          <a:p>
            <a:r>
              <a:rPr lang="en-US" sz="2000" dirty="0">
                <a:ln>
                  <a:solidFill>
                    <a:schemeClr val="tx1"/>
                  </a:solidFill>
                </a:ln>
                <a:solidFill>
                  <a:srgbClr val="00B050"/>
                </a:solidFill>
                <a:latin typeface="Arial Black" panose="020B0A04020102020204" pitchFamily="34" charset="0"/>
              </a:rPr>
              <a:t>Offer somebody a palm as an act of reconciliation or forgiveness.  It is a common tradition among many Italian Catholics. </a:t>
            </a:r>
          </a:p>
          <a:p>
            <a:r>
              <a:rPr lang="en-US" sz="2000" dirty="0" smtClean="0">
                <a:ln>
                  <a:solidFill>
                    <a:schemeClr val="tx1"/>
                  </a:solidFill>
                </a:ln>
                <a:solidFill>
                  <a:srgbClr val="00B050"/>
                </a:solidFill>
                <a:latin typeface="Arial Black" panose="020B0A04020102020204" pitchFamily="34" charset="0"/>
              </a:rPr>
              <a:t>Create </a:t>
            </a:r>
            <a:r>
              <a:rPr lang="en-US" sz="2000" dirty="0">
                <a:ln>
                  <a:solidFill>
                    <a:schemeClr val="tx1"/>
                  </a:solidFill>
                </a:ln>
                <a:solidFill>
                  <a:srgbClr val="00B050"/>
                </a:solidFill>
                <a:latin typeface="Arial Black" panose="020B0A04020102020204" pitchFamily="34" charset="0"/>
              </a:rPr>
              <a:t>a work of art with palm leaves.  Some American and Latin Roman Catholics weave the palm leaves into crosses </a:t>
            </a:r>
            <a:endParaRPr lang="en-US" sz="2000" dirty="0" smtClean="0">
              <a:ln>
                <a:solidFill>
                  <a:schemeClr val="tx1"/>
                </a:solidFill>
              </a:ln>
              <a:solidFill>
                <a:srgbClr val="00B050"/>
              </a:solidFill>
              <a:latin typeface="Arial Black" panose="020B0A04020102020204" pitchFamily="34" charset="0"/>
            </a:endParaRPr>
          </a:p>
          <a:p>
            <a:r>
              <a:rPr lang="en-US" sz="2000" dirty="0" smtClean="0">
                <a:ln>
                  <a:solidFill>
                    <a:schemeClr val="tx1"/>
                  </a:solidFill>
                </a:ln>
                <a:solidFill>
                  <a:srgbClr val="00B050"/>
                </a:solidFill>
                <a:latin typeface="Arial Black" panose="020B0A04020102020204" pitchFamily="34" charset="0"/>
              </a:rPr>
              <a:t>or </a:t>
            </a:r>
            <a:r>
              <a:rPr lang="en-US" sz="2000" dirty="0">
                <a:ln>
                  <a:solidFill>
                    <a:schemeClr val="tx1"/>
                  </a:solidFill>
                </a:ln>
                <a:solidFill>
                  <a:srgbClr val="00B050"/>
                </a:solidFill>
                <a:latin typeface="Arial Black" panose="020B0A04020102020204" pitchFamily="34" charset="0"/>
              </a:rPr>
              <a:t>other symbols.</a:t>
            </a:r>
            <a:endParaRPr lang="ru-RU" sz="2000" dirty="0">
              <a:ln>
                <a:solidFill>
                  <a:schemeClr val="tx1"/>
                </a:solidFill>
              </a:ln>
              <a:solidFill>
                <a:srgbClr val="00B050"/>
              </a:solidFill>
              <a:latin typeface="Arial Black" panose="020B0A04020102020204" pitchFamily="34" charset="0"/>
            </a:endParaRPr>
          </a:p>
        </p:txBody>
      </p:sp>
    </p:spTree>
    <p:extLst>
      <p:ext uri="{BB962C8B-B14F-4D97-AF65-F5344CB8AC3E}">
        <p14:creationId xmlns:p14="http://schemas.microsoft.com/office/powerpoint/2010/main" val="300267818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media.giphy.com/media/fkbYRNBzDtRWU/giph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357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96324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i.123g.us/c/emar_palmsunday/pc/122007_pc.jpg"/>
          <p:cNvPicPr>
            <a:picLocks noChangeAspect="1" noChangeArrowheads="1"/>
          </p:cNvPicPr>
          <p:nvPr/>
        </p:nvPicPr>
        <p:blipFill rotWithShape="1">
          <a:blip r:embed="rId2">
            <a:extLst>
              <a:ext uri="{28A0092B-C50C-407E-A947-70E740481C1C}">
                <a14:useLocalDpi xmlns:a14="http://schemas.microsoft.com/office/drawing/2010/main" val="0"/>
              </a:ext>
            </a:extLst>
          </a:blip>
          <a:srcRect r="853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14979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oujG6h7UGI?list=PL58g24NgWPIzvBk2IQVES_xC4WTm6-CDI"/>
          <p:cNvPicPr>
            <a:picLocks noRot="1" noChangeAspect="1"/>
          </p:cNvPicPr>
          <p:nvPr>
            <a:videoFile r:link="rId1"/>
          </p:nvPr>
        </p:nvPicPr>
        <p:blipFill>
          <a:blip r:embed="rId3"/>
          <a:stretch>
            <a:fillRect/>
          </a:stretch>
        </p:blipFill>
        <p:spPr>
          <a:xfrm>
            <a:off x="323528" y="2219965"/>
            <a:ext cx="4572000" cy="2571750"/>
          </a:xfrm>
          <a:prstGeom prst="rect">
            <a:avLst/>
          </a:prstGeom>
        </p:spPr>
      </p:pic>
      <p:sp>
        <p:nvSpPr>
          <p:cNvPr id="5" name="Прямоугольник 4"/>
          <p:cNvSpPr/>
          <p:nvPr/>
        </p:nvSpPr>
        <p:spPr>
          <a:xfrm>
            <a:off x="179512" y="188640"/>
            <a:ext cx="8784976" cy="2031325"/>
          </a:xfrm>
          <a:prstGeom prst="rect">
            <a:avLst/>
          </a:prstGeom>
        </p:spPr>
        <p:txBody>
          <a:bodyPr wrap="square">
            <a:spAutoFit/>
          </a:bodyPr>
          <a:lstStyle/>
          <a:p>
            <a:r>
              <a:rPr lang="en-US" dirty="0">
                <a:latin typeface="Arial Narrow" panose="020B0606020202030204" pitchFamily="34" charset="0"/>
              </a:rPr>
              <a:t>Palm Sunday is the final Sunday of Lent, the beginning of Holy Week, and commemorates the triumphant arrival of Christ in Jerusalem, days before he was crucified</a:t>
            </a:r>
            <a:r>
              <a:rPr lang="en-US" dirty="0" smtClean="0">
                <a:latin typeface="Arial Narrow" panose="020B0606020202030204" pitchFamily="34" charset="0"/>
              </a:rPr>
              <a:t>.</a:t>
            </a:r>
            <a:endParaRPr lang="en-US" dirty="0">
              <a:latin typeface="Arial Narrow" panose="020B0606020202030204" pitchFamily="34" charset="0"/>
            </a:endParaRPr>
          </a:p>
          <a:p>
            <a:r>
              <a:rPr lang="en-US" dirty="0">
                <a:latin typeface="Arial Narrow" panose="020B0606020202030204" pitchFamily="34" charset="0"/>
              </a:rPr>
              <a:t>Palm Sunday is known as such because the faithful will often receive palm fronds which they use to participate in the reenactment of Christ's arrival in Jerusalem. In the Gospels, Jesus entered Jerusalem riding a young donkey, and to the lavish praise of the townspeople who threw clothes, or possibly palms or small branches, in front of him as a sign of homage. This was a customary practice for people of great respect.</a:t>
            </a:r>
            <a:endParaRPr lang="ru-RU" dirty="0">
              <a:latin typeface="Arial Narrow" panose="020B0606020202030204" pitchFamily="34" charset="0"/>
            </a:endParaRPr>
          </a:p>
        </p:txBody>
      </p:sp>
      <p:sp>
        <p:nvSpPr>
          <p:cNvPr id="6" name="Прямоугольник 5"/>
          <p:cNvSpPr/>
          <p:nvPr/>
        </p:nvSpPr>
        <p:spPr>
          <a:xfrm>
            <a:off x="5220072" y="1936179"/>
            <a:ext cx="3744416" cy="2862322"/>
          </a:xfrm>
          <a:prstGeom prst="rect">
            <a:avLst/>
          </a:prstGeom>
        </p:spPr>
        <p:txBody>
          <a:bodyPr wrap="square">
            <a:spAutoFit/>
          </a:bodyPr>
          <a:lstStyle/>
          <a:p>
            <a:pPr algn="r"/>
            <a:r>
              <a:rPr lang="en-US" dirty="0"/>
              <a:t>Palm branches are widely recognized symbol of peace and victory, hence their preferred use on Palm Sunday</a:t>
            </a:r>
            <a:r>
              <a:rPr lang="en-US" dirty="0" smtClean="0"/>
              <a:t>.</a:t>
            </a:r>
            <a:endParaRPr lang="en-US" dirty="0"/>
          </a:p>
          <a:p>
            <a:pPr algn="r"/>
            <a:r>
              <a:rPr lang="en-US" dirty="0"/>
              <a:t>The use of a donkey instead of a horse is highly symbolic, it represents the humble arrival of someone in peace, as opposed to arriving on a steed in war</a:t>
            </a:r>
            <a:r>
              <a:rPr lang="en-US" dirty="0" smtClean="0"/>
              <a:t>.</a:t>
            </a:r>
            <a:endParaRPr lang="en-US" dirty="0"/>
          </a:p>
          <a:p>
            <a:pPr algn="r"/>
            <a:r>
              <a:rPr lang="en-US" dirty="0"/>
              <a:t>A week later, Christ would rise from the dead on the first Easter.</a:t>
            </a:r>
            <a:endParaRPr lang="ru-RU" dirty="0"/>
          </a:p>
        </p:txBody>
      </p:sp>
      <p:sp>
        <p:nvSpPr>
          <p:cNvPr id="7" name="Прямоугольник 6"/>
          <p:cNvSpPr/>
          <p:nvPr/>
        </p:nvSpPr>
        <p:spPr>
          <a:xfrm>
            <a:off x="323528" y="4788441"/>
            <a:ext cx="8784976" cy="2031325"/>
          </a:xfrm>
          <a:prstGeom prst="rect">
            <a:avLst/>
          </a:prstGeom>
        </p:spPr>
        <p:txBody>
          <a:bodyPr wrap="square">
            <a:spAutoFit/>
          </a:bodyPr>
          <a:lstStyle/>
          <a:p>
            <a:r>
              <a:rPr lang="en-US" dirty="0" smtClean="0">
                <a:latin typeface="Arial Narrow" panose="020B0606020202030204" pitchFamily="34" charset="0"/>
              </a:rPr>
              <a:t>During </a:t>
            </a:r>
            <a:r>
              <a:rPr lang="en-US" dirty="0">
                <a:latin typeface="Arial Narrow" panose="020B0606020202030204" pitchFamily="34" charset="0"/>
              </a:rPr>
              <a:t>Palm Sunday Mass, palms are distributed to parishioners who carry them in a ritual procession into church. The palms are blessed and many people will fashion them into small crosses or other items of personal devotion. These may be returned to the church, or kept for the year.</a:t>
            </a:r>
          </a:p>
          <a:p>
            <a:r>
              <a:rPr lang="en-US" dirty="0">
                <a:latin typeface="Arial Narrow" panose="020B0606020202030204" pitchFamily="34" charset="0"/>
              </a:rPr>
              <a:t>Because the palms are blessed, they may not be discarded as trash. Instead, they are appropriately gathered at the church and incinerated to create the ashes that will be used in the follow year's Ash Wednesday observance</a:t>
            </a:r>
            <a:r>
              <a:rPr lang="en-US" dirty="0" smtClean="0">
                <a:latin typeface="Arial Narrow" panose="020B0606020202030204" pitchFamily="34" charset="0"/>
              </a:rPr>
              <a:t>. The </a:t>
            </a:r>
            <a:r>
              <a:rPr lang="en-US" dirty="0">
                <a:latin typeface="Arial Narrow" panose="020B0606020202030204" pitchFamily="34" charset="0"/>
              </a:rPr>
              <a:t>colors of the Mass on Palm Sunday are red and white, symbolizing the redemption in blood that Christ paid for the world.</a:t>
            </a:r>
          </a:p>
        </p:txBody>
      </p:sp>
    </p:spTree>
    <p:extLst>
      <p:ext uri="{BB962C8B-B14F-4D97-AF65-F5344CB8AC3E}">
        <p14:creationId xmlns:p14="http://schemas.microsoft.com/office/powerpoint/2010/main" val="5393080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123g.us/c/emar_palmsunday/card/31243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14322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3405346"/>
            <a:ext cx="9105900" cy="3452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51520" y="1349762"/>
            <a:ext cx="8496944" cy="1754326"/>
          </a:xfrm>
          <a:prstGeom prst="rect">
            <a:avLst/>
          </a:prstGeom>
        </p:spPr>
        <p:txBody>
          <a:bodyPr wrap="square">
            <a:spAutoFit/>
          </a:bodyPr>
          <a:lstStyle/>
          <a:p>
            <a:r>
              <a:rPr lang="en-US" dirty="0">
                <a:hlinkClick r:id="rId3"/>
              </a:rPr>
              <a:t>http://womensdayimages.com/palm-sunday-2016-quotes-wishes-facebook</a:t>
            </a:r>
            <a:r>
              <a:rPr lang="en-US" dirty="0" smtClean="0">
                <a:hlinkClick r:id="rId3"/>
              </a:rPr>
              <a:t>/</a:t>
            </a:r>
            <a:r>
              <a:rPr lang="en-US" dirty="0" smtClean="0"/>
              <a:t> </a:t>
            </a:r>
            <a:endParaRPr lang="en-US" dirty="0"/>
          </a:p>
          <a:p>
            <a:r>
              <a:rPr lang="en-US" dirty="0">
                <a:hlinkClick r:id="rId4"/>
              </a:rPr>
              <a:t>http://happyeaster2016wishesquotesimages.com/palm-sunday-best-wishes-quotes-thoughts-sayings-messages-pics</a:t>
            </a:r>
            <a:r>
              <a:rPr lang="en-US" dirty="0" smtClean="0">
                <a:hlinkClick r:id="rId4"/>
              </a:rPr>
              <a:t>/</a:t>
            </a:r>
            <a:r>
              <a:rPr lang="en-US" dirty="0" smtClean="0"/>
              <a:t> </a:t>
            </a:r>
            <a:endParaRPr lang="en-US" dirty="0"/>
          </a:p>
          <a:p>
            <a:r>
              <a:rPr lang="en-US" dirty="0">
                <a:hlinkClick r:id="rId5"/>
              </a:rPr>
              <a:t>http://</a:t>
            </a:r>
            <a:r>
              <a:rPr lang="en-US" dirty="0" smtClean="0">
                <a:hlinkClick r:id="rId5"/>
              </a:rPr>
              <a:t>www.wincalendar.com/Palm-Sunday</a:t>
            </a:r>
            <a:r>
              <a:rPr lang="en-US" dirty="0" smtClean="0"/>
              <a:t> </a:t>
            </a:r>
            <a:endParaRPr lang="en-US" dirty="0"/>
          </a:p>
          <a:p>
            <a:r>
              <a:rPr lang="en-US" dirty="0">
                <a:hlinkClick r:id="rId6"/>
              </a:rPr>
              <a:t>http://</a:t>
            </a:r>
            <a:r>
              <a:rPr lang="en-US" dirty="0" smtClean="0">
                <a:hlinkClick r:id="rId6"/>
              </a:rPr>
              <a:t>www.timeanddate.com/holidays/common/palm-sunday</a:t>
            </a:r>
            <a:r>
              <a:rPr lang="en-US" dirty="0" smtClean="0"/>
              <a:t> </a:t>
            </a:r>
            <a:endParaRPr lang="en-US" dirty="0"/>
          </a:p>
          <a:p>
            <a:endParaRPr lang="en-US" dirty="0"/>
          </a:p>
        </p:txBody>
      </p:sp>
      <p:sp>
        <p:nvSpPr>
          <p:cNvPr id="3" name="Прямоугольник 2"/>
          <p:cNvSpPr/>
          <p:nvPr/>
        </p:nvSpPr>
        <p:spPr>
          <a:xfrm>
            <a:off x="312862" y="615276"/>
            <a:ext cx="1326004" cy="584775"/>
          </a:xfrm>
          <a:prstGeom prst="rect">
            <a:avLst/>
          </a:prstGeom>
        </p:spPr>
        <p:txBody>
          <a:bodyPr wrap="none">
            <a:spAutoFit/>
          </a:bodyPr>
          <a:lstStyle/>
          <a:p>
            <a:r>
              <a:rPr lang="en-US" sz="3200" b="1" dirty="0" smtClean="0">
                <a:latin typeface="Arial Narrow" panose="020B0606020202030204" pitchFamily="34" charset="0"/>
              </a:rPr>
              <a:t>Source</a:t>
            </a:r>
            <a:endParaRPr lang="ru-RU" sz="3200" b="1" dirty="0"/>
          </a:p>
        </p:txBody>
      </p:sp>
    </p:spTree>
    <p:extLst>
      <p:ext uri="{BB962C8B-B14F-4D97-AF65-F5344CB8AC3E}">
        <p14:creationId xmlns:p14="http://schemas.microsoft.com/office/powerpoint/2010/main" val="135488418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0" y="-15334"/>
            <a:ext cx="9152420" cy="6873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550277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68253"/>
            <a:ext cx="8712968" cy="6555641"/>
          </a:xfrm>
          <a:prstGeom prst="rect">
            <a:avLst/>
          </a:prstGeom>
        </p:spPr>
        <p:txBody>
          <a:bodyPr wrap="square">
            <a:spAutoFit/>
          </a:bodyPr>
          <a:lstStyle/>
          <a:p>
            <a:pPr algn="ctr"/>
            <a:r>
              <a:rPr lang="en-US" sz="2800" dirty="0">
                <a:ln>
                  <a:solidFill>
                    <a:schemeClr val="tx1"/>
                  </a:solidFill>
                </a:ln>
                <a:solidFill>
                  <a:srgbClr val="FFFF00"/>
                </a:solidFill>
              </a:rPr>
              <a:t>Palm S</a:t>
            </a:r>
            <a:r>
              <a:rPr lang="en-US" sz="2800" dirty="0" smtClean="0">
                <a:ln>
                  <a:solidFill>
                    <a:schemeClr val="tx1"/>
                  </a:solidFill>
                </a:ln>
                <a:solidFill>
                  <a:srgbClr val="FFFF00"/>
                </a:solidFill>
              </a:rPr>
              <a:t>unday </a:t>
            </a:r>
          </a:p>
          <a:p>
            <a:pPr algn="ctr"/>
            <a:r>
              <a:rPr lang="en-US" sz="2800" dirty="0" smtClean="0">
                <a:ln>
                  <a:solidFill>
                    <a:schemeClr val="tx1"/>
                  </a:solidFill>
                </a:ln>
                <a:solidFill>
                  <a:srgbClr val="FFFF00"/>
                </a:solidFill>
              </a:rPr>
              <a:t> </a:t>
            </a:r>
            <a:r>
              <a:rPr lang="en-US" sz="2800" dirty="0">
                <a:ln>
                  <a:solidFill>
                    <a:schemeClr val="tx1"/>
                  </a:solidFill>
                </a:ln>
                <a:solidFill>
                  <a:srgbClr val="FFFF00"/>
                </a:solidFill>
              </a:rPr>
              <a:t>This occasion is related to </a:t>
            </a:r>
            <a:r>
              <a:rPr lang="en-US" sz="2800" dirty="0" err="1">
                <a:ln>
                  <a:solidFill>
                    <a:schemeClr val="tx1"/>
                  </a:solidFill>
                </a:ln>
                <a:solidFill>
                  <a:srgbClr val="FFFF00"/>
                </a:solidFill>
              </a:rPr>
              <a:t>easter</a:t>
            </a:r>
            <a:r>
              <a:rPr lang="en-US" sz="2800" dirty="0">
                <a:ln>
                  <a:solidFill>
                    <a:schemeClr val="tx1"/>
                  </a:solidFill>
                </a:ln>
                <a:solidFill>
                  <a:srgbClr val="FFFF00"/>
                </a:solidFill>
              </a:rPr>
              <a:t> Sunday and celebrated week before </a:t>
            </a:r>
            <a:r>
              <a:rPr lang="en-US" sz="2800" dirty="0" err="1">
                <a:ln>
                  <a:solidFill>
                    <a:schemeClr val="tx1"/>
                  </a:solidFill>
                </a:ln>
                <a:solidFill>
                  <a:srgbClr val="FFFF00"/>
                </a:solidFill>
              </a:rPr>
              <a:t>easter</a:t>
            </a:r>
            <a:r>
              <a:rPr lang="en-US" sz="2800" dirty="0">
                <a:ln>
                  <a:solidFill>
                    <a:schemeClr val="tx1"/>
                  </a:solidFill>
                </a:ln>
                <a:solidFill>
                  <a:srgbClr val="FFFF00"/>
                </a:solidFill>
              </a:rPr>
              <a:t> </a:t>
            </a:r>
            <a:r>
              <a:rPr lang="en-US" sz="2800" dirty="0" err="1">
                <a:ln>
                  <a:solidFill>
                    <a:schemeClr val="tx1"/>
                  </a:solidFill>
                </a:ln>
                <a:solidFill>
                  <a:srgbClr val="FFFF00"/>
                </a:solidFill>
              </a:rPr>
              <a:t>Sunday.Christians</a:t>
            </a:r>
            <a:r>
              <a:rPr lang="en-US" sz="2800" dirty="0">
                <a:ln>
                  <a:solidFill>
                    <a:schemeClr val="tx1"/>
                  </a:solidFill>
                </a:ln>
                <a:solidFill>
                  <a:srgbClr val="FFFF00"/>
                </a:solidFill>
              </a:rPr>
              <a:t> celebrate palm Sunday. It is a holy festival of Christians. </a:t>
            </a:r>
            <a:r>
              <a:rPr lang="en-US" sz="2800" dirty="0">
                <a:ln>
                  <a:solidFill>
                    <a:schemeClr val="tx1"/>
                  </a:solidFill>
                </a:ln>
                <a:solidFill>
                  <a:srgbClr val="FF0000"/>
                </a:solidFill>
              </a:rPr>
              <a:t>They celebrate triumphal entry of Jesus </a:t>
            </a:r>
            <a:r>
              <a:rPr lang="en-US" sz="2800" dirty="0" err="1">
                <a:ln>
                  <a:solidFill>
                    <a:schemeClr val="tx1"/>
                  </a:solidFill>
                </a:ln>
                <a:solidFill>
                  <a:srgbClr val="FF0000"/>
                </a:solidFill>
              </a:rPr>
              <a:t>christ</a:t>
            </a:r>
            <a:r>
              <a:rPr lang="en-US" sz="2800" dirty="0">
                <a:ln>
                  <a:solidFill>
                    <a:schemeClr val="tx1"/>
                  </a:solidFill>
                </a:ln>
                <a:solidFill>
                  <a:srgbClr val="FF0000"/>
                </a:solidFill>
              </a:rPr>
              <a:t> into Jerusalem. It is celebrated the week before his death and resurrection. </a:t>
            </a:r>
            <a:r>
              <a:rPr lang="en-US" sz="2800" dirty="0">
                <a:ln>
                  <a:solidFill>
                    <a:schemeClr val="tx1"/>
                  </a:solidFill>
                </a:ln>
                <a:solidFill>
                  <a:srgbClr val="00B050"/>
                </a:solidFill>
              </a:rPr>
              <a:t>Palm Sunday is also known as passion Sunday in many churches. It is referred to as the beginning of the holy week. When Jesus entered Jerusalem, the crowd waved palm branches to greeted him. </a:t>
            </a:r>
            <a:r>
              <a:rPr lang="en-US" sz="2800" dirty="0">
                <a:ln>
                  <a:solidFill>
                    <a:schemeClr val="tx1"/>
                  </a:solidFill>
                </a:ln>
                <a:solidFill>
                  <a:srgbClr val="FF66CC"/>
                </a:solidFill>
              </a:rPr>
              <a:t>The path of Jesus was covered with palm branches. By the fifth century, this occasion had spread very far. After the time, some changes were made in 6th and 7th centuries. </a:t>
            </a:r>
            <a:r>
              <a:rPr lang="en-US" sz="2800" dirty="0">
                <a:ln>
                  <a:solidFill>
                    <a:schemeClr val="tx1"/>
                  </a:solidFill>
                </a:ln>
                <a:solidFill>
                  <a:srgbClr val="FFFF00"/>
                </a:solidFill>
              </a:rPr>
              <a:t>These changes seeded into two new traditions-the ritual blessing of the palms and the morning procession.</a:t>
            </a:r>
            <a:endParaRPr lang="ru-RU" sz="2800" dirty="0">
              <a:ln>
                <a:solidFill>
                  <a:schemeClr val="tx1"/>
                </a:solidFill>
              </a:ln>
              <a:solidFill>
                <a:srgbClr val="FFFF00"/>
              </a:solidFill>
            </a:endParaRPr>
          </a:p>
        </p:txBody>
      </p:sp>
    </p:spTree>
    <p:extLst>
      <p:ext uri="{BB962C8B-B14F-4D97-AF65-F5344CB8AC3E}">
        <p14:creationId xmlns:p14="http://schemas.microsoft.com/office/powerpoint/2010/main" val="401218502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158" b="6279"/>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154564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047119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25" b="5338"/>
          <a:stretch/>
        </p:blipFill>
        <p:spPr bwMode="auto">
          <a:xfrm>
            <a:off x="-1" y="-12948"/>
            <a:ext cx="9144001" cy="6870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464951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458"/>
          <a:stretch/>
        </p:blipFill>
        <p:spPr bwMode="auto">
          <a:xfrm>
            <a:off x="0" y="-21504"/>
            <a:ext cx="9199938" cy="6879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999475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495"/>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289004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4397"/>
          <a:stretch/>
        </p:blipFill>
        <p:spPr bwMode="auto">
          <a:xfrm>
            <a:off x="-1"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661790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555</Words>
  <Application>Microsoft Office PowerPoint</Application>
  <PresentationFormat>Экран (4:3)</PresentationFormat>
  <Paragraphs>30</Paragraphs>
  <Slides>17</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17</cp:revision>
  <dcterms:created xsi:type="dcterms:W3CDTF">2016-01-10T12:56:23Z</dcterms:created>
  <dcterms:modified xsi:type="dcterms:W3CDTF">2016-04-24T19:43:45Z</dcterms:modified>
</cp:coreProperties>
</file>