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78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4" r:id="rId20"/>
    <p:sldId id="279" r:id="rId2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642F-9550-43B7-ABEE-5B46E1E558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C6C5E3-BC24-4705-8279-D679A13C9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</p:sp>
      <p:sp>
        <p:nvSpPr>
          <p:cNvPr id="28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</p:sp>
      <p:sp>
        <p:nvSpPr>
          <p:cNvPr id="5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000" b="1">
                <a:solidFill>
                  <a:srgbClr val="575F6D"/>
                </a:solidFill>
                <a:latin typeface="Century Schoolbook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>
            <a:off x="9098280" y="221760"/>
            <a:ext cx="2285640" cy="3805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>
                <a:solidFill>
                  <a:srgbClr val="575F6D"/>
                </a:solidFill>
                <a:latin typeface="Century Schoolbook"/>
              </a:rPr>
              <a:t>6.12.15</a:t>
            </a:r>
            <a:endParaRPr/>
          </a:p>
        </p:txBody>
      </p:sp>
      <p:sp>
        <p:nvSpPr>
          <p:cNvPr id="8" name="TextShape 9"/>
          <p:cNvSpPr txBox="1"/>
          <p:nvPr/>
        </p:nvSpPr>
        <p:spPr>
          <a:xfrm>
            <a:off x="9097920" y="2544840"/>
            <a:ext cx="3657240" cy="383760"/>
          </a:xfrm>
          <a:prstGeom prst="rect">
            <a:avLst/>
          </a:prstGeom>
        </p:spPr>
      </p:sp>
      <p:sp>
        <p:nvSpPr>
          <p:cNvPr id="9" name="CustomShape 10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10" name="CustomShape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rgbClr val="FED9CD"/>
          </a:solidFill>
        </p:spPr>
      </p:sp>
      <p:sp>
        <p:nvSpPr>
          <p:cNvPr id="11" name="CustomShape 12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rgbClr val="FED9CD"/>
          </a:solidFill>
        </p:spPr>
      </p:sp>
      <p:sp>
        <p:nvSpPr>
          <p:cNvPr id="12" name="CustomShape 13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rgbClr val="FEEDE8"/>
          </a:solidFill>
        </p:spPr>
      </p:sp>
      <p:sp>
        <p:nvSpPr>
          <p:cNvPr id="13" name="Line 14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14" name="Line 15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FEEDE8"/>
            </a:solidFill>
            <a:round/>
          </a:ln>
        </p:spPr>
      </p:sp>
      <p:sp>
        <p:nvSpPr>
          <p:cNvPr id="15" name="Line 16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16" name="Line 17"/>
          <p:cNvSpPr/>
          <p:nvPr/>
        </p:nvSpPr>
        <p:spPr>
          <a:xfrm>
            <a:off x="1726560" y="0"/>
            <a:ext cx="0" cy="6858000"/>
          </a:xfrm>
          <a:prstGeom prst="line">
            <a:avLst/>
          </a:prstGeom>
          <a:ln w="28440">
            <a:solidFill>
              <a:srgbClr val="FEC2AE"/>
            </a:solidFill>
            <a:round/>
          </a:ln>
        </p:spPr>
      </p:sp>
      <p:sp>
        <p:nvSpPr>
          <p:cNvPr id="17" name="Line 18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FEC2AE"/>
            </a:solidFill>
            <a:round/>
          </a:ln>
        </p:spPr>
      </p:sp>
      <p:sp>
        <p:nvSpPr>
          <p:cNvPr id="18" name="Line 19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19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20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1" name="CustomShape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2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3" name="CustomShape 24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4" name="CustomShape 25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81011171-5141-4171-B1A1-21A1F1715191}" type="slidenum">
              <a:rPr lang="ru-RU" sz="1400" b="1">
                <a:solidFill>
                  <a:srgbClr val="FFFFFF"/>
                </a:solidFill>
                <a:latin typeface="Century Schoolbook"/>
              </a:rPr>
              <a:pPr/>
              <a:t>‹#›</a:t>
            </a:fld>
            <a:endParaRPr/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</p:sp>
      <p:sp>
        <p:nvSpPr>
          <p:cNvPr id="28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29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</p:sp>
      <p:sp>
        <p:nvSpPr>
          <p:cNvPr id="30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31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</p:sp>
      <p:sp>
        <p:nvSpPr>
          <p:cNvPr id="32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33" name="PlaceHolder 7"/>
          <p:cNvSpPr>
            <a:spLocks noGrp="1"/>
          </p:cNvSpPr>
          <p:nvPr>
            <p:ph type="dt"/>
          </p:nvPr>
        </p:nvSpPr>
        <p:spPr>
          <a:xfrm>
            <a:off x="8787240" y="268200"/>
            <a:ext cx="2011320" cy="383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>
                <a:solidFill>
                  <a:srgbClr val="575F6D"/>
                </a:solidFill>
                <a:latin typeface="Century Schoolbook"/>
              </a:rPr>
              <a:t>6.12.15</a:t>
            </a:r>
            <a:endParaRPr/>
          </a:p>
        </p:txBody>
      </p:sp>
      <p:sp>
        <p:nvSpPr>
          <p:cNvPr id="34" name="TextShape 8"/>
          <p:cNvSpPr txBox="1"/>
          <p:nvPr/>
        </p:nvSpPr>
        <p:spPr>
          <a:xfrm>
            <a:off x="8773200" y="2319840"/>
            <a:ext cx="3200040" cy="365400"/>
          </a:xfrm>
          <a:prstGeom prst="rect">
            <a:avLst/>
          </a:prstGeom>
        </p:spPr>
      </p:sp>
      <p:sp>
        <p:nvSpPr>
          <p:cNvPr id="35" name="PlaceHolder 9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212111B1-7171-4141-B1D1-C1E171E171E1}" type="slidenum">
              <a:rPr lang="ru-RU" sz="1400" b="1">
                <a:solidFill>
                  <a:srgbClr val="FFFFFF"/>
                </a:solidFill>
                <a:latin typeface="Century Schoolbook"/>
              </a:rPr>
              <a:pPr/>
              <a:t>‹#›</a:t>
            </a:fld>
            <a:endParaRPr/>
          </a:p>
        </p:txBody>
      </p:sp>
      <p:sp>
        <p:nvSpPr>
          <p:cNvPr id="36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7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240" cy="6643710"/>
          </a:xfrm>
        </p:spPr>
        <p:txBody>
          <a:bodyPr/>
          <a:lstStyle/>
          <a:p>
            <a:r>
              <a:rPr lang="ru-RU" b="1" dirty="0" smtClean="0"/>
              <a:t>Трифонова  Людмила  Петровна,</a:t>
            </a:r>
          </a:p>
          <a:p>
            <a:r>
              <a:rPr lang="ru-RU" b="1" dirty="0" smtClean="0"/>
              <a:t>учитель ИЗО, МХК, ОПК,</a:t>
            </a:r>
          </a:p>
          <a:p>
            <a:r>
              <a:rPr lang="ru-RU" b="1" dirty="0"/>
              <a:t>в</a:t>
            </a:r>
            <a:r>
              <a:rPr lang="ru-RU" b="1" dirty="0" smtClean="0"/>
              <a:t>ысшей квалификационной категории,</a:t>
            </a:r>
          </a:p>
          <a:p>
            <a:r>
              <a:rPr lang="ru-RU" b="1" dirty="0" smtClean="0"/>
              <a:t>МБОУ </a:t>
            </a:r>
            <a:r>
              <a:rPr lang="ru-RU" b="1" dirty="0" err="1" smtClean="0"/>
              <a:t>Арефинская</a:t>
            </a:r>
            <a:r>
              <a:rPr lang="ru-RU" b="1" dirty="0" smtClean="0"/>
              <a:t> СОШ,</a:t>
            </a:r>
          </a:p>
          <a:p>
            <a:r>
              <a:rPr lang="ru-RU" b="1" dirty="0" err="1" smtClean="0"/>
              <a:t>Вачский</a:t>
            </a:r>
            <a:r>
              <a:rPr lang="ru-RU" b="1" dirty="0" smtClean="0"/>
              <a:t> район, </a:t>
            </a:r>
          </a:p>
          <a:p>
            <a:r>
              <a:rPr lang="ru-RU" b="1" dirty="0" smtClean="0"/>
              <a:t>Нижегородской области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357120" y="214200"/>
            <a:ext cx="8429400" cy="71388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4000" b="1">
                <a:solidFill>
                  <a:srgbClr val="000000"/>
                </a:solidFill>
                <a:latin typeface="Century Schoolbook"/>
              </a:rPr>
              <a:t>Герои нашего времени</a:t>
            </a:r>
            <a:endParaRPr/>
          </a:p>
        </p:txBody>
      </p:sp>
      <p:sp>
        <p:nvSpPr>
          <p:cNvPr id="68" name="CustomShape 2"/>
          <p:cNvSpPr/>
          <p:nvPr/>
        </p:nvSpPr>
        <p:spPr>
          <a:xfrm>
            <a:off x="500040" y="1214280"/>
            <a:ext cx="8000640" cy="264276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2800">
                <a:solidFill>
                  <a:srgbClr val="000000"/>
                </a:solidFill>
                <a:latin typeface="Century Schoolbook"/>
              </a:rPr>
              <a:t>Русские солдаты: Александр Железнов</a:t>
            </a:r>
            <a:endParaRPr/>
          </a:p>
          <a:p>
            <a:pPr algn="ctr"/>
            <a:r>
              <a:rPr lang="ru-RU" sz="2800">
                <a:solidFill>
                  <a:srgbClr val="000000"/>
                </a:solidFill>
                <a:latin typeface="Century Schoolbook"/>
              </a:rPr>
              <a:t>Андрей Трусов</a:t>
            </a:r>
            <a:endParaRPr/>
          </a:p>
          <a:p>
            <a:pPr algn="ctr"/>
            <a:r>
              <a:rPr lang="ru-RU" sz="2800">
                <a:solidFill>
                  <a:srgbClr val="000000"/>
                </a:solidFill>
                <a:latin typeface="Century Schoolbook"/>
              </a:rPr>
              <a:t>Игорь Яковлев</a:t>
            </a:r>
            <a:endParaRPr/>
          </a:p>
          <a:p>
            <a:pPr algn="ctr"/>
            <a:r>
              <a:rPr lang="ru-RU" sz="2800">
                <a:solidFill>
                  <a:srgbClr val="000000"/>
                </a:solidFill>
                <a:latin typeface="Century Schoolbook"/>
              </a:rPr>
              <a:t>Евгений Родионов – чеченские пленники.</a:t>
            </a:r>
            <a:endParaRPr/>
          </a:p>
          <a:p>
            <a:pPr algn="ctr"/>
            <a:r>
              <a:rPr lang="ru-RU" sz="2800">
                <a:solidFill>
                  <a:srgbClr val="000000"/>
                </a:solidFill>
                <a:latin typeface="Century Schoolbook"/>
              </a:rPr>
              <a:t>13 февраля 1996 г.</a:t>
            </a:r>
            <a:endParaRPr/>
          </a:p>
        </p:txBody>
      </p:sp>
      <p:pic>
        <p:nvPicPr>
          <p:cNvPr id="69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20" y="3973680"/>
            <a:ext cx="8459280" cy="288396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00120" y="1714320"/>
            <a:ext cx="6406920" cy="4792320"/>
          </a:xfrm>
          <a:prstGeom prst="rect">
            <a:avLst/>
          </a:prstGeom>
        </p:spPr>
      </p:pic>
      <p:sp>
        <p:nvSpPr>
          <p:cNvPr id="71" name="CustomShape 1"/>
          <p:cNvSpPr/>
          <p:nvPr/>
        </p:nvSpPr>
        <p:spPr>
          <a:xfrm>
            <a:off x="285840" y="0"/>
            <a:ext cx="8715240" cy="142848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2800">
                <a:solidFill>
                  <a:srgbClr val="000000"/>
                </a:solidFill>
                <a:latin typeface="Century Schoolbook"/>
              </a:rPr>
              <a:t>Ребята предпочли мученическую смерть позору предательства и вероотступничества.</a:t>
            </a:r>
            <a:endParaRPr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214200" y="0"/>
            <a:ext cx="3714480" cy="271440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Century Schoolbook"/>
              </a:rPr>
              <a:t>Александр Железнов, наш земляк, похоронен на Вачском кладбище </a:t>
            </a:r>
            <a:endParaRPr/>
          </a:p>
        </p:txBody>
      </p:sp>
      <p:pic>
        <p:nvPicPr>
          <p:cNvPr id="7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96960" y="714240"/>
            <a:ext cx="4846680" cy="3428640"/>
          </a:xfrm>
          <a:prstGeom prst="rect">
            <a:avLst/>
          </a:prstGeom>
        </p:spPr>
      </p:pic>
      <p:sp>
        <p:nvSpPr>
          <p:cNvPr id="74" name="CustomShape 2"/>
          <p:cNvSpPr/>
          <p:nvPr/>
        </p:nvSpPr>
        <p:spPr>
          <a:xfrm>
            <a:off x="142920" y="3429000"/>
            <a:ext cx="4214520" cy="342864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«Его душа ушла в полет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Его отпели птицы,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А мать живого сына ждет…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А он - на все века вперед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Бессмертным возвратится»</a:t>
            </a:r>
            <a:endParaRPr/>
          </a:p>
          <a:p>
            <a:pPr algn="r"/>
            <a:r>
              <a:rPr lang="ru-RU" sz="2400">
                <a:solidFill>
                  <a:srgbClr val="000000"/>
                </a:solidFill>
                <a:latin typeface="Century Schoolbook"/>
              </a:rPr>
              <a:t> Николай Тальков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285840" y="0"/>
            <a:ext cx="8500680" cy="657180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3600" b="1" i="1" u="sng">
                <a:solidFill>
                  <a:srgbClr val="000000"/>
                </a:solidFill>
                <a:latin typeface="Century Schoolbook"/>
              </a:rPr>
              <a:t>Я – мать солдата</a:t>
            </a:r>
            <a:endParaRPr/>
          </a:p>
          <a:p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Я – мать солдата.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Два сына отслужили, долг вернув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Своей России,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Ушел и третий в путь…слезой сверкнув, горжусь я им.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И снова ждать, покой и сон забыв, скупые строки…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Пусть не прорвется вновь нарыв горячей точки!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Чеченских ужасов не позабыть и ад Афгана…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И сколько матерям придется жить с кровавой раной?!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Не дайте, люди, снова повторить такого ада!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Я не устану это говорить: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Я- мать солдата.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Наталья Семанина, р.п. Вача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57120" y="214200"/>
            <a:ext cx="8643600" cy="99972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3200">
                <a:solidFill>
                  <a:srgbClr val="000000"/>
                </a:solidFill>
                <a:latin typeface="Century Schoolbook"/>
              </a:rPr>
              <a:t>Межпредметные связи курса ОРКСЭ</a:t>
            </a:r>
            <a:endParaRPr/>
          </a:p>
        </p:txBody>
      </p:sp>
      <p:pic>
        <p:nvPicPr>
          <p:cNvPr id="77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5840" y="4071960"/>
            <a:ext cx="4147920" cy="2642760"/>
          </a:xfrm>
          <a:prstGeom prst="rect">
            <a:avLst/>
          </a:prstGeom>
        </p:spPr>
      </p:pic>
      <p:pic>
        <p:nvPicPr>
          <p:cNvPr id="78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714760" y="1285920"/>
            <a:ext cx="3571560" cy="2678400"/>
          </a:xfrm>
          <a:prstGeom prst="rect">
            <a:avLst/>
          </a:prstGeom>
        </p:spPr>
      </p:pic>
      <p:pic>
        <p:nvPicPr>
          <p:cNvPr id="79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5000760" y="4018320"/>
            <a:ext cx="3571560" cy="267840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85840" y="142920"/>
            <a:ext cx="8500680" cy="2642760"/>
          </a:xfrm>
          <a:prstGeom prst="roundRect">
            <a:avLst>
              <a:gd name="adj" fmla="val 3600"/>
            </a:avLst>
          </a:prstGeom>
          <a:solidFill>
            <a:srgbClr val="F3CD60"/>
          </a:solidFill>
          <a:ln w="38160">
            <a:solidFill>
              <a:srgbClr val="624139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2800">
                <a:solidFill>
                  <a:srgbClr val="523227"/>
                </a:solidFill>
                <a:latin typeface="Times New Roman"/>
              </a:rPr>
              <a:t>Воспитываю любовь к своей малой Родине, её традициям, культуре, развиваю духовный потенциал учащихся на примере краеведческого материала.</a:t>
            </a:r>
            <a:endParaRPr/>
          </a:p>
          <a:p>
            <a:pPr algn="ctr"/>
            <a:r>
              <a:rPr lang="ru-RU" sz="2800">
                <a:solidFill>
                  <a:srgbClr val="523227"/>
                </a:solidFill>
                <a:latin typeface="Times New Roman"/>
              </a:rPr>
              <a:t>Изображая платок для мамы, знакомимся с искусством украшения узоров вышивки местных мастериц.</a:t>
            </a:r>
            <a:endParaRPr/>
          </a:p>
          <a:p>
            <a:endParaRPr/>
          </a:p>
        </p:txBody>
      </p:sp>
      <p:pic>
        <p:nvPicPr>
          <p:cNvPr id="81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00120" y="2857320"/>
            <a:ext cx="5786280" cy="38412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14200" y="0"/>
            <a:ext cx="8429400" cy="1356840"/>
          </a:xfrm>
          <a:prstGeom prst="roundRect">
            <a:avLst>
              <a:gd name="adj" fmla="val 3600"/>
            </a:avLst>
          </a:prstGeom>
          <a:solidFill>
            <a:srgbClr val="F3CD60"/>
          </a:solidFill>
          <a:ln w="25560">
            <a:solidFill>
              <a:srgbClr val="624139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2400">
                <a:solidFill>
                  <a:srgbClr val="523227"/>
                </a:solidFill>
                <a:latin typeface="Times New Roman"/>
              </a:rPr>
              <a:t>КОЛЛЕКТИВНАЯ ТВОРЧЕСКАЯ ДЕЯТЕЛЬНОСТЬ НА УРОКАХ ИЗО</a:t>
            </a:r>
            <a:endParaRPr/>
          </a:p>
          <a:p>
            <a:pPr algn="ctr"/>
            <a:r>
              <a:rPr lang="ru-RU" sz="2400">
                <a:solidFill>
                  <a:srgbClr val="523227"/>
                </a:solidFill>
                <a:latin typeface="Times New Roman"/>
              </a:rPr>
              <a:t>«КРАСНА УЛИЦА ДОМАМИ»</a:t>
            </a:r>
            <a:endParaRPr/>
          </a:p>
          <a:p>
            <a:endParaRPr/>
          </a:p>
        </p:txBody>
      </p:sp>
      <p:pic>
        <p:nvPicPr>
          <p:cNvPr id="83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2920" y="1441080"/>
            <a:ext cx="2571480" cy="2219760"/>
          </a:xfrm>
          <a:prstGeom prst="rect">
            <a:avLst/>
          </a:prstGeom>
        </p:spPr>
      </p:pic>
      <p:pic>
        <p:nvPicPr>
          <p:cNvPr id="84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143160" y="2643120"/>
            <a:ext cx="2642760" cy="2214360"/>
          </a:xfrm>
          <a:prstGeom prst="rect">
            <a:avLst/>
          </a:prstGeom>
        </p:spPr>
      </p:pic>
      <p:pic>
        <p:nvPicPr>
          <p:cNvPr id="85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6381720" y="1428840"/>
            <a:ext cx="2761920" cy="2071440"/>
          </a:xfrm>
          <a:prstGeom prst="rect">
            <a:avLst/>
          </a:prstGeom>
        </p:spPr>
      </p:pic>
      <p:pic>
        <p:nvPicPr>
          <p:cNvPr id="86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4607640"/>
            <a:ext cx="2999880" cy="2250000"/>
          </a:xfrm>
          <a:prstGeom prst="rect">
            <a:avLst/>
          </a:prstGeom>
        </p:spPr>
      </p:pic>
      <p:pic>
        <p:nvPicPr>
          <p:cNvPr id="87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6357960" y="4768560"/>
            <a:ext cx="2785680" cy="208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171840" cy="357190"/>
          </a:xfrm>
        </p:spPr>
        <p:txBody>
          <a:bodyPr/>
          <a:lstStyle/>
          <a:p>
            <a:r>
              <a:rPr lang="ru-RU" dirty="0" smtClean="0"/>
              <a:t>Наличники</a:t>
            </a:r>
            <a:endParaRPr lang="ru-RU" dirty="0"/>
          </a:p>
        </p:txBody>
      </p:sp>
      <p:pic>
        <p:nvPicPr>
          <p:cNvPr id="5" name="Рисунок 4" descr="P1000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000108"/>
            <a:ext cx="3667119" cy="271464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P1000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000108"/>
            <a:ext cx="3786214" cy="27860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Содержимое 3" descr="P100068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00363" y="3929066"/>
            <a:ext cx="4071967" cy="2714620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57120" y="0"/>
            <a:ext cx="7929360" cy="999720"/>
          </a:xfrm>
          <a:prstGeom prst="roundRect">
            <a:avLst>
              <a:gd name="adj" fmla="val 3600"/>
            </a:avLst>
          </a:prstGeom>
          <a:solidFill>
            <a:srgbClr val="F3CD60"/>
          </a:solidFill>
          <a:ln w="25560">
            <a:solidFill>
              <a:srgbClr val="B17722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3600">
                <a:solidFill>
                  <a:srgbClr val="523227"/>
                </a:solidFill>
                <a:latin typeface="Times New Roman"/>
              </a:rPr>
              <a:t>ВЕЛИКИЕ ТЕМЫ ЖИЗНИ</a:t>
            </a:r>
            <a:endParaRPr/>
          </a:p>
          <a:p>
            <a:endParaRPr/>
          </a:p>
        </p:txBody>
      </p:sp>
      <p:pic>
        <p:nvPicPr>
          <p:cNvPr id="94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3071520" cy="2446200"/>
          </a:xfrm>
          <a:prstGeom prst="rect">
            <a:avLst/>
          </a:prstGeom>
        </p:spPr>
      </p:pic>
      <p:pic>
        <p:nvPicPr>
          <p:cNvPr id="95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 rot="-5460000">
            <a:off x="2959291" y="2226717"/>
            <a:ext cx="2809440" cy="2107080"/>
          </a:xfrm>
          <a:prstGeom prst="rect">
            <a:avLst/>
          </a:prstGeom>
        </p:spPr>
      </p:pic>
      <p:pic>
        <p:nvPicPr>
          <p:cNvPr id="96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3720" y="1143000"/>
            <a:ext cx="3357360" cy="2517840"/>
          </a:xfrm>
          <a:prstGeom prst="rect">
            <a:avLst/>
          </a:prstGeom>
        </p:spPr>
      </p:pic>
      <p:pic>
        <p:nvPicPr>
          <p:cNvPr id="97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5667480" y="4000680"/>
            <a:ext cx="3476160" cy="2607120"/>
          </a:xfrm>
          <a:prstGeom prst="rect">
            <a:avLst/>
          </a:prstGeom>
        </p:spPr>
      </p:pic>
      <p:sp>
        <p:nvSpPr>
          <p:cNvPr id="98" name="CustomShape 2"/>
          <p:cNvSpPr/>
          <p:nvPr/>
        </p:nvSpPr>
        <p:spPr>
          <a:xfrm>
            <a:off x="714240" y="3214800"/>
            <a:ext cx="2499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>
                <a:solidFill>
                  <a:srgbClr val="FFFF00"/>
                </a:solidFill>
                <a:latin typeface="Franklin Gothic Book"/>
              </a:rPr>
              <a:t>Апарин Владик, 6 кл.</a:t>
            </a:r>
            <a:endParaRPr/>
          </a:p>
        </p:txBody>
      </p:sp>
      <p:sp>
        <p:nvSpPr>
          <p:cNvPr id="99" name="CustomShape 3"/>
          <p:cNvSpPr/>
          <p:nvPr/>
        </p:nvSpPr>
        <p:spPr>
          <a:xfrm>
            <a:off x="5786280" y="3214800"/>
            <a:ext cx="32144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ru-RU">
                <a:solidFill>
                  <a:srgbClr val="FFFF00"/>
                </a:solidFill>
                <a:latin typeface="Franklin Gothic Book"/>
              </a:rPr>
              <a:t>Макаров Женя, 4 кл</a:t>
            </a:r>
            <a:endParaRPr/>
          </a:p>
        </p:txBody>
      </p:sp>
      <p:sp>
        <p:nvSpPr>
          <p:cNvPr id="100" name="CustomShape 4"/>
          <p:cNvSpPr/>
          <p:nvPr/>
        </p:nvSpPr>
        <p:spPr>
          <a:xfrm>
            <a:off x="6286680" y="6215040"/>
            <a:ext cx="28569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ru-RU">
                <a:solidFill>
                  <a:srgbClr val="FFFF00"/>
                </a:solidFill>
                <a:latin typeface="Franklin Gothic Book"/>
              </a:rPr>
              <a:t>Кашина Юля, 4 кл.</a:t>
            </a:r>
            <a:endParaRPr/>
          </a:p>
        </p:txBody>
      </p:sp>
      <p:sp>
        <p:nvSpPr>
          <p:cNvPr id="101" name="CustomShape 5"/>
          <p:cNvSpPr/>
          <p:nvPr/>
        </p:nvSpPr>
        <p:spPr>
          <a:xfrm>
            <a:off x="3214800" y="4286160"/>
            <a:ext cx="24285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>
                <a:solidFill>
                  <a:srgbClr val="FFFF00"/>
                </a:solidFill>
                <a:latin typeface="Franklin Gothic Book"/>
              </a:rPr>
              <a:t>Петровская С., 9 кл.</a:t>
            </a:r>
            <a:endParaRPr/>
          </a:p>
        </p:txBody>
      </p:sp>
      <p:pic>
        <p:nvPicPr>
          <p:cNvPr id="102" name="Рисунок 16"/>
          <p:cNvPicPr/>
          <p:nvPr/>
        </p:nvPicPr>
        <p:blipFill>
          <a:blip r:embed="rId6"/>
          <a:stretch>
            <a:fillRect/>
          </a:stretch>
        </p:blipFill>
        <p:spPr>
          <a:xfrm rot="5400000">
            <a:off x="276542" y="4063406"/>
            <a:ext cx="2976120" cy="2304000"/>
          </a:xfrm>
          <a:prstGeom prst="rect">
            <a:avLst/>
          </a:prstGeom>
        </p:spPr>
      </p:pic>
      <p:sp>
        <p:nvSpPr>
          <p:cNvPr id="103" name="CustomShape 6"/>
          <p:cNvSpPr/>
          <p:nvPr/>
        </p:nvSpPr>
        <p:spPr>
          <a:xfrm>
            <a:off x="500040" y="6211800"/>
            <a:ext cx="22856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>
                <a:solidFill>
                  <a:srgbClr val="FFFF00"/>
                </a:solidFill>
                <a:latin typeface="Franklin Gothic Book"/>
              </a:rPr>
              <a:t>Груздева Саша, 4 кл.</a:t>
            </a:r>
            <a:endParaRPr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Кураев А.В. «Основы православной культуры» 4 класс. Просвещение 2013г</a:t>
            </a:r>
          </a:p>
          <a:p>
            <a:pPr marL="342900" indent="-342900">
              <a:buAutoNum type="arabicPeriod" startAt="2"/>
            </a:pPr>
            <a:r>
              <a:rPr lang="ru-RU" dirty="0" err="1" smtClean="0"/>
              <a:t>Неменская</a:t>
            </a:r>
            <a:r>
              <a:rPr lang="ru-RU" dirty="0" smtClean="0"/>
              <a:t> Л.А. «Изобразительное  искусство. Каждый народ художник» </a:t>
            </a:r>
          </a:p>
          <a:p>
            <a:pPr marL="342900" indent="-342900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err="1" smtClean="0"/>
              <a:t>Просещение</a:t>
            </a:r>
            <a:r>
              <a:rPr lang="ru-RU" dirty="0" smtClean="0"/>
              <a:t> 2014г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Данилова  Г.И. «Мировая художественная культура» Просвещение 2012г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Широков Б.П. « Народные </a:t>
            </a:r>
            <a:r>
              <a:rPr lang="ru-RU" smtClean="0"/>
              <a:t>художественные  промыслы»</a:t>
            </a: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979640" y="1412640"/>
            <a:ext cx="6171840" cy="1893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Century Schoolbook"/>
              </a:rPr>
              <a:t>Воспитание любви к </a:t>
            </a:r>
            <a:r>
              <a:rPr lang="ru-RU" sz="4400" b="1" dirty="0" smtClean="0">
                <a:solidFill>
                  <a:srgbClr val="000000"/>
                </a:solidFill>
                <a:latin typeface="Century Schoolbook"/>
              </a:rPr>
              <a:t>Родине,</a:t>
            </a:r>
          </a:p>
          <a:p>
            <a:pPr algn="ctr"/>
            <a:r>
              <a:rPr lang="ru-RU" sz="4400" b="1" dirty="0" smtClean="0">
                <a:solidFill>
                  <a:srgbClr val="000000"/>
                </a:solidFill>
                <a:latin typeface="Century Schoolbook"/>
              </a:rPr>
              <a:t>к родному краю </a:t>
            </a:r>
            <a:r>
              <a:rPr lang="ru-RU" sz="4400" b="1" smtClean="0">
                <a:solidFill>
                  <a:srgbClr val="000000"/>
                </a:solidFill>
                <a:latin typeface="Century Schoolbook"/>
              </a:rPr>
              <a:t>на уроках ИЗО, МХК, ОПК</a:t>
            </a:r>
            <a:endParaRPr lang="ru-RU" sz="4400" b="1" dirty="0" smtClean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2339640" y="3789000"/>
            <a:ext cx="6171840" cy="192601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endParaRPr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467640" y="332640"/>
            <a:ext cx="8064360" cy="619236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r"/>
            <a:r>
              <a:rPr lang="ru-RU" sz="4000" b="1">
                <a:solidFill>
                  <a:srgbClr val="000000"/>
                </a:solidFill>
                <a:latin typeface="Century Schoolbook"/>
              </a:rPr>
              <a:t>« Любовь к своей Родине – это не нечто отвлеченное. Это и любовь к своему городу, к своей местности, памятникам культуры, гордость своей историей, верой»</a:t>
            </a:r>
            <a:endParaRPr/>
          </a:p>
          <a:p>
            <a:pPr algn="r"/>
            <a:r>
              <a:rPr lang="ru-RU" sz="4000" b="1">
                <a:solidFill>
                  <a:srgbClr val="000000"/>
                </a:solidFill>
                <a:latin typeface="Century Schoolbook"/>
              </a:rPr>
              <a:t> Д. С. Лихачев</a:t>
            </a:r>
            <a:endParaRPr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51640" y="188640"/>
            <a:ext cx="8712720" cy="143964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3200">
                <a:solidFill>
                  <a:srgbClr val="000000"/>
                </a:solidFill>
                <a:latin typeface="Century Schoolbook"/>
              </a:rPr>
              <a:t>Родное село , ближайшее окружение – источник воспитания детей</a:t>
            </a:r>
            <a:endParaRPr/>
          </a:p>
        </p:txBody>
      </p:sp>
      <p:pic>
        <p:nvPicPr>
          <p:cNvPr id="5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14760" y="1714320"/>
            <a:ext cx="4318200" cy="464796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42920" y="0"/>
            <a:ext cx="5214600" cy="685764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entury Schoolbook"/>
              </a:rPr>
              <a:t>Россия, наша любимая, необъятная Родина. Наши предки, деды, отцы, собирали по крупицам, строили наше государство. А случалось в смутные времена нашествие иноземцев, когда Отечество стояло на краю гибели, вставали на защиту родной Земли. </a:t>
            </a:r>
            <a:endParaRPr/>
          </a:p>
          <a:p>
            <a:pPr algn="ctr"/>
            <a:r>
              <a:rPr lang="ru-RU" sz="2000" b="1">
                <a:solidFill>
                  <a:srgbClr val="000000"/>
                </a:solidFill>
                <a:latin typeface="Century Schoolbook"/>
              </a:rPr>
              <a:t>Что давало им силу? Что делало из обычных людей героев?</a:t>
            </a:r>
            <a:endParaRPr/>
          </a:p>
          <a:p>
            <a:pPr algn="ctr"/>
            <a:r>
              <a:rPr lang="ru-RU" sz="2000" b="1">
                <a:solidFill>
                  <a:srgbClr val="000000"/>
                </a:solidFill>
                <a:latin typeface="Century Schoolbook"/>
              </a:rPr>
              <a:t>Любовь к Родине, к родному краю, обычаям, традициям, преданиям, сказкам, всему тому, что вмещает в себя огромное всепоглощающее слово – Родина, вдохновляло их на подвиги.</a:t>
            </a:r>
            <a:endParaRPr/>
          </a:p>
        </p:txBody>
      </p:sp>
      <p:pic>
        <p:nvPicPr>
          <p:cNvPr id="55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857920" y="0"/>
            <a:ext cx="2860920" cy="4012920"/>
          </a:xfrm>
          <a:prstGeom prst="rect">
            <a:avLst/>
          </a:prstGeom>
        </p:spPr>
      </p:pic>
      <p:pic>
        <p:nvPicPr>
          <p:cNvPr id="56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5570280" y="4286160"/>
            <a:ext cx="3573360" cy="214272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428760" y="0"/>
            <a:ext cx="7488360" cy="75564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entury Schoolbook"/>
              </a:rPr>
              <a:t>Героические страницы </a:t>
            </a:r>
            <a:endParaRPr/>
          </a:p>
        </p:txBody>
      </p:sp>
      <p:sp>
        <p:nvSpPr>
          <p:cNvPr id="58" name="CustomShape 2"/>
          <p:cNvSpPr/>
          <p:nvPr/>
        </p:nvSpPr>
        <p:spPr>
          <a:xfrm>
            <a:off x="323640" y="1268640"/>
            <a:ext cx="3672000" cy="489636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2800">
                <a:solidFill>
                  <a:srgbClr val="000000"/>
                </a:solidFill>
                <a:latin typeface="Century Schoolbook"/>
              </a:rPr>
              <a:t>Урок «Православные воины- защитники Отечества» знакомит с понятиями «долг», «честь», «патриотизм», «подвиг», «защитник»</a:t>
            </a:r>
            <a:endParaRPr/>
          </a:p>
        </p:txBody>
      </p:sp>
      <p:pic>
        <p:nvPicPr>
          <p:cNvPr id="5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715080" y="857160"/>
            <a:ext cx="2115000" cy="3285720"/>
          </a:xfrm>
          <a:prstGeom prst="rect">
            <a:avLst/>
          </a:prstGeom>
        </p:spPr>
      </p:pic>
      <p:pic>
        <p:nvPicPr>
          <p:cNvPr id="60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71960" y="2357280"/>
            <a:ext cx="2614680" cy="404856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57120" y="0"/>
            <a:ext cx="8357760" cy="71388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2800">
                <a:solidFill>
                  <a:srgbClr val="000000"/>
                </a:solidFill>
                <a:latin typeface="Century Schoolbook"/>
              </a:rPr>
              <a:t>Как защищали Русь святую наши предки?</a:t>
            </a:r>
            <a:endParaRPr/>
          </a:p>
        </p:txBody>
      </p:sp>
      <p:sp>
        <p:nvSpPr>
          <p:cNvPr id="62" name="CustomShape 2"/>
          <p:cNvSpPr/>
          <p:nvPr/>
        </p:nvSpPr>
        <p:spPr>
          <a:xfrm>
            <a:off x="214200" y="928800"/>
            <a:ext cx="3500280" cy="535752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2800">
                <a:solidFill>
                  <a:srgbClr val="000000"/>
                </a:solidFill>
                <a:latin typeface="Century Schoolbook"/>
              </a:rPr>
              <a:t>Наши славные предки деды, отцы, прадеды наших учащихся вставали на защиту родной Земли, Отечества в Великой Отечественной войне</a:t>
            </a:r>
            <a:endParaRPr/>
          </a:p>
        </p:txBody>
      </p:sp>
      <p:pic>
        <p:nvPicPr>
          <p:cNvPr id="63" name="Рисунок 3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4500562" y="1071546"/>
            <a:ext cx="3217320" cy="2412720"/>
          </a:xfrm>
          <a:prstGeom prst="rect">
            <a:avLst/>
          </a:prstGeom>
        </p:spPr>
      </p:pic>
      <p:pic>
        <p:nvPicPr>
          <p:cNvPr id="64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57620" y="3929066"/>
            <a:ext cx="3642840" cy="273204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285840" y="142920"/>
            <a:ext cx="8143560" cy="92844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4800" b="1">
                <a:solidFill>
                  <a:srgbClr val="000000"/>
                </a:solidFill>
                <a:latin typeface="Century Schoolbook"/>
              </a:rPr>
              <a:t>Мой прадед</a:t>
            </a:r>
            <a:endParaRPr/>
          </a:p>
        </p:txBody>
      </p:sp>
      <p:sp>
        <p:nvSpPr>
          <p:cNvPr id="66" name="CustomShape 2"/>
          <p:cNvSpPr/>
          <p:nvPr/>
        </p:nvSpPr>
        <p:spPr>
          <a:xfrm>
            <a:off x="285840" y="1285920"/>
            <a:ext cx="8643600" cy="5571720"/>
          </a:xfrm>
          <a:prstGeom prst="roundRect">
            <a:avLst>
              <a:gd name="adj" fmla="val 3600"/>
            </a:avLst>
          </a:prstGeom>
          <a:solidFill>
            <a:srgbClr val="FE8637"/>
          </a:solidFill>
          <a:ln w="25560">
            <a:solidFill>
              <a:srgbClr val="BB6328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2400">
                <a:solidFill>
                  <a:srgbClr val="000000"/>
                </a:solidFill>
                <a:latin typeface="Century Schoolbook"/>
              </a:rPr>
              <a:t>«70 лет прошло с тех пор, как закончилась война. Люди помнят  и чтят память о погибших воинах»</a:t>
            </a:r>
            <a:endParaRPr/>
          </a:p>
          <a:p>
            <a:pPr algn="r"/>
            <a:r>
              <a:rPr lang="ru-RU" sz="2400">
                <a:solidFill>
                  <a:srgbClr val="000000"/>
                </a:solidFill>
                <a:latin typeface="Century Schoolbook"/>
              </a:rPr>
              <a:t>Корниенко Денис, ученик 4 класса</a:t>
            </a:r>
            <a:endParaRPr/>
          </a:p>
          <a:p>
            <a:endParaRPr/>
          </a:p>
          <a:p>
            <a:endParaRPr/>
          </a:p>
          <a:p>
            <a:pPr algn="r"/>
            <a:r>
              <a:rPr lang="ru-RU" sz="2400">
                <a:solidFill>
                  <a:srgbClr val="000000"/>
                </a:solidFill>
                <a:latin typeface="Century Schoolbook"/>
              </a:rPr>
              <a:t> « Мой прадед Дудукин Иван Иванович родился в 1911 году. Он прошел 3 войны: финскую, Великую Отечественную и японскую. Был награжден орденами Красной Звезды, медалью за Отвагу, медалью за оборону Советского Заполярья, за победу над Германией, за победу над Японией. Успешно прошел все войны, вернулся в свою деревню и продолжал мирно жить» </a:t>
            </a:r>
            <a:endParaRPr/>
          </a:p>
          <a:p>
            <a:pPr algn="r"/>
            <a:r>
              <a:rPr lang="ru-RU" sz="2400">
                <a:solidFill>
                  <a:srgbClr val="000000"/>
                </a:solidFill>
                <a:latin typeface="Century Schoolbook"/>
              </a:rPr>
              <a:t>Федулов Андрей, 4 класс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621</Words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Наличники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</cp:revision>
  <dcterms:modified xsi:type="dcterms:W3CDTF">2016-04-28T06:06:36Z</dcterms:modified>
</cp:coreProperties>
</file>