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6" r:id="rId2"/>
    <p:sldId id="257" r:id="rId3"/>
    <p:sldId id="258"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8" r:id="rId21"/>
    <p:sldId id="279" r:id="rId22"/>
    <p:sldId id="280" r:id="rId23"/>
    <p:sldId id="281" r:id="rId24"/>
    <p:sldId id="285" r:id="rId25"/>
    <p:sldId id="287"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925" autoAdjust="0"/>
    <p:restoredTop sz="86420" autoAdjust="0"/>
  </p:normalViewPr>
  <p:slideViewPr>
    <p:cSldViewPr>
      <p:cViewPr varScale="1">
        <p:scale>
          <a:sx n="66" d="100"/>
          <a:sy n="66" d="100"/>
        </p:scale>
        <p:origin x="-1122" y="-114"/>
      </p:cViewPr>
      <p:guideLst>
        <p:guide orient="horz" pos="2160"/>
        <p:guide pos="2880"/>
      </p:guideLst>
    </p:cSldViewPr>
  </p:slideViewPr>
  <p:outlineViewPr>
    <p:cViewPr>
      <p:scale>
        <a:sx n="33" d="100"/>
        <a:sy n="33" d="100"/>
      </p:scale>
      <p:origin x="0" y="131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4700470-4801-4351-BC1B-E1737F91EC46}" type="datetimeFigureOut">
              <a:rPr lang="ru-RU" smtClean="0"/>
              <a:pPr/>
              <a:t>11.05.2016</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5780455C-8B5C-4A0D-B954-015F0DD9DCC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4700470-4801-4351-BC1B-E1737F91EC46}" type="datetimeFigureOut">
              <a:rPr lang="ru-RU" smtClean="0"/>
              <a:pPr/>
              <a:t>11.05.2016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80455C-8B5C-4A0D-B954-015F0DD9DCC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84700470-4801-4351-BC1B-E1737F91EC46}" type="datetimeFigureOut">
              <a:rPr lang="ru-RU" smtClean="0"/>
              <a:pPr/>
              <a:t>11.05.2016</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5780455C-8B5C-4A0D-B954-015F0DD9DCC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84700470-4801-4351-BC1B-E1737F91EC46}" type="datetimeFigureOut">
              <a:rPr lang="ru-RU" smtClean="0"/>
              <a:pPr/>
              <a:t>11.05.2016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5780455C-8B5C-4A0D-B954-015F0DD9DCC5}"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84700470-4801-4351-BC1B-E1737F91EC46}" type="datetimeFigureOut">
              <a:rPr lang="ru-RU" smtClean="0"/>
              <a:pPr/>
              <a:t>11.05.2016</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780455C-8B5C-4A0D-B954-015F0DD9DCC5}"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84700470-4801-4351-BC1B-E1737F91EC46}" type="datetimeFigureOut">
              <a:rPr lang="ru-RU" smtClean="0"/>
              <a:pPr/>
              <a:t>11.05.2016</a:t>
            </a:fld>
            <a:endParaRPr lang="ru-RU"/>
          </a:p>
        </p:txBody>
      </p:sp>
      <p:sp>
        <p:nvSpPr>
          <p:cNvPr id="10" name="Номер слайда 9"/>
          <p:cNvSpPr>
            <a:spLocks noGrp="1"/>
          </p:cNvSpPr>
          <p:nvPr>
            <p:ph type="sldNum" sz="quarter" idx="16"/>
          </p:nvPr>
        </p:nvSpPr>
        <p:spPr/>
        <p:txBody>
          <a:bodyPr rtlCol="0"/>
          <a:lstStyle/>
          <a:p>
            <a:fld id="{5780455C-8B5C-4A0D-B954-015F0DD9DCC5}"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84700470-4801-4351-BC1B-E1737F91EC46}" type="datetimeFigureOut">
              <a:rPr lang="ru-RU" smtClean="0"/>
              <a:pPr/>
              <a:t>11.05.2016</a:t>
            </a:fld>
            <a:endParaRPr lang="ru-RU"/>
          </a:p>
        </p:txBody>
      </p:sp>
      <p:sp>
        <p:nvSpPr>
          <p:cNvPr id="12" name="Номер слайда 11"/>
          <p:cNvSpPr>
            <a:spLocks noGrp="1"/>
          </p:cNvSpPr>
          <p:nvPr>
            <p:ph type="sldNum" sz="quarter" idx="16"/>
          </p:nvPr>
        </p:nvSpPr>
        <p:spPr/>
        <p:txBody>
          <a:bodyPr rtlCol="0"/>
          <a:lstStyle/>
          <a:p>
            <a:fld id="{5780455C-8B5C-4A0D-B954-015F0DD9DCC5}"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4700470-4801-4351-BC1B-E1737F91EC46}" type="datetimeFigureOut">
              <a:rPr lang="ru-RU" smtClean="0"/>
              <a:pPr/>
              <a:t>11.05.2016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5780455C-8B5C-4A0D-B954-015F0DD9DCC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4700470-4801-4351-BC1B-E1737F91EC46}" type="datetimeFigureOut">
              <a:rPr lang="ru-RU" smtClean="0"/>
              <a:pPr/>
              <a:t>11.05.2016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5780455C-8B5C-4A0D-B954-015F0DD9DCC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84700470-4801-4351-BC1B-E1737F91EC46}" type="datetimeFigureOut">
              <a:rPr lang="ru-RU" smtClean="0"/>
              <a:pPr/>
              <a:t>11.05.2016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5780455C-8B5C-4A0D-B954-015F0DD9DCC5}"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84700470-4801-4351-BC1B-E1737F91EC46}" type="datetimeFigureOut">
              <a:rPr lang="ru-RU" smtClean="0"/>
              <a:pPr/>
              <a:t>11.05.2016</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5780455C-8B5C-4A0D-B954-015F0DD9DCC5}"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4700470-4801-4351-BC1B-E1737F91EC46}" type="datetimeFigureOut">
              <a:rPr lang="ru-RU" smtClean="0"/>
              <a:pPr/>
              <a:t>11.05.2016</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780455C-8B5C-4A0D-B954-015F0DD9DCC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pablo-ruiz-picasso.ru/work-15.php" TargetMode="External"/><Relationship Id="rId7"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hyperlink" Target="http://www.pablo-ruiz-picasso.ru/work-24.php" TargetMode="External"/><Relationship Id="rId5" Type="http://schemas.openxmlformats.org/officeDocument/2006/relationships/image" Target="../media/image15.jpeg"/><Relationship Id="rId4" Type="http://schemas.openxmlformats.org/officeDocument/2006/relationships/hyperlink" Target="http://www.pablo-ruiz-picasso.ru/year.php?year=190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pablo-ruiz-picasso.ru/work-39.php" TargetMode="External"/><Relationship Id="rId7" Type="http://schemas.openxmlformats.org/officeDocument/2006/relationships/image" Target="../media/image18.jpeg"/><Relationship Id="rId2" Type="http://schemas.openxmlformats.org/officeDocument/2006/relationships/hyperlink" Target="http://www.pablo-ruiz-picasso.ru/work-3934.php" TargetMode="Externa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hyperlink" Target="http://www.pablo-ruiz-picasso.ru/work-40.php" TargetMode="External"/><Relationship Id="rId4" Type="http://schemas.openxmlformats.org/officeDocument/2006/relationships/hyperlink" Target="http://www.pablo-ruiz-picasso.ru/work-38.php"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pablo-ruiz-picasso.ru/work-46.php" TargetMode="External"/><Relationship Id="rId7" Type="http://schemas.openxmlformats.org/officeDocument/2006/relationships/hyperlink" Target="http://www.pablo-ruiz-picasso.ru/year.php?year=1906" TargetMode="External"/><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hyperlink" Target="http://www.pablo-ruiz-picasso.ru/work-53.php" TargetMode="External"/><Relationship Id="rId5" Type="http://schemas.openxmlformats.org/officeDocument/2006/relationships/image" Target="../media/image21.jpeg"/><Relationship Id="rId4" Type="http://schemas.openxmlformats.org/officeDocument/2006/relationships/hyperlink" Target="http://www.pablo-ruiz-picasso.ru/year.php?year=1905" TargetMode="External"/><Relationship Id="rId9" Type="http://schemas.openxmlformats.org/officeDocument/2006/relationships/hyperlink" Target="http://www.pablo-ruiz-picasso.ru/work-54.ph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pablo-ruiz-picasso.ru/work-56.php"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pablo-ruiz-picasso.ru/work-67.php" TargetMode="External"/><Relationship Id="rId7" Type="http://schemas.openxmlformats.org/officeDocument/2006/relationships/hyperlink" Target="http://www.pablo-ruiz-picasso.ru/work-80.php" TargetMode="External"/><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hyperlink" Target="http://www.pablo-ruiz-picasso.ru/work-73.php" TargetMode="Externa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hyperlink" Target="http://www.pablo-ruiz-picasso.ru/work-85.php" TargetMode="External"/><Relationship Id="rId7" Type="http://schemas.openxmlformats.org/officeDocument/2006/relationships/hyperlink" Target="http://www.pablo-ruiz-picasso.ru/work-87.php" TargetMode="External"/><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hyperlink" Target="http://www.pablo-ruiz-picasso.ru/work-84.php" TargetMode="Externa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hyperlink" Target="http://www.pablo-ruiz-picasso.ru/work-92.php" TargetMode="External"/><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hyperlink" Target="http://www.pablo-ruiz-picasso.ru/work-95.php" TargetMode="External"/><Relationship Id="rId5" Type="http://schemas.openxmlformats.org/officeDocument/2006/relationships/hyperlink" Target="http://www.pablo-ruiz-picasso.ru/work-88.php" TargetMode="Externa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hyperlink" Target="http://ru.wikipedia.org/wiki/%D0%A1%D0%B5%D1%80%D0%B3%D0%B5%D0%B9_%D0%94%D1%8F%D0%B3%D0%B8%D0%BB%D0%B5%D0%B2" TargetMode="External"/><Relationship Id="rId2" Type="http://schemas.openxmlformats.org/officeDocument/2006/relationships/hyperlink" Target="http://ru.wikipedia.org/wiki/%D0%96%D0%B0%D0%BD_%D0%9A%D0%BE%D0%BA%D1%82%D0%BE" TargetMode="Externa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pablo-ruiz-picasso.ru/work-102.php"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hyperlink" Target="http://www.pablo-ruiz-picasso.ru/work-127.php" TargetMode="External"/><Relationship Id="rId5" Type="http://schemas.openxmlformats.org/officeDocument/2006/relationships/image" Target="../media/image37.jpeg"/><Relationship Id="rId4" Type="http://schemas.openxmlformats.org/officeDocument/2006/relationships/hyperlink" Target="http://www.pablo-ruiz-picasso.ru/work-123.php"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pablo-ruiz-picasso.ru/work-170.php"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D0%96%D0%B0%D0%BA%D0%BE%D0%B1,_%D0%9C%D0%B0%D0%BA%D1%81" TargetMode="External"/><Relationship Id="rId2" Type="http://schemas.openxmlformats.org/officeDocument/2006/relationships/hyperlink" Target="http://ru.wikipedia.org/wiki/%D0%92%D0%BE%D0%BB%D0%BB%D0%B0%D1%80,_%D0%90%D0%BC%D0%B1%D1%80%D1%83%D0%B0%D0%B7" TargetMode="Externa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ru.wikipedia.org/wiki/%D0%90%D0%BF%D0%BE%D0%BB%D0%BB%D0%B8%D0%BD%D0%B5%D1%8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pablo-ruiz-picasso.ru/work-3501.php"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pablo-ruiz-picasso.ru/work-18.php"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pablo-ruiz-picasso.ru/work-28.php" TargetMode="External"/><Relationship Id="rId7" Type="http://schemas.openxmlformats.org/officeDocument/2006/relationships/image" Target="../media/image10.jpeg"/><Relationship Id="rId2" Type="http://schemas.openxmlformats.org/officeDocument/2006/relationships/hyperlink" Target="http://www.pablo-ruiz-picasso.ru/work-5.php" TargetMode="Externa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pablo-ruiz-picasso.ru/work-31.php"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pablo-ruiz-picasso.ru/year.php?year=1903" TargetMode="External"/><Relationship Id="rId3" Type="http://schemas.openxmlformats.org/officeDocument/2006/relationships/hyperlink" Target="http://www.pablo-ruiz-picasso.ru/work-2.php" TargetMode="External"/><Relationship Id="rId7" Type="http://schemas.openxmlformats.org/officeDocument/2006/relationships/hyperlink" Target="http://www.pablo-ruiz-picasso.ru/work-26.php" TargetMode="External"/><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www.pablo-ruiz-picasso.ru/year.php?year=19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50000"/>
                  </a:schemeClr>
                </a:solidFill>
              </a:rPr>
              <a:t>             ПАБЛО  ПИКАССО</a:t>
            </a:r>
            <a:endParaRPr lang="ru-RU" dirty="0">
              <a:solidFill>
                <a:schemeClr val="accent1">
                  <a:lumMod val="50000"/>
                </a:schemeClr>
              </a:solidFill>
            </a:endParaRPr>
          </a:p>
        </p:txBody>
      </p:sp>
      <p:sp>
        <p:nvSpPr>
          <p:cNvPr id="3" name="Содержимое 2"/>
          <p:cNvSpPr>
            <a:spLocks noGrp="1"/>
          </p:cNvSpPr>
          <p:nvPr>
            <p:ph sz="quarter" idx="1"/>
          </p:nvPr>
        </p:nvSpPr>
        <p:spPr/>
        <p:txBody>
          <a:bodyPr>
            <a:normAutofit lnSpcReduction="10000"/>
          </a:bodyPr>
          <a:lstStyle/>
          <a:p>
            <a:pPr>
              <a:buNone/>
            </a:pPr>
            <a:r>
              <a:rPr lang="ru-RU" sz="2400" dirty="0" smtClean="0"/>
              <a:t>Трифонова Людмила Петровна</a:t>
            </a:r>
          </a:p>
          <a:p>
            <a:pPr>
              <a:buNone/>
            </a:pPr>
            <a:r>
              <a:rPr lang="ru-RU" sz="2400" dirty="0" smtClean="0"/>
              <a:t>Учитель ИЗО, МХК</a:t>
            </a:r>
          </a:p>
          <a:p>
            <a:pPr>
              <a:buNone/>
            </a:pPr>
            <a:r>
              <a:rPr lang="ru-RU" sz="2400" dirty="0" smtClean="0"/>
              <a:t>МБОУ </a:t>
            </a:r>
            <a:r>
              <a:rPr lang="ru-RU" sz="2400" dirty="0" err="1" smtClean="0"/>
              <a:t>Ареинская</a:t>
            </a:r>
            <a:r>
              <a:rPr lang="ru-RU" sz="2400" dirty="0" smtClean="0"/>
              <a:t> СОШ</a:t>
            </a:r>
          </a:p>
          <a:p>
            <a:pPr>
              <a:buNone/>
            </a:pPr>
            <a:r>
              <a:rPr lang="ru-RU" sz="2400" dirty="0" err="1" smtClean="0"/>
              <a:t>Нижнгородская</a:t>
            </a:r>
            <a:r>
              <a:rPr lang="ru-RU" sz="2400" dirty="0" smtClean="0"/>
              <a:t> область</a:t>
            </a:r>
          </a:p>
          <a:p>
            <a:pPr>
              <a:buNone/>
            </a:pPr>
            <a:endParaRPr lang="ru-RU" sz="2400" dirty="0" smtClean="0"/>
          </a:p>
          <a:p>
            <a:pPr>
              <a:buNone/>
            </a:pPr>
            <a:endParaRPr lang="ru-RU" sz="2400" dirty="0" smtClean="0"/>
          </a:p>
          <a:p>
            <a:pPr>
              <a:buNone/>
            </a:pPr>
            <a:endParaRPr lang="ru-RU" sz="2400" dirty="0" smtClean="0"/>
          </a:p>
          <a:p>
            <a:pPr>
              <a:buNone/>
            </a:pPr>
            <a:r>
              <a:rPr lang="ru-RU" sz="2400" dirty="0" smtClean="0"/>
              <a:t>                                           Составлена на основании программы </a:t>
            </a:r>
          </a:p>
          <a:p>
            <a:pPr>
              <a:buNone/>
            </a:pPr>
            <a:r>
              <a:rPr lang="ru-RU" sz="2400" dirty="0" smtClean="0"/>
              <a:t>                                            Даниловой Г.И. «Мировая      </a:t>
            </a:r>
          </a:p>
          <a:p>
            <a:pPr>
              <a:buNone/>
            </a:pPr>
            <a:r>
              <a:rPr lang="ru-RU" sz="2400" dirty="0" smtClean="0"/>
              <a:t>                                            художественная культура»</a:t>
            </a:r>
            <a:endParaRPr lang="ru-RU"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85918" y="357166"/>
            <a:ext cx="6705600" cy="685800"/>
          </a:xfrm>
        </p:spPr>
        <p:txBody>
          <a:bodyPr/>
          <a:lstStyle/>
          <a:p>
            <a:r>
              <a:rPr lang="ru-RU" sz="3200" dirty="0" smtClean="0">
                <a:solidFill>
                  <a:schemeClr val="tx2"/>
                </a:solidFill>
              </a:rPr>
              <a:t>Картины «</a:t>
            </a:r>
            <a:r>
              <a:rPr lang="ru-RU" sz="3200" dirty="0" err="1" smtClean="0">
                <a:solidFill>
                  <a:schemeClr val="tx2"/>
                </a:solidFill>
              </a:rPr>
              <a:t>голубого</a:t>
            </a:r>
            <a:r>
              <a:rPr lang="ru-RU" sz="3200" dirty="0" smtClean="0">
                <a:solidFill>
                  <a:schemeClr val="tx2"/>
                </a:solidFill>
              </a:rPr>
              <a:t> периода».</a:t>
            </a:r>
          </a:p>
          <a:p>
            <a:endParaRPr lang="ru-RU" dirty="0"/>
          </a:p>
        </p:txBody>
      </p:sp>
      <p:pic>
        <p:nvPicPr>
          <p:cNvPr id="4" name="Рисунок 3" descr="15_s.jpg"/>
          <p:cNvPicPr>
            <a:picLocks noChangeAspect="1"/>
          </p:cNvPicPr>
          <p:nvPr/>
        </p:nvPicPr>
        <p:blipFill>
          <a:blip r:embed="rId2"/>
          <a:stretch>
            <a:fillRect/>
          </a:stretch>
        </p:blipFill>
        <p:spPr>
          <a:xfrm>
            <a:off x="5857884" y="1000108"/>
            <a:ext cx="3116220" cy="4100290"/>
          </a:xfrm>
          <a:prstGeom prst="rect">
            <a:avLst/>
          </a:prstGeom>
        </p:spPr>
      </p:pic>
      <p:sp>
        <p:nvSpPr>
          <p:cNvPr id="5" name="TextBox 4"/>
          <p:cNvSpPr txBox="1"/>
          <p:nvPr/>
        </p:nvSpPr>
        <p:spPr>
          <a:xfrm>
            <a:off x="6500826" y="5143512"/>
            <a:ext cx="1928826" cy="923330"/>
          </a:xfrm>
          <a:prstGeom prst="rect">
            <a:avLst/>
          </a:prstGeom>
          <a:noFill/>
        </p:spPr>
        <p:txBody>
          <a:bodyPr wrap="square" rtlCol="0">
            <a:spAutoFit/>
          </a:bodyPr>
          <a:lstStyle/>
          <a:p>
            <a:r>
              <a:rPr lang="ru-RU" dirty="0" smtClean="0">
                <a:hlinkClick r:id="rId3"/>
              </a:rPr>
              <a:t>"Склонившийся Арлекин"</a:t>
            </a:r>
            <a:r>
              <a:rPr lang="ru-RU" dirty="0" smtClean="0"/>
              <a:t/>
            </a:r>
            <a:br>
              <a:rPr lang="ru-RU" dirty="0" smtClean="0"/>
            </a:br>
            <a:r>
              <a:rPr lang="ru-RU" dirty="0" smtClean="0">
                <a:hlinkClick r:id="rId4"/>
              </a:rPr>
              <a:t>1901</a:t>
            </a:r>
            <a:endParaRPr lang="ru-RU" dirty="0"/>
          </a:p>
        </p:txBody>
      </p:sp>
      <p:pic>
        <p:nvPicPr>
          <p:cNvPr id="6" name="Рисунок 5" descr="24_s.jpg"/>
          <p:cNvPicPr>
            <a:picLocks noChangeAspect="1"/>
          </p:cNvPicPr>
          <p:nvPr/>
        </p:nvPicPr>
        <p:blipFill>
          <a:blip r:embed="rId5"/>
          <a:stretch>
            <a:fillRect/>
          </a:stretch>
        </p:blipFill>
        <p:spPr>
          <a:xfrm>
            <a:off x="0" y="1071546"/>
            <a:ext cx="3066119" cy="4143404"/>
          </a:xfrm>
          <a:prstGeom prst="rect">
            <a:avLst/>
          </a:prstGeom>
        </p:spPr>
      </p:pic>
      <p:sp>
        <p:nvSpPr>
          <p:cNvPr id="7" name="TextBox 6"/>
          <p:cNvSpPr txBox="1"/>
          <p:nvPr/>
        </p:nvSpPr>
        <p:spPr>
          <a:xfrm>
            <a:off x="571472" y="5286388"/>
            <a:ext cx="1500198" cy="646331"/>
          </a:xfrm>
          <a:prstGeom prst="rect">
            <a:avLst/>
          </a:prstGeom>
          <a:noFill/>
        </p:spPr>
        <p:txBody>
          <a:bodyPr wrap="square" rtlCol="0">
            <a:spAutoFit/>
          </a:bodyPr>
          <a:lstStyle/>
          <a:p>
            <a:r>
              <a:rPr lang="ru-RU" dirty="0" smtClean="0">
                <a:hlinkClick r:id="rId6"/>
              </a:rPr>
              <a:t>"Гурман"</a:t>
            </a:r>
            <a:r>
              <a:rPr lang="ru-RU" dirty="0" smtClean="0"/>
              <a:t/>
            </a:r>
            <a:br>
              <a:rPr lang="ru-RU" dirty="0" smtClean="0"/>
            </a:br>
            <a:r>
              <a:rPr lang="ru-RU" dirty="0" smtClean="0">
                <a:hlinkClick r:id="rId4"/>
              </a:rPr>
              <a:t>1901</a:t>
            </a:r>
            <a:endParaRPr lang="ru-RU" dirty="0"/>
          </a:p>
        </p:txBody>
      </p:sp>
      <p:pic>
        <p:nvPicPr>
          <p:cNvPr id="8" name="Рисунок 7" descr="32_s.jpg"/>
          <p:cNvPicPr>
            <a:picLocks noChangeAspect="1"/>
          </p:cNvPicPr>
          <p:nvPr/>
        </p:nvPicPr>
        <p:blipFill>
          <a:blip r:embed="rId7"/>
          <a:stretch>
            <a:fillRect/>
          </a:stretch>
        </p:blipFill>
        <p:spPr>
          <a:xfrm>
            <a:off x="2928926" y="1428736"/>
            <a:ext cx="3031828" cy="4491597"/>
          </a:xfrm>
          <a:prstGeom prst="rect">
            <a:avLst/>
          </a:prstGeom>
        </p:spPr>
      </p:pic>
      <p:sp>
        <p:nvSpPr>
          <p:cNvPr id="9" name="TextBox 8"/>
          <p:cNvSpPr txBox="1"/>
          <p:nvPr/>
        </p:nvSpPr>
        <p:spPr>
          <a:xfrm>
            <a:off x="3428992" y="6211669"/>
            <a:ext cx="2214578" cy="646331"/>
          </a:xfrm>
          <a:prstGeom prst="rect">
            <a:avLst/>
          </a:prstGeom>
          <a:noFill/>
        </p:spPr>
        <p:txBody>
          <a:bodyPr wrap="square" rtlCol="0">
            <a:spAutoFit/>
          </a:bodyPr>
          <a:lstStyle/>
          <a:p>
            <a:r>
              <a:rPr lang="ru-RU" u="sng" dirty="0" smtClean="0">
                <a:solidFill>
                  <a:schemeClr val="bg1"/>
                </a:solidFill>
              </a:rPr>
              <a:t>Аскет</a:t>
            </a:r>
          </a:p>
          <a:p>
            <a:r>
              <a:rPr lang="ru-RU" dirty="0" smtClean="0">
                <a:solidFill>
                  <a:schemeClr val="bg1"/>
                </a:solidFill>
              </a:rPr>
              <a:t>1903</a:t>
            </a:r>
            <a:endParaRPr lang="ru-R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57290" y="285728"/>
            <a:ext cx="6705600" cy="685800"/>
          </a:xfrm>
        </p:spPr>
        <p:txBody>
          <a:bodyPr>
            <a:normAutofit fontScale="47500" lnSpcReduction="20000"/>
          </a:bodyPr>
          <a:lstStyle/>
          <a:p>
            <a:r>
              <a:rPr lang="ru-RU" sz="4600" b="1" dirty="0" smtClean="0">
                <a:solidFill>
                  <a:schemeClr val="tx2"/>
                </a:solidFill>
              </a:rPr>
              <a:t>"</a:t>
            </a:r>
            <a:r>
              <a:rPr lang="ru-RU" sz="4600" b="1" dirty="0" err="1" smtClean="0">
                <a:solidFill>
                  <a:schemeClr val="tx2"/>
                </a:solidFill>
              </a:rPr>
              <a:t>Розовый</a:t>
            </a:r>
            <a:r>
              <a:rPr lang="ru-RU" sz="4600" b="1" dirty="0" smtClean="0">
                <a:solidFill>
                  <a:schemeClr val="tx2"/>
                </a:solidFill>
              </a:rPr>
              <a:t>" период.</a:t>
            </a:r>
            <a:r>
              <a:rPr lang="ru-RU" sz="4600" dirty="0" smtClean="0">
                <a:solidFill>
                  <a:schemeClr val="tx2"/>
                </a:solidFill>
              </a:rPr>
              <a:t> (с осени 1904 г. до конца 1906 г.)</a:t>
            </a:r>
            <a:r>
              <a:rPr lang="ru-RU" sz="3200" dirty="0" smtClean="0"/>
              <a:t> </a:t>
            </a:r>
            <a:endParaRPr lang="ru-RU" sz="3200" b="1" dirty="0" smtClean="0">
              <a:solidFill>
                <a:schemeClr val="tx2"/>
              </a:solidFill>
            </a:endParaRPr>
          </a:p>
          <a:p>
            <a:endParaRPr lang="ru-RU" dirty="0"/>
          </a:p>
        </p:txBody>
      </p:sp>
      <p:sp>
        <p:nvSpPr>
          <p:cNvPr id="4" name="TextBox 3"/>
          <p:cNvSpPr txBox="1"/>
          <p:nvPr/>
        </p:nvSpPr>
        <p:spPr>
          <a:xfrm>
            <a:off x="2071670" y="642918"/>
            <a:ext cx="5357850" cy="5355312"/>
          </a:xfrm>
          <a:prstGeom prst="rect">
            <a:avLst/>
          </a:prstGeom>
          <a:noFill/>
        </p:spPr>
        <p:txBody>
          <a:bodyPr wrap="square" rtlCol="0">
            <a:spAutoFit/>
          </a:bodyPr>
          <a:lstStyle/>
          <a:p>
            <a:r>
              <a:rPr lang="ru-RU" dirty="0" smtClean="0"/>
              <a:t>«</a:t>
            </a:r>
            <a:r>
              <a:rPr lang="ru-RU" dirty="0" err="1" smtClean="0"/>
              <a:t>Розовый</a:t>
            </a:r>
            <a:r>
              <a:rPr lang="ru-RU" dirty="0" smtClean="0"/>
              <a:t> период» в творчестве Пикассо был относительно недолгим (с осени 1904 г. до конца 1906 г.) и не вполне однородным. Однако большое количество картин отмечено светлым колоритом, появлением жемчужно-серых, охристых и розово-красных тонов; появляются и становятся доминирующими новые темы – актеры, акробаты, атлеты. Цирк </a:t>
            </a:r>
            <a:r>
              <a:rPr lang="ru-RU" dirty="0" err="1" smtClean="0"/>
              <a:t>Медрано</a:t>
            </a:r>
            <a:r>
              <a:rPr lang="ru-RU" dirty="0" smtClean="0"/>
              <a:t>, располагавшийся у подножия </a:t>
            </a:r>
            <a:r>
              <a:rPr lang="ru-RU" dirty="0" err="1" smtClean="0"/>
              <a:t>Монмартрского</a:t>
            </a:r>
            <a:r>
              <a:rPr lang="ru-RU" dirty="0" smtClean="0"/>
              <a:t> холма, безусловно, давал массу материала для подобных работ. Театральность во многих ее проявлениях (костюмы, акцентированные жесты), разнообразие типов людей, прекрасных и безобразных, юных и взрослых, казалось бы, «вернули» художника в мир несколько преображенных, но реальных форм, объемов, пространств; образы вновь наполнились жизнью, в противоположность многим статичным и словно «застылым» персонажам «</a:t>
            </a:r>
            <a:r>
              <a:rPr lang="ru-RU" dirty="0" err="1" smtClean="0"/>
              <a:t>голубого</a:t>
            </a:r>
            <a:r>
              <a:rPr lang="ru-RU" dirty="0" smtClean="0"/>
              <a:t> периода».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4000528" cy="3416320"/>
          </a:xfrm>
          <a:prstGeom prst="rect">
            <a:avLst/>
          </a:prstGeom>
          <a:noFill/>
        </p:spPr>
        <p:txBody>
          <a:bodyPr wrap="square" rtlCol="0">
            <a:spAutoFit/>
          </a:bodyPr>
          <a:lstStyle/>
          <a:p>
            <a:r>
              <a:rPr lang="ru-RU" dirty="0" smtClean="0"/>
              <a:t>Уже на выставке в галерее </a:t>
            </a:r>
            <a:r>
              <a:rPr lang="ru-RU" dirty="0" err="1" smtClean="0"/>
              <a:t>Серюрье</a:t>
            </a:r>
            <a:r>
              <a:rPr lang="ru-RU" dirty="0" smtClean="0"/>
              <a:t> (25 февраля - 6 марта 1905 г.) были показаны работы, знаменующие начало нового этапа творчества мастера, - </a:t>
            </a:r>
            <a:r>
              <a:rPr lang="ru-RU" dirty="0" smtClean="0">
                <a:hlinkClick r:id="rId2"/>
              </a:rPr>
              <a:t>"Актер"</a:t>
            </a:r>
            <a:r>
              <a:rPr lang="ru-RU" dirty="0" smtClean="0"/>
              <a:t> и "Сидящая обнаженная". Также к началу "</a:t>
            </a:r>
            <a:r>
              <a:rPr lang="ru-RU" dirty="0" err="1" smtClean="0"/>
              <a:t>розового</a:t>
            </a:r>
            <a:r>
              <a:rPr lang="ru-RU" dirty="0" smtClean="0"/>
              <a:t> периода" относятся замечательные картины </a:t>
            </a:r>
            <a:r>
              <a:rPr lang="ru-RU" dirty="0" smtClean="0">
                <a:hlinkClick r:id="rId3"/>
              </a:rPr>
              <a:t>"Женщина в рубашке"</a:t>
            </a:r>
            <a:r>
              <a:rPr lang="ru-RU" dirty="0" smtClean="0"/>
              <a:t>, </a:t>
            </a:r>
            <a:r>
              <a:rPr lang="ru-RU" dirty="0" smtClean="0">
                <a:hlinkClick r:id="rId4"/>
              </a:rPr>
              <a:t>"Акробаты. Мать и сын"</a:t>
            </a:r>
            <a:r>
              <a:rPr lang="ru-RU" dirty="0" smtClean="0"/>
              <a:t>. Одним из признанных шедевров этого периода является полотно </a:t>
            </a:r>
            <a:r>
              <a:rPr lang="ru-RU" dirty="0" smtClean="0">
                <a:hlinkClick r:id="rId5"/>
              </a:rPr>
              <a:t>"Семейство комедиантов«</a:t>
            </a:r>
            <a:r>
              <a:rPr lang="ru-RU" dirty="0" smtClean="0"/>
              <a:t>.</a:t>
            </a:r>
            <a:endParaRPr lang="ru-RU" dirty="0"/>
          </a:p>
        </p:txBody>
      </p:sp>
      <p:pic>
        <p:nvPicPr>
          <p:cNvPr id="5" name="Рисунок 4" descr="3934_s.jpg"/>
          <p:cNvPicPr>
            <a:picLocks noChangeAspect="1"/>
          </p:cNvPicPr>
          <p:nvPr/>
        </p:nvPicPr>
        <p:blipFill>
          <a:blip r:embed="rId6"/>
          <a:stretch>
            <a:fillRect/>
          </a:stretch>
        </p:blipFill>
        <p:spPr>
          <a:xfrm>
            <a:off x="6858016" y="357166"/>
            <a:ext cx="2071702" cy="3571900"/>
          </a:xfrm>
          <a:prstGeom prst="rect">
            <a:avLst/>
          </a:prstGeom>
        </p:spPr>
      </p:pic>
      <p:sp>
        <p:nvSpPr>
          <p:cNvPr id="6" name="TextBox 5"/>
          <p:cNvSpPr txBox="1"/>
          <p:nvPr/>
        </p:nvSpPr>
        <p:spPr>
          <a:xfrm>
            <a:off x="7358082" y="4000504"/>
            <a:ext cx="1143008" cy="369332"/>
          </a:xfrm>
          <a:prstGeom prst="rect">
            <a:avLst/>
          </a:prstGeom>
          <a:noFill/>
        </p:spPr>
        <p:txBody>
          <a:bodyPr wrap="square" rtlCol="0">
            <a:spAutoFit/>
          </a:bodyPr>
          <a:lstStyle/>
          <a:p>
            <a:r>
              <a:rPr lang="ru-RU" u="sng" dirty="0" smtClean="0">
                <a:solidFill>
                  <a:schemeClr val="accent4"/>
                </a:solidFill>
              </a:rPr>
              <a:t>«Актер» </a:t>
            </a:r>
            <a:endParaRPr lang="ru-RU" u="sng" dirty="0">
              <a:solidFill>
                <a:schemeClr val="accent4"/>
              </a:solidFill>
            </a:endParaRPr>
          </a:p>
        </p:txBody>
      </p:sp>
      <p:pic>
        <p:nvPicPr>
          <p:cNvPr id="7" name="Рисунок 6" descr="38_s.jpg"/>
          <p:cNvPicPr>
            <a:picLocks noChangeAspect="1"/>
          </p:cNvPicPr>
          <p:nvPr/>
        </p:nvPicPr>
        <p:blipFill>
          <a:blip r:embed="rId7"/>
          <a:stretch>
            <a:fillRect/>
          </a:stretch>
        </p:blipFill>
        <p:spPr>
          <a:xfrm>
            <a:off x="1500166" y="3143248"/>
            <a:ext cx="2471754" cy="3295672"/>
          </a:xfrm>
          <a:prstGeom prst="rect">
            <a:avLst/>
          </a:prstGeom>
        </p:spPr>
      </p:pic>
      <p:sp>
        <p:nvSpPr>
          <p:cNvPr id="9" name="TextBox 8"/>
          <p:cNvSpPr txBox="1"/>
          <p:nvPr/>
        </p:nvSpPr>
        <p:spPr>
          <a:xfrm>
            <a:off x="214282" y="4357694"/>
            <a:ext cx="1357322" cy="923330"/>
          </a:xfrm>
          <a:prstGeom prst="rect">
            <a:avLst/>
          </a:prstGeom>
          <a:noFill/>
        </p:spPr>
        <p:txBody>
          <a:bodyPr wrap="square" rtlCol="0">
            <a:spAutoFit/>
          </a:bodyPr>
          <a:lstStyle/>
          <a:p>
            <a:r>
              <a:rPr lang="ru-RU" dirty="0" smtClean="0">
                <a:hlinkClick r:id="rId4"/>
              </a:rPr>
              <a:t>"Акробаты. Мать и сын"</a:t>
            </a:r>
            <a:r>
              <a:rPr lang="ru-RU" dirty="0" smtClean="0"/>
              <a:t>. </a:t>
            </a:r>
            <a:endParaRPr lang="ru-RU" dirty="0"/>
          </a:p>
        </p:txBody>
      </p:sp>
      <p:pic>
        <p:nvPicPr>
          <p:cNvPr id="10" name="Рисунок 9" descr="39_s.jpg"/>
          <p:cNvPicPr>
            <a:picLocks noChangeAspect="1"/>
          </p:cNvPicPr>
          <p:nvPr/>
        </p:nvPicPr>
        <p:blipFill>
          <a:blip r:embed="rId8"/>
          <a:stretch>
            <a:fillRect/>
          </a:stretch>
        </p:blipFill>
        <p:spPr>
          <a:xfrm>
            <a:off x="4000496" y="1643050"/>
            <a:ext cx="2820467" cy="3377804"/>
          </a:xfrm>
          <a:prstGeom prst="rect">
            <a:avLst/>
          </a:prstGeom>
        </p:spPr>
      </p:pic>
      <p:sp>
        <p:nvSpPr>
          <p:cNvPr id="12" name="TextBox 11"/>
          <p:cNvSpPr txBox="1"/>
          <p:nvPr/>
        </p:nvSpPr>
        <p:spPr>
          <a:xfrm>
            <a:off x="4786314" y="5286388"/>
            <a:ext cx="1500198" cy="646331"/>
          </a:xfrm>
          <a:prstGeom prst="rect">
            <a:avLst/>
          </a:prstGeom>
          <a:noFill/>
        </p:spPr>
        <p:txBody>
          <a:bodyPr wrap="square" rtlCol="0">
            <a:spAutoFit/>
          </a:bodyPr>
          <a:lstStyle/>
          <a:p>
            <a:r>
              <a:rPr lang="ru-RU" dirty="0" smtClean="0">
                <a:hlinkClick r:id="rId3"/>
              </a:rPr>
              <a:t>"Женщина в рубашке"</a:t>
            </a:r>
            <a:r>
              <a:rPr lang="ru-RU" dirty="0" smtClean="0"/>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trips(down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Horizont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3042" y="285728"/>
            <a:ext cx="6072230" cy="584775"/>
          </a:xfrm>
          <a:prstGeom prst="rect">
            <a:avLst/>
          </a:prstGeom>
          <a:noFill/>
        </p:spPr>
        <p:txBody>
          <a:bodyPr wrap="square" rtlCol="0">
            <a:spAutoFit/>
          </a:bodyPr>
          <a:lstStyle/>
          <a:p>
            <a:r>
              <a:rPr lang="ru-RU" sz="3200" dirty="0" smtClean="0">
                <a:solidFill>
                  <a:schemeClr val="accent4"/>
                </a:solidFill>
              </a:rPr>
              <a:t>Картины «</a:t>
            </a:r>
            <a:r>
              <a:rPr lang="ru-RU" sz="3200" dirty="0" err="1" smtClean="0">
                <a:solidFill>
                  <a:schemeClr val="accent4"/>
                </a:solidFill>
              </a:rPr>
              <a:t>розового</a:t>
            </a:r>
            <a:r>
              <a:rPr lang="ru-RU" sz="3200" dirty="0" smtClean="0">
                <a:solidFill>
                  <a:schemeClr val="accent4"/>
                </a:solidFill>
              </a:rPr>
              <a:t> периода».</a:t>
            </a:r>
            <a:endParaRPr lang="ru-RU" sz="3200" dirty="0">
              <a:solidFill>
                <a:schemeClr val="accent4"/>
              </a:solidFill>
            </a:endParaRPr>
          </a:p>
        </p:txBody>
      </p:sp>
      <p:pic>
        <p:nvPicPr>
          <p:cNvPr id="5" name="Рисунок 4" descr="46_s.jpg"/>
          <p:cNvPicPr>
            <a:picLocks noChangeAspect="1"/>
          </p:cNvPicPr>
          <p:nvPr/>
        </p:nvPicPr>
        <p:blipFill>
          <a:blip r:embed="rId2"/>
          <a:stretch>
            <a:fillRect/>
          </a:stretch>
        </p:blipFill>
        <p:spPr>
          <a:xfrm>
            <a:off x="6038590" y="1071546"/>
            <a:ext cx="3105410" cy="3857652"/>
          </a:xfrm>
          <a:prstGeom prst="rect">
            <a:avLst/>
          </a:prstGeom>
        </p:spPr>
      </p:pic>
      <p:sp>
        <p:nvSpPr>
          <p:cNvPr id="6" name="TextBox 5"/>
          <p:cNvSpPr txBox="1"/>
          <p:nvPr/>
        </p:nvSpPr>
        <p:spPr>
          <a:xfrm>
            <a:off x="6715140" y="4857760"/>
            <a:ext cx="1785950" cy="923330"/>
          </a:xfrm>
          <a:prstGeom prst="rect">
            <a:avLst/>
          </a:prstGeom>
          <a:noFill/>
        </p:spPr>
        <p:txBody>
          <a:bodyPr wrap="square" rtlCol="0">
            <a:spAutoFit/>
          </a:bodyPr>
          <a:lstStyle/>
          <a:p>
            <a:r>
              <a:rPr lang="ru-RU" dirty="0" smtClean="0">
                <a:hlinkClick r:id="rId3"/>
              </a:rPr>
              <a:t>"Дама с веером"</a:t>
            </a:r>
            <a:r>
              <a:rPr lang="ru-RU" dirty="0" smtClean="0"/>
              <a:t/>
            </a:r>
            <a:br>
              <a:rPr lang="ru-RU" dirty="0" smtClean="0"/>
            </a:br>
            <a:r>
              <a:rPr lang="ru-RU" dirty="0" smtClean="0">
                <a:hlinkClick r:id="rId4"/>
              </a:rPr>
              <a:t>1905</a:t>
            </a:r>
            <a:endParaRPr lang="ru-RU" dirty="0"/>
          </a:p>
        </p:txBody>
      </p:sp>
      <p:pic>
        <p:nvPicPr>
          <p:cNvPr id="7" name="Рисунок 6" descr="53_s.jpg"/>
          <p:cNvPicPr>
            <a:picLocks noChangeAspect="1"/>
          </p:cNvPicPr>
          <p:nvPr/>
        </p:nvPicPr>
        <p:blipFill>
          <a:blip r:embed="rId5"/>
          <a:stretch>
            <a:fillRect/>
          </a:stretch>
        </p:blipFill>
        <p:spPr>
          <a:xfrm>
            <a:off x="357158" y="1000108"/>
            <a:ext cx="2643206" cy="4000528"/>
          </a:xfrm>
          <a:prstGeom prst="rect">
            <a:avLst/>
          </a:prstGeom>
        </p:spPr>
      </p:pic>
      <p:sp>
        <p:nvSpPr>
          <p:cNvPr id="8" name="TextBox 7"/>
          <p:cNvSpPr txBox="1"/>
          <p:nvPr/>
        </p:nvSpPr>
        <p:spPr>
          <a:xfrm>
            <a:off x="571472" y="5143512"/>
            <a:ext cx="2428892" cy="646331"/>
          </a:xfrm>
          <a:prstGeom prst="rect">
            <a:avLst/>
          </a:prstGeom>
          <a:noFill/>
        </p:spPr>
        <p:txBody>
          <a:bodyPr wrap="square" rtlCol="0">
            <a:spAutoFit/>
          </a:bodyPr>
          <a:lstStyle/>
          <a:p>
            <a:r>
              <a:rPr lang="ru-RU" dirty="0" smtClean="0">
                <a:hlinkClick r:id="rId6"/>
              </a:rPr>
              <a:t>"Стрижка"</a:t>
            </a:r>
            <a:r>
              <a:rPr lang="ru-RU" dirty="0" smtClean="0"/>
              <a:t/>
            </a:r>
            <a:br>
              <a:rPr lang="ru-RU" dirty="0" smtClean="0"/>
            </a:br>
            <a:r>
              <a:rPr lang="ru-RU" dirty="0" smtClean="0">
                <a:hlinkClick r:id="rId7"/>
              </a:rPr>
              <a:t>1906</a:t>
            </a:r>
            <a:endParaRPr lang="ru-RU" dirty="0"/>
          </a:p>
        </p:txBody>
      </p:sp>
      <p:pic>
        <p:nvPicPr>
          <p:cNvPr id="9" name="Рисунок 8" descr="54_s.jpg"/>
          <p:cNvPicPr>
            <a:picLocks noChangeAspect="1"/>
          </p:cNvPicPr>
          <p:nvPr/>
        </p:nvPicPr>
        <p:blipFill>
          <a:blip r:embed="rId8"/>
          <a:stretch>
            <a:fillRect/>
          </a:stretch>
        </p:blipFill>
        <p:spPr>
          <a:xfrm>
            <a:off x="3143240" y="1357298"/>
            <a:ext cx="2786082" cy="3643338"/>
          </a:xfrm>
          <a:prstGeom prst="rect">
            <a:avLst/>
          </a:prstGeom>
        </p:spPr>
      </p:pic>
      <p:sp>
        <p:nvSpPr>
          <p:cNvPr id="10" name="TextBox 9"/>
          <p:cNvSpPr txBox="1"/>
          <p:nvPr/>
        </p:nvSpPr>
        <p:spPr>
          <a:xfrm>
            <a:off x="3428992" y="5143512"/>
            <a:ext cx="1928826" cy="923330"/>
          </a:xfrm>
          <a:prstGeom prst="rect">
            <a:avLst/>
          </a:prstGeom>
          <a:noFill/>
        </p:spPr>
        <p:txBody>
          <a:bodyPr wrap="square" rtlCol="0">
            <a:spAutoFit/>
          </a:bodyPr>
          <a:lstStyle/>
          <a:p>
            <a:r>
              <a:rPr lang="ru-RU" dirty="0" smtClean="0">
                <a:hlinkClick r:id="rId9"/>
              </a:rPr>
              <a:t>"Автопортрет с палитрой"</a:t>
            </a:r>
            <a:r>
              <a:rPr lang="ru-RU" dirty="0" smtClean="0"/>
              <a:t/>
            </a:r>
            <a:br>
              <a:rPr lang="ru-RU" dirty="0" smtClean="0"/>
            </a:br>
            <a:r>
              <a:rPr lang="ru-RU" dirty="0" smtClean="0">
                <a:hlinkClick r:id="rId7"/>
              </a:rPr>
              <a:t>1906</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3"/>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strVal val="#ppt_w+.3"/>
                                          </p:val>
                                        </p:tav>
                                        <p:tav tm="100000">
                                          <p:val>
                                            <p:strVal val="#ppt_w"/>
                                          </p:val>
                                        </p:tav>
                                      </p:tavLst>
                                    </p:anim>
                                    <p:anim calcmode="lin" valueType="num">
                                      <p:cBhvr>
                                        <p:cTn id="37" dur="1000" fill="hold"/>
                                        <p:tgtEl>
                                          <p:spTgt spid="9"/>
                                        </p:tgtEl>
                                        <p:attrNameLst>
                                          <p:attrName>ppt_h</p:attrName>
                                        </p:attrNameLst>
                                      </p:cBhvr>
                                      <p:tavLst>
                                        <p:tav tm="0">
                                          <p:val>
                                            <p:strVal val="#ppt_h"/>
                                          </p:val>
                                        </p:tav>
                                        <p:tav tm="100000">
                                          <p:val>
                                            <p:strVal val="#ppt_h"/>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ircle(in)">
                                      <p:cBhvr>
                                        <p:cTn id="4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85728"/>
            <a:ext cx="4786346" cy="4247317"/>
          </a:xfrm>
          <a:prstGeom prst="rect">
            <a:avLst/>
          </a:prstGeom>
          <a:noFill/>
        </p:spPr>
        <p:txBody>
          <a:bodyPr wrap="square" rtlCol="0">
            <a:spAutoFit/>
          </a:bodyPr>
          <a:lstStyle/>
          <a:p>
            <a:r>
              <a:rPr lang="ru-RU" dirty="0" smtClean="0"/>
              <a:t>В 1907 году появилась знаменитые </a:t>
            </a:r>
            <a:r>
              <a:rPr lang="ru-RU" dirty="0" smtClean="0">
                <a:hlinkClick r:id="rId2"/>
              </a:rPr>
              <a:t>"</a:t>
            </a:r>
            <a:r>
              <a:rPr lang="ru-RU" dirty="0" err="1" smtClean="0">
                <a:hlinkClick r:id="rId2"/>
              </a:rPr>
              <a:t>Авиньонские</a:t>
            </a:r>
            <a:r>
              <a:rPr lang="ru-RU" dirty="0" smtClean="0">
                <a:hlinkClick r:id="rId2"/>
              </a:rPr>
              <a:t> девицы"</a:t>
            </a:r>
            <a:r>
              <a:rPr lang="ru-RU" dirty="0" smtClean="0"/>
              <a:t>. Над ними художник работал больше года - долго и тщательно, как не работал до этого над другими своими картинами. Первая реакция публики - шок. </a:t>
            </a:r>
            <a:r>
              <a:rPr lang="ru-RU" dirty="0" err="1" smtClean="0"/>
              <a:t>Матисс</a:t>
            </a:r>
            <a:r>
              <a:rPr lang="ru-RU" dirty="0" smtClean="0"/>
              <a:t> был в бешенстве. Даже большинство друзей не приняли эту работу. </a:t>
            </a:r>
            <a:r>
              <a:rPr lang="ru-RU" i="1" dirty="0" smtClean="0"/>
              <a:t>"Такое ощущение, что ты хотел накормить нас паклей или напоить бензином",</a:t>
            </a:r>
            <a:r>
              <a:rPr lang="ru-RU" dirty="0" smtClean="0"/>
              <a:t> - говорил художник Жорж Брак, новый друг Пикассо. Скандальная картина, название которой дал поэт А. </a:t>
            </a:r>
            <a:r>
              <a:rPr lang="ru-RU" dirty="0" err="1" smtClean="0"/>
              <a:t>Сальмон</a:t>
            </a:r>
            <a:r>
              <a:rPr lang="ru-RU" dirty="0" smtClean="0"/>
              <a:t>, была первым шагом живописи на пути к кубизму, а многие искусствоведы считают ее отправной точкой современного искусства. </a:t>
            </a:r>
            <a:endParaRPr lang="ru-RU" dirty="0"/>
          </a:p>
        </p:txBody>
      </p:sp>
      <p:pic>
        <p:nvPicPr>
          <p:cNvPr id="5" name="Рисунок 4" descr="56.jpg"/>
          <p:cNvPicPr>
            <a:picLocks noChangeAspect="1"/>
          </p:cNvPicPr>
          <p:nvPr/>
        </p:nvPicPr>
        <p:blipFill>
          <a:blip r:embed="rId3"/>
          <a:stretch>
            <a:fillRect/>
          </a:stretch>
        </p:blipFill>
        <p:spPr>
          <a:xfrm>
            <a:off x="4857752" y="2285992"/>
            <a:ext cx="4105594" cy="4286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43108" y="357166"/>
            <a:ext cx="6705600" cy="685800"/>
          </a:xfrm>
        </p:spPr>
        <p:txBody>
          <a:bodyPr/>
          <a:lstStyle/>
          <a:p>
            <a:r>
              <a:rPr lang="ru-RU" sz="3200" b="1" dirty="0" smtClean="0">
                <a:solidFill>
                  <a:schemeClr val="accent4"/>
                </a:solidFill>
              </a:rPr>
              <a:t>Кубизм (1909 - 1917)</a:t>
            </a:r>
          </a:p>
          <a:p>
            <a:endParaRPr lang="ru-RU" dirty="0"/>
          </a:p>
        </p:txBody>
      </p:sp>
      <p:sp>
        <p:nvSpPr>
          <p:cNvPr id="4" name="TextBox 3"/>
          <p:cNvSpPr txBox="1"/>
          <p:nvPr/>
        </p:nvSpPr>
        <p:spPr>
          <a:xfrm>
            <a:off x="857224" y="642918"/>
            <a:ext cx="7143800" cy="400110"/>
          </a:xfrm>
          <a:prstGeom prst="rect">
            <a:avLst/>
          </a:prstGeom>
          <a:noFill/>
        </p:spPr>
        <p:txBody>
          <a:bodyPr wrap="square" rtlCol="0">
            <a:spAutoFit/>
          </a:bodyPr>
          <a:lstStyle/>
          <a:p>
            <a:r>
              <a:rPr lang="ru-RU" sz="2000" dirty="0" smtClean="0"/>
              <a:t>В "кубическом" периоде Пикассо выделяют несколько этапов.</a:t>
            </a:r>
            <a:endParaRPr lang="ru-RU" sz="2000" dirty="0"/>
          </a:p>
        </p:txBody>
      </p:sp>
      <p:sp>
        <p:nvSpPr>
          <p:cNvPr id="5" name="TextBox 4"/>
          <p:cNvSpPr txBox="1"/>
          <p:nvPr/>
        </p:nvSpPr>
        <p:spPr>
          <a:xfrm>
            <a:off x="642910" y="1285860"/>
            <a:ext cx="2928958" cy="400110"/>
          </a:xfrm>
          <a:prstGeom prst="rect">
            <a:avLst/>
          </a:prstGeom>
          <a:noFill/>
        </p:spPr>
        <p:txBody>
          <a:bodyPr wrap="square" rtlCol="0">
            <a:spAutoFit/>
          </a:bodyPr>
          <a:lstStyle/>
          <a:p>
            <a:r>
              <a:rPr lang="ru-RU" sz="2000" b="1" dirty="0" smtClean="0">
                <a:solidFill>
                  <a:schemeClr val="accent4"/>
                </a:solidFill>
              </a:rPr>
              <a:t>"</a:t>
            </a:r>
            <a:r>
              <a:rPr lang="ru-RU" sz="2000" b="1" dirty="0" err="1" smtClean="0">
                <a:solidFill>
                  <a:schemeClr val="accent4"/>
                </a:solidFill>
              </a:rPr>
              <a:t>Сезанновский</a:t>
            </a:r>
            <a:r>
              <a:rPr lang="ru-RU" sz="2000" b="1" dirty="0" smtClean="0">
                <a:solidFill>
                  <a:schemeClr val="accent4"/>
                </a:solidFill>
              </a:rPr>
              <a:t>" кубизм</a:t>
            </a:r>
            <a:endParaRPr lang="ru-RU" sz="2000" dirty="0">
              <a:solidFill>
                <a:schemeClr val="accent4"/>
              </a:solidFill>
            </a:endParaRPr>
          </a:p>
        </p:txBody>
      </p:sp>
      <p:pic>
        <p:nvPicPr>
          <p:cNvPr id="6" name="Рисунок 5" descr="67.jpg"/>
          <p:cNvPicPr>
            <a:picLocks noChangeAspect="1"/>
          </p:cNvPicPr>
          <p:nvPr/>
        </p:nvPicPr>
        <p:blipFill>
          <a:blip r:embed="rId2"/>
          <a:stretch>
            <a:fillRect/>
          </a:stretch>
        </p:blipFill>
        <p:spPr>
          <a:xfrm>
            <a:off x="6429388" y="1142984"/>
            <a:ext cx="2419974" cy="3213552"/>
          </a:xfrm>
          <a:prstGeom prst="rect">
            <a:avLst/>
          </a:prstGeom>
        </p:spPr>
      </p:pic>
      <p:sp>
        <p:nvSpPr>
          <p:cNvPr id="7" name="TextBox 6"/>
          <p:cNvSpPr txBox="1"/>
          <p:nvPr/>
        </p:nvSpPr>
        <p:spPr>
          <a:xfrm>
            <a:off x="7000892" y="4500570"/>
            <a:ext cx="1571636" cy="646331"/>
          </a:xfrm>
          <a:prstGeom prst="rect">
            <a:avLst/>
          </a:prstGeom>
          <a:noFill/>
        </p:spPr>
        <p:txBody>
          <a:bodyPr wrap="square" rtlCol="0">
            <a:spAutoFit/>
          </a:bodyPr>
          <a:lstStyle/>
          <a:p>
            <a:r>
              <a:rPr lang="ru-RU" dirty="0" smtClean="0">
                <a:hlinkClick r:id="rId3"/>
              </a:rPr>
              <a:t>"Бидон и миски"</a:t>
            </a:r>
            <a:r>
              <a:rPr lang="ru-RU" dirty="0" smtClean="0"/>
              <a:t> (1908)</a:t>
            </a:r>
            <a:endParaRPr lang="ru-RU" dirty="0"/>
          </a:p>
        </p:txBody>
      </p:sp>
      <p:pic>
        <p:nvPicPr>
          <p:cNvPr id="8" name="Рисунок 7" descr="73.jpg"/>
          <p:cNvPicPr>
            <a:picLocks noChangeAspect="1"/>
          </p:cNvPicPr>
          <p:nvPr/>
        </p:nvPicPr>
        <p:blipFill>
          <a:blip r:embed="rId4"/>
          <a:stretch>
            <a:fillRect/>
          </a:stretch>
        </p:blipFill>
        <p:spPr>
          <a:xfrm>
            <a:off x="3500430" y="1714488"/>
            <a:ext cx="2567565" cy="2928958"/>
          </a:xfrm>
          <a:prstGeom prst="rect">
            <a:avLst/>
          </a:prstGeom>
        </p:spPr>
      </p:pic>
      <p:sp>
        <p:nvSpPr>
          <p:cNvPr id="9" name="TextBox 8"/>
          <p:cNvSpPr txBox="1"/>
          <p:nvPr/>
        </p:nvSpPr>
        <p:spPr>
          <a:xfrm>
            <a:off x="3929058" y="4786322"/>
            <a:ext cx="1928826" cy="646331"/>
          </a:xfrm>
          <a:prstGeom prst="rect">
            <a:avLst/>
          </a:prstGeom>
          <a:noFill/>
        </p:spPr>
        <p:txBody>
          <a:bodyPr wrap="square" rtlCol="0">
            <a:spAutoFit/>
          </a:bodyPr>
          <a:lstStyle/>
          <a:p>
            <a:r>
              <a:rPr lang="ru-RU" dirty="0" smtClean="0">
                <a:hlinkClick r:id="rId5"/>
              </a:rPr>
              <a:t>"Три женщины"</a:t>
            </a:r>
            <a:r>
              <a:rPr lang="ru-RU" dirty="0" smtClean="0"/>
              <a:t> (1908)</a:t>
            </a:r>
            <a:endParaRPr lang="ru-RU" dirty="0"/>
          </a:p>
        </p:txBody>
      </p:sp>
      <p:pic>
        <p:nvPicPr>
          <p:cNvPr id="10" name="Рисунок 9" descr="80.jpg"/>
          <p:cNvPicPr>
            <a:picLocks noChangeAspect="1"/>
          </p:cNvPicPr>
          <p:nvPr/>
        </p:nvPicPr>
        <p:blipFill>
          <a:blip r:embed="rId6"/>
          <a:stretch>
            <a:fillRect/>
          </a:stretch>
        </p:blipFill>
        <p:spPr>
          <a:xfrm>
            <a:off x="714348" y="2285992"/>
            <a:ext cx="2340455" cy="2950644"/>
          </a:xfrm>
          <a:prstGeom prst="rect">
            <a:avLst/>
          </a:prstGeom>
        </p:spPr>
      </p:pic>
      <p:sp>
        <p:nvSpPr>
          <p:cNvPr id="11" name="TextBox 10"/>
          <p:cNvSpPr txBox="1"/>
          <p:nvPr/>
        </p:nvSpPr>
        <p:spPr>
          <a:xfrm>
            <a:off x="1142976" y="5286388"/>
            <a:ext cx="1785950" cy="646331"/>
          </a:xfrm>
          <a:prstGeom prst="rect">
            <a:avLst/>
          </a:prstGeom>
          <a:noFill/>
        </p:spPr>
        <p:txBody>
          <a:bodyPr wrap="square" rtlCol="0">
            <a:spAutoFit/>
          </a:bodyPr>
          <a:lstStyle/>
          <a:p>
            <a:r>
              <a:rPr lang="ru-RU" dirty="0" smtClean="0">
                <a:hlinkClick r:id="rId7"/>
              </a:rPr>
              <a:t>"Женщина с веером"</a:t>
            </a:r>
            <a:r>
              <a:rPr lang="ru-RU" dirty="0" smtClean="0"/>
              <a:t> (1909)</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ppt_x</p:attrName>
                                        </p:attrNameLst>
                                      </p:cBhvr>
                                      <p:tavLst>
                                        <p:tav tm="0">
                                          <p:val>
                                            <p:strVal val="#ppt_x-.2"/>
                                          </p:val>
                                        </p:tav>
                                        <p:tav tm="100000">
                                          <p:val>
                                            <p:strVal val="#ppt_x"/>
                                          </p:val>
                                        </p:tav>
                                      </p:tavLst>
                                    </p:anim>
                                    <p:anim calcmode="lin" valueType="num">
                                      <p:cBhvr>
                                        <p:cTn id="4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ppt_x</p:attrName>
                                        </p:attrNameLst>
                                      </p:cBhvr>
                                      <p:tavLst>
                                        <p:tav tm="0">
                                          <p:val>
                                            <p:strVal val="#ppt_x-.2"/>
                                          </p:val>
                                        </p:tav>
                                        <p:tav tm="100000">
                                          <p:val>
                                            <p:strVal val="#ppt_x"/>
                                          </p:val>
                                        </p:tav>
                                      </p:tavLst>
                                    </p:anim>
                                    <p:anim calcmode="lin" valueType="num">
                                      <p:cBhvr>
                                        <p:cTn id="5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4" dur="10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circle(in)">
                                      <p:cBhvr>
                                        <p:cTn id="59" dur="20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ppt_x</p:attrName>
                                        </p:attrNameLst>
                                      </p:cBhvr>
                                      <p:tavLst>
                                        <p:tav tm="0">
                                          <p:val>
                                            <p:strVal val="#ppt_x-.2"/>
                                          </p:val>
                                        </p:tav>
                                        <p:tav tm="100000">
                                          <p:val>
                                            <p:strVal val="#ppt_x"/>
                                          </p:val>
                                        </p:tav>
                                      </p:tavLst>
                                    </p:anim>
                                    <p:anim calcmode="lin" valueType="num">
                                      <p:cBhvr>
                                        <p:cTn id="6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285728"/>
            <a:ext cx="6705600" cy="685800"/>
          </a:xfrm>
        </p:spPr>
        <p:txBody>
          <a:bodyPr>
            <a:noAutofit/>
          </a:bodyPr>
          <a:lstStyle/>
          <a:p>
            <a:r>
              <a:rPr lang="ru-RU" sz="1800" b="1" dirty="0" smtClean="0"/>
              <a:t>"Аналитический" кубизм</a:t>
            </a:r>
            <a:r>
              <a:rPr lang="ru-RU" sz="1800" dirty="0" smtClean="0"/>
              <a:t> :предмет дробится на мелкие части, которые чётко отделяются друг от друга, предметная форма как бы расплывается на холсте.</a:t>
            </a:r>
            <a:endParaRPr lang="ru-RU" sz="1800" dirty="0"/>
          </a:p>
        </p:txBody>
      </p:sp>
      <p:pic>
        <p:nvPicPr>
          <p:cNvPr id="4" name="Рисунок 3" descr="84.jpg"/>
          <p:cNvPicPr>
            <a:picLocks noChangeAspect="1"/>
          </p:cNvPicPr>
          <p:nvPr/>
        </p:nvPicPr>
        <p:blipFill>
          <a:blip r:embed="rId2"/>
          <a:stretch>
            <a:fillRect/>
          </a:stretch>
        </p:blipFill>
        <p:spPr>
          <a:xfrm>
            <a:off x="5857884" y="857232"/>
            <a:ext cx="3103957" cy="3357586"/>
          </a:xfrm>
          <a:prstGeom prst="rect">
            <a:avLst/>
          </a:prstGeom>
        </p:spPr>
      </p:pic>
      <p:sp>
        <p:nvSpPr>
          <p:cNvPr id="5" name="TextBox 4"/>
          <p:cNvSpPr txBox="1"/>
          <p:nvPr/>
        </p:nvSpPr>
        <p:spPr>
          <a:xfrm>
            <a:off x="3571868" y="5357826"/>
            <a:ext cx="2143140" cy="646331"/>
          </a:xfrm>
          <a:prstGeom prst="rect">
            <a:avLst/>
          </a:prstGeom>
          <a:noFill/>
        </p:spPr>
        <p:txBody>
          <a:bodyPr wrap="square" rtlCol="0">
            <a:spAutoFit/>
          </a:bodyPr>
          <a:lstStyle/>
          <a:p>
            <a:r>
              <a:rPr lang="ru-RU" dirty="0" smtClean="0">
                <a:hlinkClick r:id="rId3"/>
              </a:rPr>
              <a:t>"Портрет </a:t>
            </a:r>
            <a:r>
              <a:rPr lang="ru-RU" dirty="0" err="1" smtClean="0">
                <a:hlinkClick r:id="rId3"/>
              </a:rPr>
              <a:t>Амбруаза</a:t>
            </a:r>
            <a:r>
              <a:rPr lang="ru-RU" dirty="0" smtClean="0">
                <a:hlinkClick r:id="rId3"/>
              </a:rPr>
              <a:t> </a:t>
            </a:r>
            <a:r>
              <a:rPr lang="ru-RU" dirty="0" err="1" smtClean="0">
                <a:hlinkClick r:id="rId3"/>
              </a:rPr>
              <a:t>Воллара</a:t>
            </a:r>
            <a:r>
              <a:rPr lang="ru-RU" dirty="0" smtClean="0">
                <a:hlinkClick r:id="rId3"/>
              </a:rPr>
              <a:t>"</a:t>
            </a:r>
            <a:r>
              <a:rPr lang="ru-RU" dirty="0" smtClean="0"/>
              <a:t> (1910)</a:t>
            </a:r>
            <a:endParaRPr lang="ru-RU" dirty="0"/>
          </a:p>
        </p:txBody>
      </p:sp>
      <p:pic>
        <p:nvPicPr>
          <p:cNvPr id="6" name="Рисунок 5" descr="85.jpg"/>
          <p:cNvPicPr>
            <a:picLocks noChangeAspect="1"/>
          </p:cNvPicPr>
          <p:nvPr/>
        </p:nvPicPr>
        <p:blipFill>
          <a:blip r:embed="rId4"/>
          <a:stretch>
            <a:fillRect/>
          </a:stretch>
        </p:blipFill>
        <p:spPr>
          <a:xfrm>
            <a:off x="3286116" y="2000240"/>
            <a:ext cx="2330400" cy="3396105"/>
          </a:xfrm>
          <a:prstGeom prst="rect">
            <a:avLst/>
          </a:prstGeom>
        </p:spPr>
      </p:pic>
      <p:sp>
        <p:nvSpPr>
          <p:cNvPr id="8" name="TextBox 7"/>
          <p:cNvSpPr txBox="1"/>
          <p:nvPr/>
        </p:nvSpPr>
        <p:spPr>
          <a:xfrm>
            <a:off x="6429388" y="4500570"/>
            <a:ext cx="1928826" cy="646331"/>
          </a:xfrm>
          <a:prstGeom prst="rect">
            <a:avLst/>
          </a:prstGeom>
          <a:noFill/>
        </p:spPr>
        <p:txBody>
          <a:bodyPr wrap="square" rtlCol="0">
            <a:spAutoFit/>
          </a:bodyPr>
          <a:lstStyle/>
          <a:p>
            <a:r>
              <a:rPr lang="ru-RU" dirty="0" smtClean="0">
                <a:hlinkClick r:id="rId5"/>
              </a:rPr>
              <a:t>"Завод в Хорта де Сан Хуан"</a:t>
            </a:r>
            <a:r>
              <a:rPr lang="ru-RU" dirty="0" smtClean="0"/>
              <a:t> (1909)</a:t>
            </a:r>
            <a:endParaRPr lang="ru-RU" dirty="0"/>
          </a:p>
        </p:txBody>
      </p:sp>
      <p:pic>
        <p:nvPicPr>
          <p:cNvPr id="9" name="Рисунок 8" descr="87.jpg"/>
          <p:cNvPicPr>
            <a:picLocks noChangeAspect="1"/>
          </p:cNvPicPr>
          <p:nvPr/>
        </p:nvPicPr>
        <p:blipFill>
          <a:blip r:embed="rId6"/>
          <a:stretch>
            <a:fillRect/>
          </a:stretch>
        </p:blipFill>
        <p:spPr>
          <a:xfrm>
            <a:off x="500034" y="2786058"/>
            <a:ext cx="2286016" cy="3206416"/>
          </a:xfrm>
          <a:prstGeom prst="rect">
            <a:avLst/>
          </a:prstGeom>
        </p:spPr>
      </p:pic>
      <p:sp>
        <p:nvSpPr>
          <p:cNvPr id="10" name="TextBox 9"/>
          <p:cNvSpPr txBox="1"/>
          <p:nvPr/>
        </p:nvSpPr>
        <p:spPr>
          <a:xfrm>
            <a:off x="714348" y="1857364"/>
            <a:ext cx="1857388" cy="923330"/>
          </a:xfrm>
          <a:prstGeom prst="rect">
            <a:avLst/>
          </a:prstGeom>
          <a:noFill/>
        </p:spPr>
        <p:txBody>
          <a:bodyPr wrap="square" rtlCol="0">
            <a:spAutoFit/>
          </a:bodyPr>
          <a:lstStyle/>
          <a:p>
            <a:r>
              <a:rPr lang="ru-RU" dirty="0" smtClean="0">
                <a:hlinkClick r:id="rId7"/>
              </a:rPr>
              <a:t>"Портрет </a:t>
            </a:r>
            <a:r>
              <a:rPr lang="ru-RU" dirty="0" err="1" smtClean="0">
                <a:hlinkClick r:id="rId7"/>
              </a:rPr>
              <a:t>Канвейлера</a:t>
            </a:r>
            <a:r>
              <a:rPr lang="ru-RU" dirty="0" smtClean="0">
                <a:hlinkClick r:id="rId7"/>
              </a:rPr>
              <a:t>"</a:t>
            </a:r>
            <a:r>
              <a:rPr lang="ru-RU" dirty="0" smtClean="0"/>
              <a:t> (1910)</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 calcmode="lin" valueType="num">
                                      <p:cBhvr>
                                        <p:cTn id="32" dur="500" fill="hold"/>
                                        <p:tgtEl>
                                          <p:spTgt spid="6"/>
                                        </p:tgtEl>
                                        <p:attrNameLst>
                                          <p:attrName>style.rotation</p:attrName>
                                        </p:attrNameLst>
                                      </p:cBhvr>
                                      <p:tavLst>
                                        <p:tav tm="0">
                                          <p:val>
                                            <p:fltVal val="360"/>
                                          </p:val>
                                        </p:tav>
                                        <p:tav tm="100000">
                                          <p:val>
                                            <p:fltVal val="0"/>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 calcmode="lin" valueType="num">
                                      <p:cBhvr>
                                        <p:cTn id="48" dur="500" fill="hold"/>
                                        <p:tgtEl>
                                          <p:spTgt spid="9"/>
                                        </p:tgtEl>
                                        <p:attrNameLst>
                                          <p:attrName>style.rotation</p:attrName>
                                        </p:attrNameLst>
                                      </p:cBhvr>
                                      <p:tavLst>
                                        <p:tav tm="0">
                                          <p:val>
                                            <p:fltVal val="360"/>
                                          </p:val>
                                        </p:tav>
                                        <p:tav tm="100000">
                                          <p:val>
                                            <p:fltVal val="0"/>
                                          </p:val>
                                        </p:tav>
                                      </p:tavLst>
                                    </p:anim>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642918"/>
            <a:ext cx="6705600" cy="685800"/>
          </a:xfrm>
        </p:spPr>
        <p:txBody>
          <a:bodyPr>
            <a:noAutofit/>
          </a:bodyPr>
          <a:lstStyle/>
          <a:p>
            <a:r>
              <a:rPr lang="ru-RU" sz="1800" dirty="0" smtClean="0"/>
              <a:t>На этапе </a:t>
            </a:r>
            <a:r>
              <a:rPr lang="ru-RU" sz="1800" b="1" dirty="0" smtClean="0"/>
              <a:t>"синтетического" кубизма</a:t>
            </a:r>
            <a:r>
              <a:rPr lang="ru-RU" sz="1800" dirty="0" smtClean="0"/>
              <a:t> работы Пикассо принимают декоративный и контрастный характер. Картины изображают по большей части натюрморты с различными предметами: музыкальными инструментами, нотами, бутылками вина, курительными трубками, столовыми приборами, афишами..</a:t>
            </a:r>
            <a:endParaRPr lang="ru-RU" sz="1800" dirty="0"/>
          </a:p>
        </p:txBody>
      </p:sp>
      <p:pic>
        <p:nvPicPr>
          <p:cNvPr id="4" name="Рисунок 3" descr="88.jpg"/>
          <p:cNvPicPr>
            <a:picLocks noChangeAspect="1"/>
          </p:cNvPicPr>
          <p:nvPr/>
        </p:nvPicPr>
        <p:blipFill>
          <a:blip r:embed="rId2"/>
          <a:stretch>
            <a:fillRect/>
          </a:stretch>
        </p:blipFill>
        <p:spPr>
          <a:xfrm>
            <a:off x="0" y="3286124"/>
            <a:ext cx="3429024" cy="3143272"/>
          </a:xfrm>
          <a:prstGeom prst="rect">
            <a:avLst/>
          </a:prstGeom>
        </p:spPr>
      </p:pic>
      <p:pic>
        <p:nvPicPr>
          <p:cNvPr id="5" name="Рисунок 4" descr="92.jpg"/>
          <p:cNvPicPr>
            <a:picLocks noChangeAspect="1"/>
          </p:cNvPicPr>
          <p:nvPr/>
        </p:nvPicPr>
        <p:blipFill>
          <a:blip r:embed="rId3"/>
          <a:stretch>
            <a:fillRect/>
          </a:stretch>
        </p:blipFill>
        <p:spPr>
          <a:xfrm>
            <a:off x="6472796" y="857232"/>
            <a:ext cx="2671204" cy="3796711"/>
          </a:xfrm>
          <a:prstGeom prst="rect">
            <a:avLst/>
          </a:prstGeom>
        </p:spPr>
      </p:pic>
      <p:pic>
        <p:nvPicPr>
          <p:cNvPr id="6" name="Рисунок 5" descr="95.jpg"/>
          <p:cNvPicPr>
            <a:picLocks noChangeAspect="1"/>
          </p:cNvPicPr>
          <p:nvPr/>
        </p:nvPicPr>
        <p:blipFill>
          <a:blip r:embed="rId4"/>
          <a:stretch>
            <a:fillRect/>
          </a:stretch>
        </p:blipFill>
        <p:spPr>
          <a:xfrm>
            <a:off x="3714744" y="2214554"/>
            <a:ext cx="2571768" cy="3132366"/>
          </a:xfrm>
          <a:prstGeom prst="rect">
            <a:avLst/>
          </a:prstGeom>
        </p:spPr>
      </p:pic>
      <p:sp>
        <p:nvSpPr>
          <p:cNvPr id="7" name="TextBox 6"/>
          <p:cNvSpPr txBox="1"/>
          <p:nvPr/>
        </p:nvSpPr>
        <p:spPr>
          <a:xfrm>
            <a:off x="500034" y="2143116"/>
            <a:ext cx="2357454" cy="923330"/>
          </a:xfrm>
          <a:prstGeom prst="rect">
            <a:avLst/>
          </a:prstGeom>
          <a:noFill/>
        </p:spPr>
        <p:txBody>
          <a:bodyPr wrap="square" rtlCol="0">
            <a:spAutoFit/>
          </a:bodyPr>
          <a:lstStyle/>
          <a:p>
            <a:r>
              <a:rPr lang="ru-RU" dirty="0" smtClean="0">
                <a:hlinkClick r:id="rId5"/>
              </a:rPr>
              <a:t>"Натюрморт с плетеным стулом"</a:t>
            </a:r>
            <a:r>
              <a:rPr lang="ru-RU" dirty="0" smtClean="0"/>
              <a:t> (1911-1912), </a:t>
            </a:r>
            <a:endParaRPr lang="ru-RU" dirty="0"/>
          </a:p>
        </p:txBody>
      </p:sp>
      <p:sp>
        <p:nvSpPr>
          <p:cNvPr id="8" name="TextBox 7"/>
          <p:cNvSpPr txBox="1"/>
          <p:nvPr/>
        </p:nvSpPr>
        <p:spPr>
          <a:xfrm>
            <a:off x="3786182" y="5500702"/>
            <a:ext cx="2786082" cy="369332"/>
          </a:xfrm>
          <a:prstGeom prst="rect">
            <a:avLst/>
          </a:prstGeom>
          <a:noFill/>
        </p:spPr>
        <p:txBody>
          <a:bodyPr wrap="square" rtlCol="0">
            <a:spAutoFit/>
          </a:bodyPr>
          <a:lstStyle/>
          <a:p>
            <a:r>
              <a:rPr lang="ru-RU" dirty="0" smtClean="0">
                <a:hlinkClick r:id="rId6"/>
              </a:rPr>
              <a:t>"Скрипка м гитара"</a:t>
            </a:r>
            <a:r>
              <a:rPr lang="ru-RU" dirty="0" smtClean="0"/>
              <a:t> (1913) </a:t>
            </a:r>
            <a:endParaRPr lang="ru-RU" dirty="0"/>
          </a:p>
        </p:txBody>
      </p:sp>
      <p:sp>
        <p:nvSpPr>
          <p:cNvPr id="9" name="TextBox 8"/>
          <p:cNvSpPr txBox="1"/>
          <p:nvPr/>
        </p:nvSpPr>
        <p:spPr>
          <a:xfrm>
            <a:off x="6929454" y="4857760"/>
            <a:ext cx="1714512" cy="923330"/>
          </a:xfrm>
          <a:prstGeom prst="rect">
            <a:avLst/>
          </a:prstGeom>
          <a:noFill/>
        </p:spPr>
        <p:txBody>
          <a:bodyPr wrap="square" rtlCol="0">
            <a:spAutoFit/>
          </a:bodyPr>
          <a:lstStyle/>
          <a:p>
            <a:r>
              <a:rPr lang="ru-RU" dirty="0" smtClean="0">
                <a:hlinkClick r:id="rId7"/>
              </a:rPr>
              <a:t>Бутылка </a:t>
            </a:r>
            <a:r>
              <a:rPr lang="ru-RU" dirty="0" err="1" smtClean="0">
                <a:hlinkClick r:id="rId7"/>
              </a:rPr>
              <a:t>перно</a:t>
            </a:r>
            <a:r>
              <a:rPr lang="ru-RU" dirty="0" smtClean="0">
                <a:hlinkClick r:id="rId7"/>
              </a:rPr>
              <a:t> (столик в кафе)"</a:t>
            </a:r>
            <a:r>
              <a:rPr lang="ru-RU" dirty="0" smtClean="0"/>
              <a:t> (1912)</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 calcmode="lin" valueType="num">
                                      <p:cBhvr>
                                        <p:cTn id="32" dur="500" fill="hold"/>
                                        <p:tgtEl>
                                          <p:spTgt spid="6"/>
                                        </p:tgtEl>
                                        <p:attrNameLst>
                                          <p:attrName>style.rotation</p:attrName>
                                        </p:attrNameLst>
                                      </p:cBhvr>
                                      <p:tavLst>
                                        <p:tav tm="0">
                                          <p:val>
                                            <p:fltVal val="360"/>
                                          </p:val>
                                        </p:tav>
                                        <p:tav tm="100000">
                                          <p:val>
                                            <p:fltVal val="0"/>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 calcmode="lin" valueType="num">
                                      <p:cBhvr>
                                        <p:cTn id="48" dur="500" fill="hold"/>
                                        <p:tgtEl>
                                          <p:spTgt spid="4"/>
                                        </p:tgtEl>
                                        <p:attrNameLst>
                                          <p:attrName>style.rotation</p:attrName>
                                        </p:attrNameLst>
                                      </p:cBhvr>
                                      <p:tavLst>
                                        <p:tav tm="0">
                                          <p:val>
                                            <p:fltVal val="360"/>
                                          </p:val>
                                        </p:tav>
                                        <p:tav tm="100000">
                                          <p:val>
                                            <p:fltVal val="0"/>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071670" y="428604"/>
            <a:ext cx="6705600" cy="685800"/>
          </a:xfrm>
        </p:spPr>
        <p:txBody>
          <a:bodyPr/>
          <a:lstStyle/>
          <a:p>
            <a:r>
              <a:rPr lang="ru-RU" b="1" dirty="0" smtClean="0">
                <a:solidFill>
                  <a:schemeClr val="tx2">
                    <a:lumMod val="90000"/>
                  </a:schemeClr>
                </a:solidFill>
              </a:rPr>
              <a:t>Неоклассицизм (1918 - 1925)</a:t>
            </a:r>
          </a:p>
          <a:p>
            <a:endParaRPr lang="ru-RU" dirty="0"/>
          </a:p>
        </p:txBody>
      </p:sp>
      <p:sp>
        <p:nvSpPr>
          <p:cNvPr id="4" name="TextBox 3"/>
          <p:cNvSpPr txBox="1"/>
          <p:nvPr/>
        </p:nvSpPr>
        <p:spPr>
          <a:xfrm>
            <a:off x="357158" y="857232"/>
            <a:ext cx="3357586" cy="3416320"/>
          </a:xfrm>
          <a:prstGeom prst="rect">
            <a:avLst/>
          </a:prstGeom>
          <a:noFill/>
        </p:spPr>
        <p:txBody>
          <a:bodyPr wrap="square" rtlCol="0">
            <a:spAutoFit/>
          </a:bodyPr>
          <a:lstStyle/>
          <a:p>
            <a:r>
              <a:rPr lang="ru-RU" dirty="0" smtClean="0"/>
              <a:t>Весной 1917 года поэт </a:t>
            </a:r>
            <a:r>
              <a:rPr lang="ru-RU" dirty="0" smtClean="0">
                <a:hlinkClick r:id="rId2"/>
              </a:rPr>
              <a:t>Жан Кокто</a:t>
            </a:r>
            <a:r>
              <a:rPr lang="ru-RU" dirty="0" smtClean="0"/>
              <a:t>, сотрудничавший с </a:t>
            </a:r>
            <a:r>
              <a:rPr lang="ru-RU" dirty="0" smtClean="0">
                <a:hlinkClick r:id="rId3"/>
              </a:rPr>
              <a:t>Сергеем Дягилевым</a:t>
            </a:r>
            <a:r>
              <a:rPr lang="ru-RU" dirty="0" smtClean="0"/>
              <a:t>, предложил Пикассо сделать эскизы костюмов и декорации к будущему балету. Художник отправился работать в Рим, где влюбился в одну из танцовщиц </a:t>
            </a:r>
            <a:r>
              <a:rPr lang="ru-RU" dirty="0" err="1" smtClean="0"/>
              <a:t>Дягилевской</a:t>
            </a:r>
            <a:r>
              <a:rPr lang="ru-RU" dirty="0" smtClean="0"/>
              <a:t> труппы - Ольгу Хохлову. Они поженились в 1918 году, а в 1921-м у них родился сын Поль. </a:t>
            </a:r>
            <a:endParaRPr lang="ru-RU" dirty="0"/>
          </a:p>
        </p:txBody>
      </p:sp>
      <p:pic>
        <p:nvPicPr>
          <p:cNvPr id="5" name="Рисунок 4" descr="picasso_and_olga2.jpg"/>
          <p:cNvPicPr>
            <a:picLocks noChangeAspect="1"/>
          </p:cNvPicPr>
          <p:nvPr/>
        </p:nvPicPr>
        <p:blipFill>
          <a:blip r:embed="rId4"/>
          <a:stretch>
            <a:fillRect/>
          </a:stretch>
        </p:blipFill>
        <p:spPr>
          <a:xfrm>
            <a:off x="4572000" y="1142984"/>
            <a:ext cx="3929080" cy="4217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800" decel="100000"/>
                                        <p:tgtEl>
                                          <p:spTgt spid="4"/>
                                        </p:tgtEl>
                                      </p:cBhvr>
                                    </p:animEffect>
                                    <p:anim calcmode="lin" valueType="num">
                                      <p:cBhvr>
                                        <p:cTn id="14" dur="800" decel="100000" fill="hold"/>
                                        <p:tgtEl>
                                          <p:spTgt spid="4"/>
                                        </p:tgtEl>
                                        <p:attrNameLst>
                                          <p:attrName>style.rotation</p:attrName>
                                        </p:attrNameLst>
                                      </p:cBhvr>
                                      <p:tavLst>
                                        <p:tav tm="0">
                                          <p:val>
                                            <p:fltVal val="-90"/>
                                          </p:val>
                                        </p:tav>
                                        <p:tav tm="100000">
                                          <p:val>
                                            <p:fltVal val="0"/>
                                          </p:val>
                                        </p:tav>
                                      </p:tavLst>
                                    </p:anim>
                                    <p:anim calcmode="lin" valueType="num">
                                      <p:cBhvr>
                                        <p:cTn id="15" dur="800" decel="100000" fill="hold"/>
                                        <p:tgtEl>
                                          <p:spTgt spid="4"/>
                                        </p:tgtEl>
                                        <p:attrNameLst>
                                          <p:attrName>ppt_x</p:attrName>
                                        </p:attrNameLst>
                                      </p:cBhvr>
                                      <p:tavLst>
                                        <p:tav tm="0">
                                          <p:val>
                                            <p:strVal val="#ppt_x+0.4"/>
                                          </p:val>
                                        </p:tav>
                                        <p:tav tm="100000">
                                          <p:val>
                                            <p:strVal val="#ppt_x-0.05"/>
                                          </p:val>
                                        </p:tav>
                                      </p:tavLst>
                                    </p:anim>
                                    <p:anim calcmode="lin" valueType="num">
                                      <p:cBhvr>
                                        <p:cTn id="16" dur="800" decel="100000" fill="hold"/>
                                        <p:tgtEl>
                                          <p:spTgt spid="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8"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5000" fill="hold"/>
                                        <p:tgtEl>
                                          <p:spTgt spid="5"/>
                                        </p:tgtEl>
                                        <p:attrNameLst>
                                          <p:attrName>ppt_x</p:attrName>
                                        </p:attrNameLst>
                                      </p:cBhvr>
                                      <p:tavLst>
                                        <p:tav tm="0">
                                          <p:val>
                                            <p:strVal val="#ppt_x"/>
                                          </p:val>
                                        </p:tav>
                                        <p:tav tm="100000">
                                          <p:val>
                                            <p:strVal val="#ppt_x"/>
                                          </p:val>
                                        </p:tav>
                                      </p:tavLst>
                                    </p:anim>
                                    <p:anim calcmode="lin" valueType="num">
                                      <p:cBhvr>
                                        <p:cTn id="24" dur="1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42910" y="2571744"/>
            <a:ext cx="3000396" cy="685800"/>
          </a:xfrm>
        </p:spPr>
        <p:txBody>
          <a:bodyPr>
            <a:noAutofit/>
          </a:bodyPr>
          <a:lstStyle/>
          <a:p>
            <a:r>
              <a:rPr lang="ru-RU" sz="1800" dirty="0" smtClean="0"/>
              <a:t>В это время его полотна очень далеки от кубизма; на них: ясные и понятные формы, светлые тона, правильные лица. Самая выразительная картина этих лет - </a:t>
            </a:r>
            <a:r>
              <a:rPr lang="ru-RU" sz="1800" dirty="0" smtClean="0">
                <a:hlinkClick r:id="rId2"/>
              </a:rPr>
              <a:t>"Портрет Ольги в кресле"</a:t>
            </a:r>
            <a:r>
              <a:rPr lang="ru-RU" sz="1800" dirty="0" smtClean="0"/>
              <a:t> (1917) Пикассо активно критиковали за смену стиля, как прежде критиковали за кубизм. На эти обвинения он ответил в одном из интервью: </a:t>
            </a:r>
            <a:r>
              <a:rPr lang="ru-RU" sz="1800" i="1" dirty="0" smtClean="0"/>
              <a:t>"Всякий раз, когда я хочу что-то сказать, я говорю в той манере, в которой, по-моему ощущению это должно быть сказано"</a:t>
            </a:r>
            <a:endParaRPr lang="ru-RU" sz="1800" dirty="0"/>
          </a:p>
        </p:txBody>
      </p:sp>
      <p:pic>
        <p:nvPicPr>
          <p:cNvPr id="4" name="Рисунок 3" descr="102.jpg"/>
          <p:cNvPicPr>
            <a:picLocks noChangeAspect="1"/>
          </p:cNvPicPr>
          <p:nvPr/>
        </p:nvPicPr>
        <p:blipFill>
          <a:blip r:embed="rId3"/>
          <a:stretch>
            <a:fillRect/>
          </a:stretch>
        </p:blipFill>
        <p:spPr>
          <a:xfrm>
            <a:off x="4214810" y="357166"/>
            <a:ext cx="4312944" cy="60306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1571612"/>
            <a:ext cx="6477000" cy="714380"/>
          </a:xfrm>
        </p:spPr>
        <p:txBody>
          <a:bodyPr>
            <a:normAutofit fontScale="90000"/>
          </a:bodyPr>
          <a:lstStyle/>
          <a:p>
            <a:r>
              <a:rPr lang="ru-RU" b="1" dirty="0" smtClean="0"/>
              <a:t>Детство и годы обучения (1881-1900)</a:t>
            </a:r>
            <a:br>
              <a:rPr lang="ru-RU" b="1" dirty="0" smtClean="0"/>
            </a:br>
            <a:endParaRPr lang="ru-RU" dirty="0"/>
          </a:p>
        </p:txBody>
      </p:sp>
      <p:sp>
        <p:nvSpPr>
          <p:cNvPr id="5" name="TextBox 4"/>
          <p:cNvSpPr txBox="1"/>
          <p:nvPr/>
        </p:nvSpPr>
        <p:spPr>
          <a:xfrm>
            <a:off x="4286248" y="1785926"/>
            <a:ext cx="4286280" cy="3693319"/>
          </a:xfrm>
          <a:prstGeom prst="rect">
            <a:avLst/>
          </a:prstGeom>
          <a:noFill/>
        </p:spPr>
        <p:txBody>
          <a:bodyPr wrap="square" rtlCol="0">
            <a:spAutoFit/>
          </a:bodyPr>
          <a:lstStyle/>
          <a:p>
            <a:r>
              <a:rPr lang="ru-RU" dirty="0" smtClean="0"/>
              <a:t>Пабло Пикассо родился 25 октября 1881 года в городе Малага, </a:t>
            </a:r>
            <a:r>
              <a:rPr lang="ru-RU" dirty="0" err="1" smtClean="0"/>
              <a:t>анадалузской</a:t>
            </a:r>
            <a:r>
              <a:rPr lang="ru-RU" dirty="0" smtClean="0"/>
              <a:t> провинции Испании. Пабло рано проявил талант к рисованию. Уже с 7 лет он учился у своего отца технике рисования, который сначала поручал ему дописывать лапки голубей на своих картинах. Но однажды, доверив тринадцатилетнему Пабло дописать довольно большой натюрморт, он был настолько поражен техникой сына, что, по легенде, сам бросил заниматься живописью. </a:t>
            </a:r>
            <a:endParaRPr lang="ru-RU" dirty="0"/>
          </a:p>
        </p:txBody>
      </p:sp>
      <p:pic>
        <p:nvPicPr>
          <p:cNvPr id="6" name="Рисунок 5" descr="picasso26.jpg"/>
          <p:cNvPicPr>
            <a:picLocks noChangeAspect="1"/>
          </p:cNvPicPr>
          <p:nvPr/>
        </p:nvPicPr>
        <p:blipFill>
          <a:blip r:embed="rId2"/>
          <a:stretch>
            <a:fillRect/>
          </a:stretch>
        </p:blipFill>
        <p:spPr>
          <a:xfrm>
            <a:off x="1000100" y="1785926"/>
            <a:ext cx="2928948" cy="37685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14414" y="428604"/>
            <a:ext cx="6705600" cy="685800"/>
          </a:xfrm>
        </p:spPr>
        <p:txBody>
          <a:bodyPr/>
          <a:lstStyle/>
          <a:p>
            <a:r>
              <a:rPr lang="ru-RU" dirty="0" smtClean="0"/>
              <a:t>Другие картины "реалистического" периода.</a:t>
            </a:r>
            <a:endParaRPr lang="ru-RU" dirty="0"/>
          </a:p>
        </p:txBody>
      </p:sp>
      <p:pic>
        <p:nvPicPr>
          <p:cNvPr id="4" name="Рисунок 3" descr="106.jpg"/>
          <p:cNvPicPr>
            <a:picLocks noChangeAspect="1"/>
          </p:cNvPicPr>
          <p:nvPr/>
        </p:nvPicPr>
        <p:blipFill>
          <a:blip r:embed="rId2"/>
          <a:stretch>
            <a:fillRect/>
          </a:stretch>
        </p:blipFill>
        <p:spPr>
          <a:xfrm>
            <a:off x="5929322" y="1071546"/>
            <a:ext cx="3000364" cy="3324619"/>
          </a:xfrm>
          <a:prstGeom prst="rect">
            <a:avLst/>
          </a:prstGeom>
        </p:spPr>
      </p:pic>
      <p:sp>
        <p:nvSpPr>
          <p:cNvPr id="5" name="TextBox 4"/>
          <p:cNvSpPr txBox="1"/>
          <p:nvPr/>
        </p:nvSpPr>
        <p:spPr>
          <a:xfrm>
            <a:off x="6858016" y="4643446"/>
            <a:ext cx="1714512" cy="646331"/>
          </a:xfrm>
          <a:prstGeom prst="rect">
            <a:avLst/>
          </a:prstGeom>
          <a:noFill/>
        </p:spPr>
        <p:txBody>
          <a:bodyPr wrap="square" rtlCol="0">
            <a:spAutoFit/>
          </a:bodyPr>
          <a:lstStyle/>
          <a:p>
            <a:r>
              <a:rPr lang="ru-RU" dirty="0" smtClean="0">
                <a:solidFill>
                  <a:schemeClr val="tx2">
                    <a:lumMod val="90000"/>
                  </a:schemeClr>
                </a:solidFill>
              </a:rPr>
              <a:t>«Купальщицы»(1918)</a:t>
            </a:r>
            <a:endParaRPr lang="ru-RU" dirty="0">
              <a:solidFill>
                <a:schemeClr val="tx2">
                  <a:lumMod val="90000"/>
                </a:schemeClr>
              </a:solidFill>
            </a:endParaRPr>
          </a:p>
        </p:txBody>
      </p:sp>
      <p:pic>
        <p:nvPicPr>
          <p:cNvPr id="6" name="Рисунок 5" descr="123.jpg"/>
          <p:cNvPicPr>
            <a:picLocks noChangeAspect="1"/>
          </p:cNvPicPr>
          <p:nvPr/>
        </p:nvPicPr>
        <p:blipFill>
          <a:blip r:embed="rId3"/>
          <a:stretch>
            <a:fillRect/>
          </a:stretch>
        </p:blipFill>
        <p:spPr>
          <a:xfrm>
            <a:off x="214282" y="1214422"/>
            <a:ext cx="3500462" cy="2928958"/>
          </a:xfrm>
          <a:prstGeom prst="rect">
            <a:avLst/>
          </a:prstGeom>
        </p:spPr>
      </p:pic>
      <p:sp>
        <p:nvSpPr>
          <p:cNvPr id="7" name="TextBox 6"/>
          <p:cNvSpPr txBox="1"/>
          <p:nvPr/>
        </p:nvSpPr>
        <p:spPr>
          <a:xfrm>
            <a:off x="857224" y="4286256"/>
            <a:ext cx="2286016" cy="646331"/>
          </a:xfrm>
          <a:prstGeom prst="rect">
            <a:avLst/>
          </a:prstGeom>
          <a:noFill/>
        </p:spPr>
        <p:txBody>
          <a:bodyPr wrap="square" rtlCol="0">
            <a:spAutoFit/>
          </a:bodyPr>
          <a:lstStyle/>
          <a:p>
            <a:r>
              <a:rPr lang="ru-RU" dirty="0" smtClean="0">
                <a:hlinkClick r:id="rId4"/>
              </a:rPr>
              <a:t>"Женщины, бегущие по пляжу"</a:t>
            </a:r>
            <a:r>
              <a:rPr lang="ru-RU" dirty="0" smtClean="0"/>
              <a:t> (1922)</a:t>
            </a:r>
            <a:endParaRPr lang="ru-RU" dirty="0"/>
          </a:p>
        </p:txBody>
      </p:sp>
      <p:pic>
        <p:nvPicPr>
          <p:cNvPr id="8" name="Рисунок 7" descr="127.jpg"/>
          <p:cNvPicPr>
            <a:picLocks noChangeAspect="1"/>
          </p:cNvPicPr>
          <p:nvPr/>
        </p:nvPicPr>
        <p:blipFill>
          <a:blip r:embed="rId5"/>
          <a:stretch>
            <a:fillRect/>
          </a:stretch>
        </p:blipFill>
        <p:spPr>
          <a:xfrm>
            <a:off x="3286116" y="1500174"/>
            <a:ext cx="2951434" cy="3654394"/>
          </a:xfrm>
          <a:prstGeom prst="rect">
            <a:avLst/>
          </a:prstGeom>
        </p:spPr>
      </p:pic>
      <p:sp>
        <p:nvSpPr>
          <p:cNvPr id="9" name="TextBox 8"/>
          <p:cNvSpPr txBox="1"/>
          <p:nvPr/>
        </p:nvSpPr>
        <p:spPr>
          <a:xfrm>
            <a:off x="3786182" y="5143512"/>
            <a:ext cx="2214578" cy="923330"/>
          </a:xfrm>
          <a:prstGeom prst="rect">
            <a:avLst/>
          </a:prstGeom>
          <a:noFill/>
        </p:spPr>
        <p:txBody>
          <a:bodyPr wrap="square" rtlCol="0">
            <a:spAutoFit/>
          </a:bodyPr>
          <a:lstStyle/>
          <a:p>
            <a:r>
              <a:rPr lang="ru-RU" dirty="0" smtClean="0">
                <a:hlinkClick r:id="rId6"/>
              </a:rPr>
              <a:t>"Детский портрет Поля Пикассо"</a:t>
            </a:r>
            <a:r>
              <a:rPr lang="ru-RU" dirty="0" smtClean="0"/>
              <a:t> (1923)</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80">
                                          <p:stCondLst>
                                            <p:cond delay="0"/>
                                          </p:stCondLst>
                                        </p:cTn>
                                        <p:tgtEl>
                                          <p:spTgt spid="6"/>
                                        </p:tgtEl>
                                      </p:cBhvr>
                                    </p:animEffect>
                                    <p:anim calcmode="lin" valueType="num">
                                      <p:cBhvr>
                                        <p:cTn id="3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tgtEl>
                                      </p:cBhvr>
                                      <p:to x="100000" y="60000"/>
                                    </p:animScale>
                                    <p:animScale>
                                      <p:cBhvr>
                                        <p:cTn id="40" dur="166" decel="50000">
                                          <p:stCondLst>
                                            <p:cond delay="676"/>
                                          </p:stCondLst>
                                        </p:cTn>
                                        <p:tgtEl>
                                          <p:spTgt spid="6"/>
                                        </p:tgtEl>
                                      </p:cBhvr>
                                      <p:to x="100000" y="100000"/>
                                    </p:animScale>
                                    <p:animScale>
                                      <p:cBhvr>
                                        <p:cTn id="41" dur="26">
                                          <p:stCondLst>
                                            <p:cond delay="1312"/>
                                          </p:stCondLst>
                                        </p:cTn>
                                        <p:tgtEl>
                                          <p:spTgt spid="6"/>
                                        </p:tgtEl>
                                      </p:cBhvr>
                                      <p:to x="100000" y="80000"/>
                                    </p:animScale>
                                    <p:animScale>
                                      <p:cBhvr>
                                        <p:cTn id="42" dur="166" decel="50000">
                                          <p:stCondLst>
                                            <p:cond delay="1338"/>
                                          </p:stCondLst>
                                        </p:cTn>
                                        <p:tgtEl>
                                          <p:spTgt spid="6"/>
                                        </p:tgtEl>
                                      </p:cBhvr>
                                      <p:to x="100000" y="100000"/>
                                    </p:animScale>
                                    <p:animScale>
                                      <p:cBhvr>
                                        <p:cTn id="43" dur="26">
                                          <p:stCondLst>
                                            <p:cond delay="1642"/>
                                          </p:stCondLst>
                                        </p:cTn>
                                        <p:tgtEl>
                                          <p:spTgt spid="6"/>
                                        </p:tgtEl>
                                      </p:cBhvr>
                                      <p:to x="100000" y="90000"/>
                                    </p:animScale>
                                    <p:animScale>
                                      <p:cBhvr>
                                        <p:cTn id="44" dur="166" decel="50000">
                                          <p:stCondLst>
                                            <p:cond delay="1668"/>
                                          </p:stCondLst>
                                        </p:cTn>
                                        <p:tgtEl>
                                          <p:spTgt spid="6"/>
                                        </p:tgtEl>
                                      </p:cBhvr>
                                      <p:to x="100000" y="100000"/>
                                    </p:animScale>
                                    <p:animScale>
                                      <p:cBhvr>
                                        <p:cTn id="45" dur="26">
                                          <p:stCondLst>
                                            <p:cond delay="1808"/>
                                          </p:stCondLst>
                                        </p:cTn>
                                        <p:tgtEl>
                                          <p:spTgt spid="6"/>
                                        </p:tgtEl>
                                      </p:cBhvr>
                                      <p:to x="100000" y="95000"/>
                                    </p:animScale>
                                    <p:animScale>
                                      <p:cBhvr>
                                        <p:cTn id="46" dur="166" decel="50000">
                                          <p:stCondLst>
                                            <p:cond delay="1834"/>
                                          </p:stCondLst>
                                        </p:cTn>
                                        <p:tgtEl>
                                          <p:spTgt spid="6"/>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9" presetClass="entr" presetSubtype="0" accel="10000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39" presetClass="entr" presetSubtype="0" accel="10000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214546" y="285728"/>
            <a:ext cx="6705600" cy="685800"/>
          </a:xfrm>
        </p:spPr>
        <p:txBody>
          <a:bodyPr/>
          <a:lstStyle/>
          <a:p>
            <a:r>
              <a:rPr lang="ru-RU" b="1" dirty="0" smtClean="0">
                <a:solidFill>
                  <a:schemeClr val="tx2">
                    <a:lumMod val="90000"/>
                  </a:schemeClr>
                </a:solidFill>
              </a:rPr>
              <a:t>Сюрреализм (1925 - 1936)</a:t>
            </a:r>
          </a:p>
          <a:p>
            <a:endParaRPr lang="ru-RU" dirty="0"/>
          </a:p>
        </p:txBody>
      </p:sp>
      <p:sp>
        <p:nvSpPr>
          <p:cNvPr id="4" name="TextBox 3"/>
          <p:cNvSpPr txBox="1"/>
          <p:nvPr/>
        </p:nvSpPr>
        <p:spPr>
          <a:xfrm>
            <a:off x="642910" y="785794"/>
            <a:ext cx="5786478" cy="369332"/>
          </a:xfrm>
          <a:prstGeom prst="rect">
            <a:avLst/>
          </a:prstGeom>
          <a:noFill/>
        </p:spPr>
        <p:txBody>
          <a:bodyPr wrap="square" rtlCol="0">
            <a:spAutoFit/>
          </a:bodyPr>
          <a:lstStyle/>
          <a:p>
            <a:r>
              <a:rPr lang="ru-RU" dirty="0" smtClean="0"/>
              <a:t>В 1925 году Пикассо написал картину «Танец».</a:t>
            </a:r>
            <a:endParaRPr lang="ru-RU" dirty="0"/>
          </a:p>
        </p:txBody>
      </p:sp>
      <p:sp>
        <p:nvSpPr>
          <p:cNvPr id="5" name="TextBox 4"/>
          <p:cNvSpPr txBox="1"/>
          <p:nvPr/>
        </p:nvSpPr>
        <p:spPr>
          <a:xfrm>
            <a:off x="642910" y="1071546"/>
            <a:ext cx="4714908" cy="1477328"/>
          </a:xfrm>
          <a:prstGeom prst="rect">
            <a:avLst/>
          </a:prstGeom>
          <a:noFill/>
        </p:spPr>
        <p:txBody>
          <a:bodyPr wrap="square" rtlCol="0">
            <a:spAutoFit/>
          </a:bodyPr>
          <a:lstStyle/>
          <a:p>
            <a:r>
              <a:rPr lang="ru-RU" dirty="0" smtClean="0"/>
              <a:t>Агрессивная, болезненная, с деформированными фигурами, она отражает тяжелый период в семейной жизни художника и одновременно провозглашает новый перелом в его творчестве.</a:t>
            </a:r>
            <a:endParaRPr lang="ru-RU" dirty="0"/>
          </a:p>
        </p:txBody>
      </p:sp>
      <p:pic>
        <p:nvPicPr>
          <p:cNvPr id="6" name="Рисунок 5" descr="263.jpg"/>
          <p:cNvPicPr>
            <a:picLocks noChangeAspect="1"/>
          </p:cNvPicPr>
          <p:nvPr/>
        </p:nvPicPr>
        <p:blipFill>
          <a:blip r:embed="rId2"/>
          <a:stretch>
            <a:fillRect/>
          </a:stretch>
        </p:blipFill>
        <p:spPr>
          <a:xfrm>
            <a:off x="5286380" y="1500174"/>
            <a:ext cx="2857500" cy="4229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from="(-#ppt_w/2)" to="(#ppt_x)" calcmode="lin" valueType="num">
                                      <p:cBhvr>
                                        <p:cTn id="16" dur="600" fill="hold">
                                          <p:stCondLst>
                                            <p:cond delay="0"/>
                                          </p:stCondLst>
                                        </p:cTn>
                                        <p:tgtEl>
                                          <p:spTgt spid="5"/>
                                        </p:tgtEl>
                                        <p:attrNameLst>
                                          <p:attrName>ppt_x</p:attrName>
                                        </p:attrNameLst>
                                      </p:cBhvr>
                                    </p:anim>
                                    <p:anim from="0" to="-1.0" calcmode="lin" valueType="num">
                                      <p:cBhvr>
                                        <p:cTn id="17" dur="200" decel="50000" autoRev="1" fill="hold">
                                          <p:stCondLst>
                                            <p:cond delay="600"/>
                                          </p:stCondLst>
                                        </p:cTn>
                                        <p:tgtEl>
                                          <p:spTgt spid="5"/>
                                        </p:tgtEl>
                                        <p:attrNameLst>
                                          <p:attrName>xshear</p:attrName>
                                        </p:attrNameLst>
                                      </p:cBhvr>
                                    </p:anim>
                                    <p:animScale>
                                      <p:cBhvr>
                                        <p:cTn id="18" dur="200" decel="100000" autoRev="1" fill="hold">
                                          <p:stCondLst>
                                            <p:cond delay="600"/>
                                          </p:stCondLst>
                                        </p:cTn>
                                        <p:tgtEl>
                                          <p:spTgt spid="5"/>
                                        </p:tgtEl>
                                      </p:cBhvr>
                                      <p:from x="100000" y="100000"/>
                                      <p:to x="80000" y="100000"/>
                                    </p:animScale>
                                    <p:anim by="(#ppt_h/3+#ppt_w*0.1)" calcmode="lin" valueType="num">
                                      <p:cBhvr additive="sum">
                                        <p:cTn id="19" dur="200" decel="100000" autoRev="1" fill="hold">
                                          <p:stCondLst>
                                            <p:cond delay="600"/>
                                          </p:stCondLst>
                                        </p:cTn>
                                        <p:tgtEl>
                                          <p:spTgt spid="5"/>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28728" y="428604"/>
            <a:ext cx="6705600" cy="685800"/>
          </a:xfrm>
        </p:spPr>
        <p:txBody>
          <a:bodyPr>
            <a:normAutofit fontScale="92500" lnSpcReduction="20000"/>
          </a:bodyPr>
          <a:lstStyle/>
          <a:p>
            <a:r>
              <a:rPr lang="ru-RU" b="1" dirty="0" smtClean="0"/>
              <a:t>Война в Испании. </a:t>
            </a:r>
            <a:r>
              <a:rPr lang="ru-RU" b="1" dirty="0" err="1" smtClean="0"/>
              <a:t>Герника</a:t>
            </a:r>
            <a:r>
              <a:rPr lang="ru-RU" b="1" dirty="0" smtClean="0"/>
              <a:t>. Вторая мировая война (1937-1945)</a:t>
            </a:r>
          </a:p>
          <a:p>
            <a:endParaRPr lang="ru-RU" dirty="0"/>
          </a:p>
        </p:txBody>
      </p:sp>
      <p:sp>
        <p:nvSpPr>
          <p:cNvPr id="4" name="TextBox 3"/>
          <p:cNvSpPr txBox="1"/>
          <p:nvPr/>
        </p:nvSpPr>
        <p:spPr>
          <a:xfrm>
            <a:off x="0" y="1071546"/>
            <a:ext cx="3786214" cy="3416320"/>
          </a:xfrm>
          <a:prstGeom prst="rect">
            <a:avLst/>
          </a:prstGeom>
          <a:noFill/>
        </p:spPr>
        <p:txBody>
          <a:bodyPr wrap="square" rtlCol="0">
            <a:spAutoFit/>
          </a:bodyPr>
          <a:lstStyle/>
          <a:p>
            <a:r>
              <a:rPr lang="ru-RU" dirty="0" smtClean="0"/>
              <a:t>Начиная с 1930-х годов в творчестве Пикассо появляется такая ключевая для него тема и образ как бык, Минотавр. Художник создает целый ряд работ с этим персонажем ("</a:t>
            </a:r>
            <a:r>
              <a:rPr lang="ru-RU" dirty="0" err="1" smtClean="0"/>
              <a:t>Минотавромахия</a:t>
            </a:r>
            <a:r>
              <a:rPr lang="ru-RU" dirty="0" smtClean="0"/>
              <a:t>", 1935), при этом миф о Минотавре Пикассо трактует по-своему. Для Пикассо бык, Минотавр - это разрушительные силы, война и смерть. </a:t>
            </a:r>
            <a:br>
              <a:rPr lang="ru-RU" dirty="0" smtClean="0"/>
            </a:br>
            <a:r>
              <a:rPr lang="ru-RU" dirty="0" smtClean="0"/>
              <a:t>Апогеем развития этой темы стала знаменитая картина</a:t>
            </a:r>
            <a:endParaRPr lang="ru-RU" dirty="0"/>
          </a:p>
        </p:txBody>
      </p:sp>
      <p:pic>
        <p:nvPicPr>
          <p:cNvPr id="5" name="Рисунок 4" descr="2193.jpg"/>
          <p:cNvPicPr>
            <a:picLocks noChangeAspect="1"/>
          </p:cNvPicPr>
          <p:nvPr/>
        </p:nvPicPr>
        <p:blipFill>
          <a:blip r:embed="rId2"/>
          <a:stretch>
            <a:fillRect/>
          </a:stretch>
        </p:blipFill>
        <p:spPr>
          <a:xfrm>
            <a:off x="3855510" y="1142984"/>
            <a:ext cx="5288490" cy="38576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0"/>
            <a:ext cx="5857916" cy="2862322"/>
          </a:xfrm>
          <a:prstGeom prst="rect">
            <a:avLst/>
          </a:prstGeom>
          <a:noFill/>
        </p:spPr>
        <p:txBody>
          <a:bodyPr wrap="square" rtlCol="0">
            <a:spAutoFit/>
          </a:bodyPr>
          <a:lstStyle/>
          <a:p>
            <a:r>
              <a:rPr lang="ru-RU" dirty="0" smtClean="0"/>
              <a:t>Апогеем развития этой темы стала знаменитая картина Пикассо </a:t>
            </a:r>
            <a:r>
              <a:rPr lang="ru-RU" dirty="0" smtClean="0">
                <a:hlinkClick r:id="rId2"/>
              </a:rPr>
              <a:t>"</a:t>
            </a:r>
            <a:r>
              <a:rPr lang="ru-RU" dirty="0" err="1" smtClean="0">
                <a:hlinkClick r:id="rId2"/>
              </a:rPr>
              <a:t>Герника</a:t>
            </a:r>
            <a:r>
              <a:rPr lang="ru-RU" dirty="0" smtClean="0">
                <a:hlinkClick r:id="rId2"/>
              </a:rPr>
              <a:t>"</a:t>
            </a:r>
            <a:r>
              <a:rPr lang="ru-RU" dirty="0" smtClean="0"/>
              <a:t> (1937). </a:t>
            </a:r>
            <a:r>
              <a:rPr lang="ru-RU" dirty="0" err="1" smtClean="0"/>
              <a:t>Герника</a:t>
            </a:r>
            <a:r>
              <a:rPr lang="ru-RU" dirty="0" smtClean="0"/>
              <a:t> - это маленький городок басков на севере Испании, практически стертый с лица земли немецкой авиацией 1 мая 1937 года. Эта огромная (почти восемь метров в длину и три с половиной в высоту) монохромная (черный, белый, серый) картина была впервые выставлена в республиканском павильоне Испании на Всемирной выставке в Париже.</a:t>
            </a:r>
            <a:br>
              <a:rPr lang="ru-RU" dirty="0" smtClean="0"/>
            </a:br>
            <a:endParaRPr lang="ru-RU" dirty="0"/>
          </a:p>
        </p:txBody>
      </p:sp>
      <p:pic>
        <p:nvPicPr>
          <p:cNvPr id="5" name="Рисунок 4" descr="170.jpg"/>
          <p:cNvPicPr>
            <a:picLocks noChangeAspect="1"/>
          </p:cNvPicPr>
          <p:nvPr/>
        </p:nvPicPr>
        <p:blipFill>
          <a:blip r:embed="rId3"/>
          <a:stretch>
            <a:fillRect/>
          </a:stretch>
        </p:blipFill>
        <p:spPr>
          <a:xfrm>
            <a:off x="2786050" y="2428868"/>
            <a:ext cx="5912110" cy="34290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43042" y="357166"/>
            <a:ext cx="6705600" cy="685800"/>
          </a:xfrm>
        </p:spPr>
        <p:txBody>
          <a:bodyPr/>
          <a:lstStyle/>
          <a:p>
            <a:r>
              <a:rPr lang="ru-RU" b="1" dirty="0" smtClean="0"/>
              <a:t>Последние годы (конец 60-х - 1973)</a:t>
            </a:r>
          </a:p>
          <a:p>
            <a:endParaRPr lang="ru-RU" dirty="0"/>
          </a:p>
        </p:txBody>
      </p:sp>
      <p:sp>
        <p:nvSpPr>
          <p:cNvPr id="4" name="TextBox 3"/>
          <p:cNvSpPr txBox="1"/>
          <p:nvPr/>
        </p:nvSpPr>
        <p:spPr>
          <a:xfrm>
            <a:off x="3643274" y="642918"/>
            <a:ext cx="5500726" cy="5355312"/>
          </a:xfrm>
          <a:prstGeom prst="rect">
            <a:avLst/>
          </a:prstGeom>
          <a:noFill/>
        </p:spPr>
        <p:txBody>
          <a:bodyPr wrap="square" rtlCol="0">
            <a:spAutoFit/>
          </a:bodyPr>
          <a:lstStyle/>
          <a:p>
            <a:r>
              <a:rPr lang="ru-RU" dirty="0" smtClean="0"/>
              <a:t>В позднем творчестве художник часто обращается к женскому портрету (портреты Жаклин Рок). Жаклин остается последней и верной женщиной Пикассо и ухаживает за ним, уже больным, ослепшим и плохо слышащим, до самой его смерти. Умер Пикассо 8 апреля 1973 в возрасте 92 лет, мультимиллионером, в городе </a:t>
            </a:r>
            <a:r>
              <a:rPr lang="ru-RU" dirty="0" err="1" smtClean="0"/>
              <a:t>Мужене</a:t>
            </a:r>
            <a:r>
              <a:rPr lang="ru-RU" dirty="0" smtClean="0"/>
              <a:t> во Франции и похоронен около принадлежавшего ему замка </a:t>
            </a:r>
            <a:r>
              <a:rPr lang="ru-RU" dirty="0" err="1" smtClean="0"/>
              <a:t>Вовенарг</a:t>
            </a:r>
            <a:r>
              <a:rPr lang="ru-RU" dirty="0" smtClean="0"/>
              <a:t>. Он оставил после себя более 80 тысяч работ (по другим сведениям около 20 тысяч). О смерти сам Пикассо говорил так: </a:t>
            </a:r>
            <a:r>
              <a:rPr lang="ru-RU" i="1" dirty="0" smtClean="0"/>
              <a:t>"Я все время думаю о Смерти. Она всего лишь женщина, которая никогда не покинет меня"</a:t>
            </a:r>
            <a:r>
              <a:rPr lang="ru-RU" dirty="0" smtClean="0"/>
              <a:t>. Еще при жизни художника, в 1970 году был открыт Музей Пикассо в Барселоне (картины для этого музея передал сам Пикассо), а в 1985 усилиями наследников художника - уже был создан Музей Пикассо в Париже, насчитывающий более 200 картин, более 150 скульптур и несколько тысяч рисунков, коллажей, </a:t>
            </a:r>
            <a:r>
              <a:rPr lang="ru-RU" dirty="0" err="1" smtClean="0"/>
              <a:t>эстапмов</a:t>
            </a:r>
            <a:r>
              <a:rPr lang="ru-RU" dirty="0" smtClean="0"/>
              <a:t>, документов. </a:t>
            </a:r>
            <a:endParaRPr lang="ru-RU" dirty="0"/>
          </a:p>
        </p:txBody>
      </p:sp>
      <p:pic>
        <p:nvPicPr>
          <p:cNvPr id="5" name="Рисунок 4" descr="picasso31.jpg"/>
          <p:cNvPicPr>
            <a:picLocks noChangeAspect="1"/>
          </p:cNvPicPr>
          <p:nvPr/>
        </p:nvPicPr>
        <p:blipFill>
          <a:blip r:embed="rId2"/>
          <a:stretch>
            <a:fillRect/>
          </a:stretch>
        </p:blipFill>
        <p:spPr>
          <a:xfrm>
            <a:off x="357158" y="1928802"/>
            <a:ext cx="3011023" cy="24288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0" fill="hold"/>
                                        <p:tgtEl>
                                          <p:spTgt spid="5"/>
                                        </p:tgtEl>
                                        <p:attrNameLst>
                                          <p:attrName>ppt_x</p:attrName>
                                        </p:attrNameLst>
                                      </p:cBhvr>
                                      <p:tavLst>
                                        <p:tav tm="0">
                                          <p:val>
                                            <p:strVal val="#ppt_x"/>
                                          </p:val>
                                        </p:tav>
                                        <p:tav tm="100000">
                                          <p:val>
                                            <p:strVal val="#ppt_x"/>
                                          </p:val>
                                        </p:tav>
                                      </p:tavLst>
                                    </p:anim>
                                    <p:anim calcmode="lin" valueType="num">
                                      <p:cBhvr additive="base">
                                        <p:cTn id="1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                            ИСТОЧНИКИ</a:t>
            </a:r>
            <a:endParaRPr lang="ru-RU" sz="2800" dirty="0"/>
          </a:p>
        </p:txBody>
      </p:sp>
      <p:sp>
        <p:nvSpPr>
          <p:cNvPr id="3" name="Содержимое 2"/>
          <p:cNvSpPr>
            <a:spLocks noGrp="1"/>
          </p:cNvSpPr>
          <p:nvPr>
            <p:ph sz="quarter" idx="1"/>
          </p:nvPr>
        </p:nvSpPr>
        <p:spPr/>
        <p:txBody>
          <a:bodyPr>
            <a:normAutofit/>
          </a:bodyPr>
          <a:lstStyle/>
          <a:p>
            <a:r>
              <a:rPr lang="ru-RU" sz="1800" dirty="0" smtClean="0"/>
              <a:t>Учебник для 11 класса «Мировая художественная культура» Данилова Г.И.</a:t>
            </a:r>
          </a:p>
          <a:p>
            <a:r>
              <a:rPr lang="ru-RU" sz="1800" dirty="0" smtClean="0"/>
              <a:t>«Введение в искусствознание» </a:t>
            </a:r>
            <a:r>
              <a:rPr lang="ru-RU" sz="1800" dirty="0" err="1" smtClean="0"/>
              <a:t>А.Н.Донин</a:t>
            </a:r>
            <a:endParaRPr lang="ru-RU" sz="1800" dirty="0" smtClean="0"/>
          </a:p>
          <a:p>
            <a:r>
              <a:rPr lang="ru-RU" sz="1800" dirty="0" smtClean="0"/>
              <a:t>Коллекция: мировая художественная культура</a:t>
            </a:r>
          </a:p>
          <a:p>
            <a:r>
              <a:rPr lang="ru-RU" sz="1800" smtClean="0"/>
              <a:t>Энциклопедия искусства</a:t>
            </a:r>
            <a:endParaRPr lang="ru-RU"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86116" y="2500306"/>
            <a:ext cx="5857884" cy="714380"/>
          </a:xfrm>
        </p:spPr>
        <p:txBody>
          <a:bodyPr>
            <a:noAutofit/>
          </a:bodyPr>
          <a:lstStyle/>
          <a:p>
            <a:r>
              <a:rPr lang="ru-RU" sz="1800" dirty="0" smtClean="0"/>
              <a:t>В возрасте 13 лет Пабло Пикассо с блеском поступил в </a:t>
            </a:r>
            <a:r>
              <a:rPr lang="ru-RU" sz="1800" dirty="0" err="1" smtClean="0"/>
              <a:t>Барселонскую</a:t>
            </a:r>
            <a:r>
              <a:rPr lang="ru-RU" sz="1800" dirty="0" smtClean="0"/>
              <a:t> Академию художеств. На подготовку к экзамену, обычно занимавшую у студентов месяц, у Пикассо ушла неделя. Он поразил комиссию своим мастерством и был принят в Академию несмотря на свой юный возраст. Отец Пикассо совместно с его дядей решили послать Пабло в Мадридскую академию "Сан </a:t>
            </a:r>
            <a:r>
              <a:rPr lang="ru-RU" sz="1800" dirty="0" err="1" smtClean="0"/>
              <a:t>Фернандо</a:t>
            </a:r>
            <a:r>
              <a:rPr lang="ru-RU" sz="1800" dirty="0" smtClean="0"/>
              <a:t>", считавшуюся на тот момент самой передовой Школой искусств во всей Испании. Так, Пабло в 1897 году в возрасте 16 лет приехал в Мадрид. Однако занятия в Школе искусств продлились недолго, меньше года, и Пабло был захвачен всеми другими прелестями мадридской жизни, а также изучением работ впечатливших его тогда художников - Диего Веласкеса, Франсиско Гойи, и в особенности Эль Греко. </a:t>
            </a:r>
            <a:endParaRPr lang="ru-RU" sz="1800" dirty="0"/>
          </a:p>
        </p:txBody>
      </p:sp>
      <p:pic>
        <p:nvPicPr>
          <p:cNvPr id="4" name="Рисунок 3" descr="picasso1.jpg"/>
          <p:cNvPicPr>
            <a:picLocks noChangeAspect="1"/>
          </p:cNvPicPr>
          <p:nvPr/>
        </p:nvPicPr>
        <p:blipFill>
          <a:blip r:embed="rId2"/>
          <a:stretch>
            <a:fillRect/>
          </a:stretch>
        </p:blipFill>
        <p:spPr>
          <a:xfrm>
            <a:off x="214282" y="1000108"/>
            <a:ext cx="3000396" cy="4000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488" y="2000240"/>
            <a:ext cx="6286512" cy="685800"/>
          </a:xfrm>
        </p:spPr>
        <p:txBody>
          <a:bodyPr>
            <a:noAutofit/>
          </a:bodyPr>
          <a:lstStyle/>
          <a:p>
            <a:r>
              <a:rPr lang="ru-RU" sz="1800" dirty="0" smtClean="0"/>
              <a:t>Во время обучения в Мадриде Пикассо совершил свое первое турне в Париж - признанную тогда европейскую столицу искусств. Там он в течение нескольких месяцев посетил все без исключения музеи, изучая живопись великих мастеров: Делакруа, Тулуз-Лотрека, </a:t>
            </a:r>
            <a:r>
              <a:rPr lang="ru-RU" sz="1800" dirty="0" err="1" smtClean="0"/>
              <a:t>Ван-Гога</a:t>
            </a:r>
            <a:r>
              <a:rPr lang="ru-RU" sz="1800" dirty="0" smtClean="0"/>
              <a:t>, Гогена и многих других. Также он увлекался искусством финикийцев и египтян, готической скульптурой, японской гравюрой. Пабло интересовало абсолютно все. Тогда же, в первые годы жизни в Париже он познакомился с коллекционером и торговцем живописью </a:t>
            </a:r>
            <a:r>
              <a:rPr lang="ru-RU" sz="1800" dirty="0" err="1" smtClean="0">
                <a:hlinkClick r:id="rId2"/>
              </a:rPr>
              <a:t>Амбруазом</a:t>
            </a:r>
            <a:r>
              <a:rPr lang="ru-RU" sz="1800" dirty="0" smtClean="0">
                <a:hlinkClick r:id="rId2"/>
              </a:rPr>
              <a:t> </a:t>
            </a:r>
            <a:r>
              <a:rPr lang="ru-RU" sz="1800" dirty="0" err="1" smtClean="0">
                <a:hlinkClick r:id="rId2"/>
              </a:rPr>
              <a:t>Волларом</a:t>
            </a:r>
            <a:r>
              <a:rPr lang="ru-RU" sz="1800" dirty="0" smtClean="0"/>
              <a:t>, поэтами </a:t>
            </a:r>
            <a:r>
              <a:rPr lang="ru-RU" sz="1800" dirty="0" smtClean="0">
                <a:hlinkClick r:id="rId3"/>
              </a:rPr>
              <a:t>Максом </a:t>
            </a:r>
            <a:r>
              <a:rPr lang="ru-RU" sz="1800" dirty="0" err="1" smtClean="0">
                <a:hlinkClick r:id="rId3"/>
              </a:rPr>
              <a:t>Жакобом</a:t>
            </a:r>
            <a:r>
              <a:rPr lang="ru-RU" sz="1800" dirty="0" smtClean="0"/>
              <a:t> и </a:t>
            </a:r>
            <a:r>
              <a:rPr lang="ru-RU" sz="1800" dirty="0" err="1" smtClean="0">
                <a:hlinkClick r:id="rId4"/>
              </a:rPr>
              <a:t>Гийомом</a:t>
            </a:r>
            <a:r>
              <a:rPr lang="ru-RU" sz="1800" dirty="0" smtClean="0">
                <a:hlinkClick r:id="rId4"/>
              </a:rPr>
              <a:t> Аполлинером</a:t>
            </a:r>
            <a:r>
              <a:rPr lang="ru-RU" sz="1800" dirty="0" smtClean="0"/>
              <a:t> и многими другими. Он вновь посещал в Париж в 1901 и в 1902 году и уже окончательно перебрался туда к 1904 году.</a:t>
            </a:r>
            <a:endParaRPr lang="ru-RU" sz="1800" dirty="0"/>
          </a:p>
        </p:txBody>
      </p:sp>
      <p:pic>
        <p:nvPicPr>
          <p:cNvPr id="5" name="Рисунок 4" descr="Pablo_picasso_1.jpg"/>
          <p:cNvPicPr>
            <a:picLocks noChangeAspect="1"/>
          </p:cNvPicPr>
          <p:nvPr/>
        </p:nvPicPr>
        <p:blipFill>
          <a:blip r:embed="rId5"/>
          <a:stretch>
            <a:fillRect/>
          </a:stretch>
        </p:blipFill>
        <p:spPr>
          <a:xfrm>
            <a:off x="0" y="2285992"/>
            <a:ext cx="2741614" cy="34029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071670" y="357166"/>
            <a:ext cx="6705600" cy="785794"/>
          </a:xfrm>
        </p:spPr>
        <p:txBody>
          <a:bodyPr/>
          <a:lstStyle/>
          <a:p>
            <a:r>
              <a:rPr lang="ru-RU" sz="3200" b="1" dirty="0" smtClean="0">
                <a:solidFill>
                  <a:schemeClr val="tx2"/>
                </a:solidFill>
              </a:rPr>
              <a:t>"</a:t>
            </a:r>
            <a:r>
              <a:rPr lang="ru-RU" sz="3200" b="1" dirty="0" err="1" smtClean="0">
                <a:solidFill>
                  <a:schemeClr val="tx2"/>
                </a:solidFill>
              </a:rPr>
              <a:t>Голубой</a:t>
            </a:r>
            <a:r>
              <a:rPr lang="ru-RU" sz="3200" b="1" dirty="0" smtClean="0">
                <a:solidFill>
                  <a:schemeClr val="tx2"/>
                </a:solidFill>
              </a:rPr>
              <a:t>" период (1901-1904)</a:t>
            </a:r>
          </a:p>
          <a:p>
            <a:endParaRPr lang="ru-RU" dirty="0"/>
          </a:p>
        </p:txBody>
      </p:sp>
      <p:sp>
        <p:nvSpPr>
          <p:cNvPr id="4" name="TextBox 3"/>
          <p:cNvSpPr txBox="1"/>
          <p:nvPr/>
        </p:nvSpPr>
        <p:spPr>
          <a:xfrm>
            <a:off x="928662" y="1142984"/>
            <a:ext cx="7429552" cy="4801314"/>
          </a:xfrm>
          <a:prstGeom prst="rect">
            <a:avLst/>
          </a:prstGeom>
          <a:noFill/>
        </p:spPr>
        <p:txBody>
          <a:bodyPr wrap="square" rtlCol="0">
            <a:spAutoFit/>
          </a:bodyPr>
          <a:lstStyle/>
          <a:p>
            <a:r>
              <a:rPr lang="ru-RU" dirty="0" smtClean="0"/>
              <a:t>"</a:t>
            </a:r>
            <a:r>
              <a:rPr lang="ru-RU" dirty="0" err="1" smtClean="0"/>
              <a:t>Голубой</a:t>
            </a:r>
            <a:r>
              <a:rPr lang="ru-RU" dirty="0" smtClean="0"/>
              <a:t> период", пожалуй, первый этап в творчестве Пикассо, применительно к которому можно говорить об индивидуальности мастера: несмотря на все еще звучащие ноты влияний, мы уже имеем дело с проявлением истинной его индивидуальности. Первый творческий взлет, как ни странно, был спровоцирован долгой депрессией. В феврале 1901 г. в Мадриде Пикассо узнал о смерти своего близкого друга Карлоса </a:t>
            </a:r>
            <a:r>
              <a:rPr lang="ru-RU" dirty="0" err="1" smtClean="0"/>
              <a:t>Касагемаса</a:t>
            </a:r>
            <a:r>
              <a:rPr lang="ru-RU" dirty="0" smtClean="0"/>
              <a:t>. 5 мая 1901 г. художник второй раз в своей жизни приехал в Париж, где все напоминало о </a:t>
            </a:r>
            <a:r>
              <a:rPr lang="ru-RU" dirty="0" err="1" smtClean="0"/>
              <a:t>Касагемасе</a:t>
            </a:r>
            <a:r>
              <a:rPr lang="ru-RU" dirty="0" smtClean="0"/>
              <a:t>, с которым он совсем недавно открывал для себя французскую столицу. Пабло поселился в комнате, где провел свои последние дни Карлос, завел отнюдь не платонический роман с </a:t>
            </a:r>
            <a:r>
              <a:rPr lang="ru-RU" dirty="0" err="1" smtClean="0"/>
              <a:t>Жермен</a:t>
            </a:r>
            <a:r>
              <a:rPr lang="ru-RU" dirty="0" smtClean="0"/>
              <a:t>, из-за которой тот покончил с собой, общался с тем же, что и он, кругом людей. Можно представить, в какой сложный узел сплелись для него горечь потери, чувство вины, ощущение близости смерти... Все это во многом послужило тем "сором", из которого вырос "</a:t>
            </a:r>
            <a:r>
              <a:rPr lang="ru-RU" dirty="0" err="1" smtClean="0"/>
              <a:t>голубой</a:t>
            </a:r>
            <a:r>
              <a:rPr lang="ru-RU" dirty="0" smtClean="0"/>
              <a:t> период". Позже Пикассо говорил: "Я погрузился в синий цвет, когда понял, что </a:t>
            </a:r>
            <a:r>
              <a:rPr lang="ru-RU" dirty="0" err="1" smtClean="0"/>
              <a:t>Касагемас</a:t>
            </a:r>
            <a:r>
              <a:rPr lang="ru-RU" dirty="0" smtClean="0"/>
              <a:t> мертв".</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ppt_w*2.5"/>
                                          </p:val>
                                        </p:tav>
                                        <p:tav tm="100000">
                                          <p:val>
                                            <p:strVal val="#ppt_w"/>
                                          </p:val>
                                        </p:tav>
                                      </p:tavLst>
                                    </p:anim>
                                    <p:anim calcmode="lin" valueType="num">
                                      <p:cBhvr>
                                        <p:cTn id="15" dur="500" fill="hold"/>
                                        <p:tgtEl>
                                          <p:spTgt spid="4"/>
                                        </p:tgtEl>
                                        <p:attrNameLst>
                                          <p:attrName>ppt_h</p:attrName>
                                        </p:attrNameLst>
                                      </p:cBhvr>
                                      <p:tavLst>
                                        <p:tav tm="0">
                                          <p:val>
                                            <p:strVal val="#ppt_h*0.01"/>
                                          </p:val>
                                        </p:tav>
                                        <p:tav tm="100000">
                                          <p:val>
                                            <p:strVal val="#ppt_h"/>
                                          </p:val>
                                        </p:tav>
                                      </p:tavLst>
                                    </p:anim>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h+1"/>
                                          </p:val>
                                        </p:tav>
                                        <p:tav tm="100000">
                                          <p:val>
                                            <p:strVal val="#ppt_y"/>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285728"/>
            <a:ext cx="3000396" cy="5632311"/>
          </a:xfrm>
          <a:prstGeom prst="rect">
            <a:avLst/>
          </a:prstGeom>
          <a:noFill/>
        </p:spPr>
        <p:txBody>
          <a:bodyPr wrap="square" rtlCol="0">
            <a:spAutoFit/>
          </a:bodyPr>
          <a:lstStyle/>
          <a:p>
            <a:r>
              <a:rPr lang="ru-RU" dirty="0" smtClean="0"/>
              <a:t>Однако в июне 1901 г. на первой парижской выставке Пикассо, открытой </a:t>
            </a:r>
            <a:r>
              <a:rPr lang="ru-RU" dirty="0" err="1" smtClean="0"/>
              <a:t>Волларом</a:t>
            </a:r>
            <a:r>
              <a:rPr lang="ru-RU" dirty="0" smtClean="0"/>
              <a:t>, еще нет никакой "</a:t>
            </a:r>
            <a:r>
              <a:rPr lang="ru-RU" dirty="0" err="1" smtClean="0"/>
              <a:t>голубой</a:t>
            </a:r>
            <a:r>
              <a:rPr lang="ru-RU" dirty="0" smtClean="0"/>
              <a:t>" специфики: 64 представленные работы яркие, чувственные, в них ощутимо влияние импрессионистов. Началом собственно "</a:t>
            </a:r>
            <a:r>
              <a:rPr lang="ru-RU" dirty="0" err="1" smtClean="0"/>
              <a:t>голубого</a:t>
            </a:r>
            <a:r>
              <a:rPr lang="ru-RU" dirty="0" smtClean="0"/>
              <a:t> периода" считается созданный в том же 1901 г. </a:t>
            </a:r>
            <a:r>
              <a:rPr lang="ru-RU" dirty="0" smtClean="0">
                <a:hlinkClick r:id="rId2"/>
              </a:rPr>
              <a:t>"Портрет </a:t>
            </a:r>
            <a:r>
              <a:rPr lang="ru-RU" dirty="0" err="1" smtClean="0">
                <a:hlinkClick r:id="rId2"/>
              </a:rPr>
              <a:t>Хайме</a:t>
            </a:r>
            <a:r>
              <a:rPr lang="ru-RU" dirty="0" smtClean="0">
                <a:hlinkClick r:id="rId2"/>
              </a:rPr>
              <a:t> </a:t>
            </a:r>
            <a:r>
              <a:rPr lang="ru-RU" dirty="0" err="1" smtClean="0">
                <a:hlinkClick r:id="rId2"/>
              </a:rPr>
              <a:t>Сабартеса</a:t>
            </a:r>
            <a:r>
              <a:rPr lang="ru-RU" dirty="0" smtClean="0">
                <a:hlinkClick r:id="rId2"/>
              </a:rPr>
              <a:t>"</a:t>
            </a:r>
            <a:r>
              <a:rPr lang="ru-RU" dirty="0" smtClean="0"/>
              <a:t>. Сам </a:t>
            </a:r>
            <a:r>
              <a:rPr lang="ru-RU" dirty="0" err="1" smtClean="0"/>
              <a:t>Сабартес</a:t>
            </a:r>
            <a:r>
              <a:rPr lang="ru-RU" dirty="0" smtClean="0"/>
              <a:t> сказал об этой работе: "Разглядывая себя самого на полотне, я понял, что именно вдохновило моего друга, - это был весь спектр моего одиночества, увиденный извне". </a:t>
            </a:r>
            <a:endParaRPr lang="ru-RU" dirty="0"/>
          </a:p>
        </p:txBody>
      </p:sp>
      <p:pic>
        <p:nvPicPr>
          <p:cNvPr id="5" name="Рисунок 4" descr="3501.jpg"/>
          <p:cNvPicPr>
            <a:picLocks noChangeAspect="1"/>
          </p:cNvPicPr>
          <p:nvPr/>
        </p:nvPicPr>
        <p:blipFill>
          <a:blip r:embed="rId3"/>
          <a:stretch>
            <a:fillRect/>
          </a:stretch>
        </p:blipFill>
        <p:spPr>
          <a:xfrm>
            <a:off x="4398331" y="642918"/>
            <a:ext cx="3785565" cy="47863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style.rotation</p:attrName>
                                        </p:attrNameLst>
                                      </p:cBhvr>
                                      <p:tavLst>
                                        <p:tav tm="0">
                                          <p:val>
                                            <p:fltVal val="720"/>
                                          </p:val>
                                        </p:tav>
                                        <p:tav tm="100000">
                                          <p:val>
                                            <p:fltVal val="0"/>
                                          </p:val>
                                        </p:tav>
                                      </p:tavLst>
                                    </p:anim>
                                    <p:anim calcmode="lin" valueType="num">
                                      <p:cBhvr>
                                        <p:cTn id="27" dur="2000" fill="hold"/>
                                        <p:tgtEl>
                                          <p:spTgt spid="5"/>
                                        </p:tgtEl>
                                        <p:attrNameLst>
                                          <p:attrName>ppt_h</p:attrName>
                                        </p:attrNameLst>
                                      </p:cBhvr>
                                      <p:tavLst>
                                        <p:tav tm="0">
                                          <p:val>
                                            <p:fltVal val="0"/>
                                          </p:val>
                                        </p:tav>
                                        <p:tav tm="100000">
                                          <p:val>
                                            <p:strVal val="#ppt_h"/>
                                          </p:val>
                                        </p:tav>
                                      </p:tavLst>
                                    </p:anim>
                                    <p:anim calcmode="lin" valueType="num">
                                      <p:cBhvr>
                                        <p:cTn id="28"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43636" y="642918"/>
            <a:ext cx="2143140" cy="4801314"/>
          </a:xfrm>
          <a:prstGeom prst="rect">
            <a:avLst/>
          </a:prstGeom>
          <a:noFill/>
        </p:spPr>
        <p:txBody>
          <a:bodyPr wrap="square" rtlCol="0">
            <a:spAutoFit/>
          </a:bodyPr>
          <a:lstStyle/>
          <a:p>
            <a:r>
              <a:rPr lang="ru-RU" dirty="0" smtClean="0"/>
              <a:t>Ключевыми словами для этого периода творчества Пикассо действительно являются "одиночество", "боль", "страх", "вина", примером тому может служить </a:t>
            </a:r>
            <a:r>
              <a:rPr lang="ru-RU" dirty="0" smtClean="0">
                <a:hlinkClick r:id="rId2"/>
              </a:rPr>
              <a:t>"Автопортрет"</a:t>
            </a:r>
            <a:r>
              <a:rPr lang="ru-RU" dirty="0" smtClean="0"/>
              <a:t> мастера, созданный за несколько дней до отъезда в Барселону. </a:t>
            </a:r>
            <a:endParaRPr lang="ru-RU" dirty="0"/>
          </a:p>
        </p:txBody>
      </p:sp>
      <p:pic>
        <p:nvPicPr>
          <p:cNvPr id="6" name="Рисунок 5" descr="18.jpg"/>
          <p:cNvPicPr>
            <a:picLocks noChangeAspect="1"/>
          </p:cNvPicPr>
          <p:nvPr/>
        </p:nvPicPr>
        <p:blipFill>
          <a:blip r:embed="rId3"/>
          <a:stretch>
            <a:fillRect/>
          </a:stretch>
        </p:blipFill>
        <p:spPr>
          <a:xfrm>
            <a:off x="642910" y="214290"/>
            <a:ext cx="4413532" cy="59362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215074" cy="2585323"/>
          </a:xfrm>
          <a:prstGeom prst="rect">
            <a:avLst/>
          </a:prstGeom>
          <a:noFill/>
        </p:spPr>
        <p:txBody>
          <a:bodyPr wrap="square" rtlCol="0">
            <a:spAutoFit/>
          </a:bodyPr>
          <a:lstStyle/>
          <a:p>
            <a:r>
              <a:rPr lang="ru-RU" dirty="0" smtClean="0"/>
              <a:t>В январе 1902 г. он вернется в Испанию, не сможет остаться - слишком уж тесен для него испанский круг, слишком манит его Париж, снова отправится во Францию и проведет там несколько отчаянно тяжелых месяцев. Работы не продавались, жилось очень тяжело. Ему пришлось вновь вернуться в Барселону и последний раз задержаться там на целых 15 месяцев. Здесь созданы такие шедевры "</a:t>
            </a:r>
            <a:r>
              <a:rPr lang="ru-RU" dirty="0" err="1" smtClean="0"/>
              <a:t>голубого</a:t>
            </a:r>
            <a:r>
              <a:rPr lang="ru-RU" dirty="0" smtClean="0"/>
              <a:t> периода", как </a:t>
            </a:r>
            <a:r>
              <a:rPr lang="ru-RU" dirty="0" smtClean="0">
                <a:hlinkClick r:id="rId2"/>
              </a:rPr>
              <a:t>"Свидание (Две сестры)"</a:t>
            </a:r>
            <a:r>
              <a:rPr lang="ru-RU" dirty="0" smtClean="0"/>
              <a:t>, </a:t>
            </a:r>
            <a:r>
              <a:rPr lang="ru-RU" dirty="0" smtClean="0">
                <a:hlinkClick r:id="rId3"/>
              </a:rPr>
              <a:t>"Трагедия"</a:t>
            </a:r>
            <a:r>
              <a:rPr lang="ru-RU" dirty="0" smtClean="0"/>
              <a:t>, </a:t>
            </a:r>
            <a:r>
              <a:rPr lang="ru-RU" dirty="0" smtClean="0">
                <a:hlinkClick r:id="rId4"/>
              </a:rPr>
              <a:t>"Старый еврей с мальчиком"</a:t>
            </a:r>
            <a:endParaRPr lang="ru-RU" dirty="0"/>
          </a:p>
        </p:txBody>
      </p:sp>
      <p:pic>
        <p:nvPicPr>
          <p:cNvPr id="5" name="Рисунок 4" descr="5.jpg"/>
          <p:cNvPicPr>
            <a:picLocks noChangeAspect="1"/>
          </p:cNvPicPr>
          <p:nvPr/>
        </p:nvPicPr>
        <p:blipFill>
          <a:blip r:embed="rId5"/>
          <a:stretch>
            <a:fillRect/>
          </a:stretch>
        </p:blipFill>
        <p:spPr>
          <a:xfrm>
            <a:off x="6429388" y="500042"/>
            <a:ext cx="2493177" cy="3929090"/>
          </a:xfrm>
          <a:prstGeom prst="rect">
            <a:avLst/>
          </a:prstGeom>
        </p:spPr>
      </p:pic>
      <p:pic>
        <p:nvPicPr>
          <p:cNvPr id="6" name="Рисунок 5" descr="28.jpg"/>
          <p:cNvPicPr>
            <a:picLocks noChangeAspect="1"/>
          </p:cNvPicPr>
          <p:nvPr/>
        </p:nvPicPr>
        <p:blipFill>
          <a:blip r:embed="rId6"/>
          <a:stretch>
            <a:fillRect/>
          </a:stretch>
        </p:blipFill>
        <p:spPr>
          <a:xfrm>
            <a:off x="3929058" y="2357430"/>
            <a:ext cx="2832928" cy="4324234"/>
          </a:xfrm>
          <a:prstGeom prst="rect">
            <a:avLst/>
          </a:prstGeom>
        </p:spPr>
      </p:pic>
      <p:pic>
        <p:nvPicPr>
          <p:cNvPr id="7" name="Рисунок 6" descr="31.jpg"/>
          <p:cNvPicPr>
            <a:picLocks noChangeAspect="1"/>
          </p:cNvPicPr>
          <p:nvPr/>
        </p:nvPicPr>
        <p:blipFill>
          <a:blip r:embed="rId7"/>
          <a:stretch>
            <a:fillRect/>
          </a:stretch>
        </p:blipFill>
        <p:spPr>
          <a:xfrm>
            <a:off x="642910" y="2571744"/>
            <a:ext cx="2883392" cy="40719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8794" y="285728"/>
            <a:ext cx="5929354" cy="584775"/>
          </a:xfrm>
          <a:prstGeom prst="rect">
            <a:avLst/>
          </a:prstGeom>
          <a:noFill/>
        </p:spPr>
        <p:txBody>
          <a:bodyPr wrap="square" rtlCol="0">
            <a:spAutoFit/>
          </a:bodyPr>
          <a:lstStyle/>
          <a:p>
            <a:r>
              <a:rPr lang="ru-RU" sz="3200" dirty="0" smtClean="0">
                <a:solidFill>
                  <a:schemeClr val="tx2"/>
                </a:solidFill>
              </a:rPr>
              <a:t>Картины «</a:t>
            </a:r>
            <a:r>
              <a:rPr lang="ru-RU" sz="3200" dirty="0" err="1" smtClean="0">
                <a:solidFill>
                  <a:schemeClr val="tx2"/>
                </a:solidFill>
              </a:rPr>
              <a:t>голубого</a:t>
            </a:r>
            <a:r>
              <a:rPr lang="ru-RU" sz="3200" dirty="0" smtClean="0">
                <a:solidFill>
                  <a:schemeClr val="tx2"/>
                </a:solidFill>
              </a:rPr>
              <a:t> периода».</a:t>
            </a:r>
            <a:endParaRPr lang="ru-RU" sz="3200" dirty="0">
              <a:solidFill>
                <a:schemeClr val="tx2"/>
              </a:solidFill>
            </a:endParaRPr>
          </a:p>
        </p:txBody>
      </p:sp>
      <p:pic>
        <p:nvPicPr>
          <p:cNvPr id="5" name="Рисунок 4" descr="2_s.jpg"/>
          <p:cNvPicPr>
            <a:picLocks noChangeAspect="1"/>
          </p:cNvPicPr>
          <p:nvPr/>
        </p:nvPicPr>
        <p:blipFill>
          <a:blip r:embed="rId2"/>
          <a:stretch>
            <a:fillRect/>
          </a:stretch>
        </p:blipFill>
        <p:spPr>
          <a:xfrm>
            <a:off x="6000760" y="857232"/>
            <a:ext cx="2611582" cy="3577510"/>
          </a:xfrm>
          <a:prstGeom prst="rect">
            <a:avLst/>
          </a:prstGeom>
        </p:spPr>
      </p:pic>
      <p:sp>
        <p:nvSpPr>
          <p:cNvPr id="6" name="TextBox 5"/>
          <p:cNvSpPr txBox="1"/>
          <p:nvPr/>
        </p:nvSpPr>
        <p:spPr>
          <a:xfrm>
            <a:off x="6429388" y="4429132"/>
            <a:ext cx="2143140" cy="923330"/>
          </a:xfrm>
          <a:prstGeom prst="rect">
            <a:avLst/>
          </a:prstGeom>
          <a:noFill/>
        </p:spPr>
        <p:txBody>
          <a:bodyPr wrap="square" rtlCol="0">
            <a:spAutoFit/>
          </a:bodyPr>
          <a:lstStyle/>
          <a:p>
            <a:r>
              <a:rPr lang="ru-RU" dirty="0" smtClean="0">
                <a:hlinkClick r:id="rId3"/>
              </a:rPr>
              <a:t>"Любительница абсента"</a:t>
            </a:r>
            <a:r>
              <a:rPr lang="ru-RU" dirty="0" smtClean="0"/>
              <a:t/>
            </a:r>
            <a:br>
              <a:rPr lang="ru-RU" dirty="0" smtClean="0"/>
            </a:br>
            <a:r>
              <a:rPr lang="ru-RU" dirty="0" smtClean="0">
                <a:hlinkClick r:id="rId4"/>
              </a:rPr>
              <a:t>1901</a:t>
            </a:r>
            <a:endParaRPr lang="ru-RU" dirty="0"/>
          </a:p>
        </p:txBody>
      </p:sp>
      <p:pic>
        <p:nvPicPr>
          <p:cNvPr id="7" name="Рисунок 6" descr="6_s.jpg"/>
          <p:cNvPicPr>
            <a:picLocks noChangeAspect="1"/>
          </p:cNvPicPr>
          <p:nvPr/>
        </p:nvPicPr>
        <p:blipFill>
          <a:blip r:embed="rId5"/>
          <a:stretch>
            <a:fillRect/>
          </a:stretch>
        </p:blipFill>
        <p:spPr>
          <a:xfrm>
            <a:off x="3571868" y="2428868"/>
            <a:ext cx="2315924" cy="3482592"/>
          </a:xfrm>
          <a:prstGeom prst="rect">
            <a:avLst/>
          </a:prstGeom>
        </p:spPr>
      </p:pic>
      <p:sp>
        <p:nvSpPr>
          <p:cNvPr id="8" name="TextBox 7"/>
          <p:cNvSpPr txBox="1"/>
          <p:nvPr/>
        </p:nvSpPr>
        <p:spPr>
          <a:xfrm>
            <a:off x="4071934" y="5934670"/>
            <a:ext cx="1571636" cy="923330"/>
          </a:xfrm>
          <a:prstGeom prst="rect">
            <a:avLst/>
          </a:prstGeom>
          <a:noFill/>
        </p:spPr>
        <p:txBody>
          <a:bodyPr wrap="square" rtlCol="0">
            <a:spAutoFit/>
          </a:bodyPr>
          <a:lstStyle/>
          <a:p>
            <a:r>
              <a:rPr lang="ru-RU" dirty="0" smtClean="0">
                <a:solidFill>
                  <a:schemeClr val="bg1"/>
                </a:solidFill>
              </a:rPr>
              <a:t>"Старый гитарист»</a:t>
            </a:r>
            <a:br>
              <a:rPr lang="ru-RU" dirty="0" smtClean="0">
                <a:solidFill>
                  <a:schemeClr val="bg1"/>
                </a:solidFill>
              </a:rPr>
            </a:br>
            <a:r>
              <a:rPr lang="ru-RU" dirty="0" smtClean="0">
                <a:solidFill>
                  <a:schemeClr val="bg1"/>
                </a:solidFill>
              </a:rPr>
              <a:t>1903</a:t>
            </a:r>
            <a:endParaRPr lang="ru-RU" dirty="0">
              <a:solidFill>
                <a:schemeClr val="bg1"/>
              </a:solidFill>
            </a:endParaRPr>
          </a:p>
        </p:txBody>
      </p:sp>
      <p:pic>
        <p:nvPicPr>
          <p:cNvPr id="9" name="Рисунок 8" descr="26_s.jpg"/>
          <p:cNvPicPr>
            <a:picLocks noChangeAspect="1"/>
          </p:cNvPicPr>
          <p:nvPr/>
        </p:nvPicPr>
        <p:blipFill>
          <a:blip r:embed="rId6"/>
          <a:stretch>
            <a:fillRect/>
          </a:stretch>
        </p:blipFill>
        <p:spPr>
          <a:xfrm>
            <a:off x="357158" y="785794"/>
            <a:ext cx="3240070" cy="3357586"/>
          </a:xfrm>
          <a:prstGeom prst="rect">
            <a:avLst/>
          </a:prstGeom>
        </p:spPr>
      </p:pic>
      <p:sp>
        <p:nvSpPr>
          <p:cNvPr id="10" name="TextBox 9"/>
          <p:cNvSpPr txBox="1"/>
          <p:nvPr/>
        </p:nvSpPr>
        <p:spPr>
          <a:xfrm>
            <a:off x="714348" y="4143380"/>
            <a:ext cx="2143140" cy="646331"/>
          </a:xfrm>
          <a:prstGeom prst="rect">
            <a:avLst/>
          </a:prstGeom>
          <a:noFill/>
        </p:spPr>
        <p:txBody>
          <a:bodyPr wrap="square" rtlCol="0">
            <a:spAutoFit/>
          </a:bodyPr>
          <a:lstStyle/>
          <a:p>
            <a:r>
              <a:rPr lang="ru-RU" dirty="0" smtClean="0">
                <a:hlinkClick r:id="rId7"/>
              </a:rPr>
              <a:t>"Завтрак слепого"</a:t>
            </a:r>
            <a:r>
              <a:rPr lang="ru-RU" dirty="0" smtClean="0"/>
              <a:t/>
            </a:r>
            <a:br>
              <a:rPr lang="ru-RU" dirty="0" smtClean="0"/>
            </a:br>
            <a:r>
              <a:rPr lang="ru-RU" dirty="0" smtClean="0">
                <a:hlinkClick r:id="rId8"/>
              </a:rPr>
              <a:t>1903</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186</TotalTime>
  <Words>1880</Words>
  <Application>Microsoft Office PowerPoint</Application>
  <PresentationFormat>Экран (4:3)</PresentationFormat>
  <Paragraphs>74</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Обычная</vt:lpstr>
      <vt:lpstr>             ПАБЛО  ПИКАССО</vt:lpstr>
      <vt:lpstr>Детство и годы обучения (1881-1900)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                            ИСТОЧНИКИ</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Пабло Пикассо                  1881-1973</dc:title>
  <dc:creator>Admin</dc:creator>
  <cp:lastModifiedBy>User</cp:lastModifiedBy>
  <cp:revision>23</cp:revision>
  <dcterms:created xsi:type="dcterms:W3CDTF">2010-12-22T13:34:48Z</dcterms:created>
  <dcterms:modified xsi:type="dcterms:W3CDTF">2016-05-11T09:37:22Z</dcterms:modified>
</cp:coreProperties>
</file>