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75" r:id="rId2"/>
    <p:sldId id="276" r:id="rId3"/>
    <p:sldId id="282" r:id="rId4"/>
    <p:sldId id="283" r:id="rId5"/>
    <p:sldId id="285" r:id="rId6"/>
    <p:sldId id="293" r:id="rId7"/>
    <p:sldId id="277" r:id="rId8"/>
    <p:sldId id="278" r:id="rId9"/>
    <p:sldId id="270" r:id="rId10"/>
    <p:sldId id="271" r:id="rId11"/>
    <p:sldId id="272" r:id="rId12"/>
    <p:sldId id="273" r:id="rId13"/>
    <p:sldId id="269" r:id="rId14"/>
    <p:sldId id="279" r:id="rId15"/>
    <p:sldId id="289" r:id="rId16"/>
    <p:sldId id="297" r:id="rId17"/>
    <p:sldId id="294" r:id="rId18"/>
    <p:sldId id="296" r:id="rId19"/>
    <p:sldId id="290" r:id="rId20"/>
    <p:sldId id="280" r:id="rId21"/>
    <p:sldId id="263" r:id="rId22"/>
    <p:sldId id="29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8D7E3-C286-4995-96B1-DAB830DF5538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C650A-3C2F-4C12-BEED-206AB6654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C650A-3C2F-4C12-BEED-206AB6654BA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24F-CEEE-4F08-A79D-9494DC0C74B0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8FD4-8A5F-4766-B55F-9B0E8A5E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24F-CEEE-4F08-A79D-9494DC0C74B0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8FD4-8A5F-4766-B55F-9B0E8A5E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24F-CEEE-4F08-A79D-9494DC0C74B0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8FD4-8A5F-4766-B55F-9B0E8A5E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24F-CEEE-4F08-A79D-9494DC0C74B0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8FD4-8A5F-4766-B55F-9B0E8A5E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24F-CEEE-4F08-A79D-9494DC0C74B0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8FD4-8A5F-4766-B55F-9B0E8A5E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24F-CEEE-4F08-A79D-9494DC0C74B0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8FD4-8A5F-4766-B55F-9B0E8A5E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24F-CEEE-4F08-A79D-9494DC0C74B0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8FD4-8A5F-4766-B55F-9B0E8A5E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24F-CEEE-4F08-A79D-9494DC0C74B0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8FD4-8A5F-4766-B55F-9B0E8A5E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24F-CEEE-4F08-A79D-9494DC0C74B0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8FD4-8A5F-4766-B55F-9B0E8A5E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24F-CEEE-4F08-A79D-9494DC0C74B0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8FD4-8A5F-4766-B55F-9B0E8A5E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924F-CEEE-4F08-A79D-9494DC0C74B0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8FD4-8A5F-4766-B55F-9B0E8A5E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9924F-CEEE-4F08-A79D-9494DC0C74B0}" type="datetimeFigureOut">
              <a:rPr lang="ru-RU" smtClean="0"/>
              <a:pPr/>
              <a:t>29.05.2016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48FD4-8A5F-4766-B55F-9B0E8A5E7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142984"/>
            <a:ext cx="8215370" cy="542928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Тема:</a:t>
            </a:r>
            <a:r>
              <a:rPr lang="ru-RU" sz="4000" b="1" dirty="0" smtClean="0">
                <a:solidFill>
                  <a:schemeClr val="tx2"/>
                </a:solidFill>
              </a:rPr>
              <a:t/>
            </a:r>
            <a:br>
              <a:rPr lang="ru-RU" sz="4000" b="1" dirty="0" smtClean="0">
                <a:solidFill>
                  <a:schemeClr val="tx2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«Температура.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Тепловое равновесие»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10 класс, физика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             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Автор разработки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учитель физики                            </a:t>
            </a: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                                 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Жарикова Светлана  Семеновна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0"/>
            <a:ext cx="6343672" cy="1428736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290"/>
            <a:ext cx="87154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МКОУ«</a:t>
            </a:r>
            <a:r>
              <a:rPr lang="ru-RU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Табулгинская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средняя общеобразовательная школа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им. П.Д.Слюсарева»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Чистоозерного района  Новосибирской области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86388"/>
            <a:ext cx="8229600" cy="92868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 Принцип работы электрических термометров основан на изменении сопротивления проводника при изменении температуры окружающей среды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58204" cy="39290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900igr.net/datas/fizika/Fizika-temperatura/0013-013-Elektricheskie-termomet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50099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86388"/>
            <a:ext cx="8329642" cy="15716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b="1" dirty="0" smtClean="0"/>
              <a:t>    Оптические термометры позволяют регистрировать температуру благодаря изменению уровня светимости, спектра и иных параметров при изменении температуры. Например, инфракрасные измерители температуры тела</a:t>
            </a:r>
            <a:r>
              <a:rPr lang="ru-RU" b="1" dirty="0" smtClean="0"/>
              <a:t>.</a:t>
            </a:r>
          </a:p>
        </p:txBody>
      </p:sp>
      <p:pic>
        <p:nvPicPr>
          <p:cNvPr id="29698" name="Picture 2" descr="http://900igr.net/datas/fizika/Fizika-temperatura/0014-014-Opticheskie-termomet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1"/>
            <a:ext cx="7929618" cy="4982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Газовые термометры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В газовых термометрах термометрическим телом является разряженный газ (гелий, воздух) </a:t>
            </a:r>
            <a:endParaRPr lang="ru-RU" sz="2400" b="1" dirty="0"/>
          </a:p>
        </p:txBody>
      </p:sp>
      <p:pic>
        <p:nvPicPr>
          <p:cNvPr id="7170" name="Picture 2" descr="http://www.ukr-prom.com/img/alboms/7162009-10-0365773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3143248"/>
            <a:ext cx="3714776" cy="28483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7172" name="Picture 4" descr="http://old.college.ru/physics/courses/op25part1/content/chapter3/section/paragraph2/images/3-2-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7" y="3143248"/>
            <a:ext cx="400052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061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Пирометр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1643051"/>
            <a:ext cx="8229600" cy="214314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   Пирометр — прибор для бесконтактного измерения температуры тел ( изобретен в 1692—1761 гг.). </a:t>
            </a:r>
          </a:p>
        </p:txBody>
      </p:sp>
      <p:pic>
        <p:nvPicPr>
          <p:cNvPr id="4" name="Рисунок 3" descr="5863_1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876"/>
            <a:ext cx="2375647" cy="29321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5" name="Рисунок 4" descr="raytek_raynger3ip7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1" y="3571876"/>
            <a:ext cx="2500330" cy="29289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6" name="Рисунок 5" descr="view.p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14290"/>
            <a:ext cx="3294090" cy="1541765"/>
          </a:xfrm>
          <a:prstGeom prst="rect">
            <a:avLst/>
          </a:prstGeom>
          <a:noFill/>
        </p:spPr>
      </p:pic>
      <p:pic>
        <p:nvPicPr>
          <p:cNvPr id="7" name="Рисунок 6" descr="FLUKE_5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571876"/>
            <a:ext cx="1925638" cy="29289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Терморегуляторы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  В быту используются терморегуляторы: в стиральных машинах, в духовках, в холодильнике</a:t>
            </a:r>
            <a:endParaRPr lang="ru-RU" sz="2800" b="1" dirty="0"/>
          </a:p>
        </p:txBody>
      </p:sp>
      <p:pic>
        <p:nvPicPr>
          <p:cNvPr id="1026" name="Picture 2" descr="http://e96.ru/assets/images/catalog/household_appliances/termoreguljatory/240720/IWarm_720_Belyjj_4102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928934"/>
            <a:ext cx="2375658" cy="235745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1028" name="Picture 4" descr="http://ns-silicon.ru/uploads/tr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143380"/>
            <a:ext cx="2500330" cy="250033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1030" name="Picture 6" descr="http://goldpages.com.ua/userfiles/009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643314"/>
            <a:ext cx="2357454" cy="235745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</a:rPr>
              <a:t>Тепловым равновесием </a:t>
            </a:r>
            <a:r>
              <a:rPr lang="ru-RU" sz="2800" b="1" dirty="0" smtClean="0"/>
              <a:t>называют такое состояние, при котором все макроскопические параметры сколь угодно долго остаются неизменными.</a:t>
            </a:r>
          </a:p>
          <a:p>
            <a:endParaRPr lang="ru-RU" sz="2800" b="1" dirty="0" smtClean="0"/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</a:rPr>
              <a:t>Температура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/>
              <a:t>характеризует состояние  теплового равновесия системы тел: все тела системы, находящиеся друг с другом в тепловом равновесии, имеют одну и ту же температуру.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Вопросы для беседы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1.Изменяется ли масса при тепловом равновесии?</a:t>
            </a:r>
          </a:p>
          <a:p>
            <a:pPr>
              <a:buNone/>
            </a:pPr>
            <a:r>
              <a:rPr lang="ru-RU" dirty="0" smtClean="0"/>
              <a:t>2.Происходит ли теплообмен между системами при тепловом равновесии?</a:t>
            </a:r>
          </a:p>
          <a:p>
            <a:pPr>
              <a:buNone/>
            </a:pPr>
            <a:r>
              <a:rPr lang="ru-RU" dirty="0" smtClean="0"/>
              <a:t>3.Происходит ли  изменения микропараметров при тепловом равновесии системы?</a:t>
            </a:r>
          </a:p>
          <a:p>
            <a:pPr>
              <a:buNone/>
            </a:pPr>
            <a:r>
              <a:rPr lang="ru-RU" dirty="0" smtClean="0"/>
              <a:t>4.Находится ли вода в стакане в тепловом равновесии со стаканом?</a:t>
            </a:r>
          </a:p>
          <a:p>
            <a:pPr>
              <a:buNone/>
            </a:pPr>
            <a:r>
              <a:rPr lang="ru-RU" smtClean="0"/>
              <a:t>5.В </a:t>
            </a:r>
            <a:r>
              <a:rPr lang="ru-RU" dirty="0" smtClean="0"/>
              <a:t>чем состоит в МКТ механизм установления теплового равновесия системы?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Особенности температуры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>как макроскопической  характеристики газа:</a:t>
            </a:r>
            <a:endParaRPr lang="ru-RU" sz="31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/>
              <a:t>изменяется при изменении состояния газа;</a:t>
            </a:r>
          </a:p>
          <a:p>
            <a:r>
              <a:rPr lang="ru-RU" dirty="0" smtClean="0"/>
              <a:t> характеризует состояние теплового равновесия системы;</a:t>
            </a:r>
          </a:p>
          <a:p>
            <a:r>
              <a:rPr lang="ru-RU" dirty="0" smtClean="0"/>
              <a:t>указывает направление теплообмена между системами;</a:t>
            </a:r>
          </a:p>
          <a:p>
            <a:r>
              <a:rPr lang="ru-RU" dirty="0" smtClean="0"/>
              <a:t>может быть измерена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Вопросы для беседы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1.Можно ли за секунду термометром </a:t>
            </a:r>
          </a:p>
          <a:p>
            <a:pPr>
              <a:buNone/>
            </a:pPr>
            <a:r>
              <a:rPr lang="ru-RU" sz="2800" dirty="0" smtClean="0"/>
              <a:t>измерить температуру воды в стакане?</a:t>
            </a:r>
          </a:p>
          <a:p>
            <a:pPr>
              <a:buNone/>
            </a:pPr>
            <a:r>
              <a:rPr lang="ru-RU" sz="2800" dirty="0" smtClean="0"/>
              <a:t>2.В каких случаях труднее измерить температуру?</a:t>
            </a:r>
          </a:p>
          <a:p>
            <a:pPr>
              <a:buNone/>
            </a:pPr>
            <a:r>
              <a:rPr lang="ru-RU" sz="2800" dirty="0" smtClean="0"/>
              <a:t>3.Можно ли считать, что тела в классе  находятся в тепловом равновесии? Почему?</a:t>
            </a:r>
          </a:p>
          <a:p>
            <a:pPr>
              <a:buNone/>
            </a:pPr>
            <a:r>
              <a:rPr lang="ru-RU" sz="2800" dirty="0" smtClean="0"/>
              <a:t>4.Влияет ли время измерения на погрешность измерения?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При тепловом равновесии  средние кинетические энергии молекул всех газов одинаковы</a:t>
            </a:r>
            <a:endParaRPr lang="ru-RU" sz="2400" b="1" dirty="0"/>
          </a:p>
        </p:txBody>
      </p:sp>
      <p:pic>
        <p:nvPicPr>
          <p:cNvPr id="447490" name="Picture 2"/>
          <p:cNvPicPr>
            <a:picLocks noChangeAspect="1" noChangeArrowheads="1"/>
          </p:cNvPicPr>
          <p:nvPr/>
        </p:nvPicPr>
        <p:blipFill>
          <a:blip r:embed="rId2" cstate="print"/>
          <a:srcRect b="13308"/>
          <a:stretch>
            <a:fillRect/>
          </a:stretch>
        </p:blipFill>
        <p:spPr bwMode="auto">
          <a:xfrm>
            <a:off x="428596" y="2500306"/>
            <a:ext cx="8358247" cy="278608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1928802"/>
            <a:ext cx="8286808" cy="1077218"/>
          </a:xfrm>
          <a:prstGeom prst="rect">
            <a:avLst/>
          </a:prstGeom>
          <a:solidFill>
            <a:schemeClr val="bg2"/>
          </a:solidFill>
          <a:ln w="285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водород               кислород              гелий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</a:t>
            </a:r>
            <a:r>
              <a:rPr lang="ru-RU" b="1" dirty="0" smtClean="0">
                <a:solidFill>
                  <a:srgbClr val="FF0000"/>
                </a:solidFill>
              </a:rPr>
              <a:t>Цели урока: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  дать понятие о макроскопических параметрах; </a:t>
            </a:r>
          </a:p>
          <a:p>
            <a:pPr>
              <a:buNone/>
            </a:pPr>
            <a:r>
              <a:rPr lang="ru-RU" sz="2800" b="1" dirty="0" smtClean="0"/>
              <a:t>   рассмотреть температуру как характеристику состояния теплового равновесия термодинамической системы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Закрепление знаний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1.Находиться ли в состоянии теплового равновесия воздух в жилом помещении?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   Ответ: нет</a:t>
            </a:r>
          </a:p>
          <a:p>
            <a:pPr>
              <a:buNone/>
            </a:pPr>
            <a:r>
              <a:rPr lang="ru-RU" sz="2000" b="1" dirty="0" smtClean="0"/>
              <a:t>2.В сосуд с водой при 0С находиться кусок льда при 0С.Сосуд </a:t>
            </a:r>
            <a:r>
              <a:rPr lang="ru-RU" sz="2000" b="1" dirty="0" err="1" smtClean="0"/>
              <a:t>теплоизолирован</a:t>
            </a:r>
            <a:r>
              <a:rPr lang="ru-RU" sz="2000" b="1" dirty="0" smtClean="0"/>
              <a:t>. Будит ли лед плавиться или вода замерзать?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    Ответ: не будет т.к. система «сосуд, лед, вода» в тепловом равновесии</a:t>
            </a:r>
          </a:p>
          <a:p>
            <a:pPr>
              <a:buNone/>
            </a:pPr>
            <a:r>
              <a:rPr lang="ru-RU" sz="2000" b="1" dirty="0" smtClean="0"/>
              <a:t>3.Какую температуру покажет термометр в открытом космическом пространстве, в котором плотность вещества равна нулю?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    Ответ: термометр покажет свою собственную температуру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Спасибо за урок!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www.manchesterswimclub.org/happy_daisy_hg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00174"/>
            <a:ext cx="5429288" cy="5429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Источники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2000" dirty="0" smtClean="0"/>
              <a:t>1.«Программы общеобразовательных учреждений для 10-11 классов». Составители: И.Г. Саенко, </a:t>
            </a:r>
            <a:r>
              <a:rPr lang="ru-RU" sz="2000" dirty="0" err="1" smtClean="0"/>
              <a:t>В.С.Данюшенков</a:t>
            </a:r>
            <a:r>
              <a:rPr lang="ru-RU" sz="2000" dirty="0" smtClean="0"/>
              <a:t>, О.В. Коршунова, Н.В. Шаронова, Е.П. Левитан, О.Ф. </a:t>
            </a:r>
            <a:r>
              <a:rPr lang="ru-RU" sz="2000" dirty="0" err="1" smtClean="0"/>
              <a:t>Кабардин</a:t>
            </a:r>
            <a:r>
              <a:rPr lang="ru-RU" sz="2000" dirty="0" smtClean="0"/>
              <a:t>, В.А. Орлов; «Просвещение», 2007 г   </a:t>
            </a:r>
          </a:p>
          <a:p>
            <a:pPr>
              <a:buNone/>
            </a:pPr>
            <a:r>
              <a:rPr lang="ru-RU" sz="2000" dirty="0" smtClean="0"/>
              <a:t> 2.Учебник: Г.Я. </a:t>
            </a:r>
            <a:r>
              <a:rPr lang="ru-RU" sz="2000" dirty="0" err="1" smtClean="0"/>
              <a:t>Мякишев</a:t>
            </a:r>
            <a:r>
              <a:rPr lang="ru-RU" sz="2000" dirty="0" smtClean="0"/>
              <a:t>, Б.Б. </a:t>
            </a:r>
            <a:r>
              <a:rPr lang="ru-RU" sz="2000" dirty="0" err="1" smtClean="0"/>
              <a:t>Буховцев</a:t>
            </a:r>
            <a:r>
              <a:rPr lang="ru-RU" sz="2000" dirty="0" smtClean="0"/>
              <a:t> «Физика. 11 класс», «Просвещение», </a:t>
            </a:r>
            <a:r>
              <a:rPr lang="ru-RU" sz="2000" smtClean="0"/>
              <a:t>2008г.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454657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None/>
            </a:pPr>
            <a:r>
              <a:rPr lang="ru-RU" b="1" dirty="0" smtClean="0">
                <a:latin typeface="+mj-lt"/>
              </a:rPr>
              <a:t> </a:t>
            </a:r>
            <a:r>
              <a:rPr lang="ru-RU" b="1" dirty="0" smtClean="0"/>
              <a:t> Величины, характеризующие состояние макроскопических тел без учета молекулярного строения тел называются </a:t>
            </a:r>
            <a:r>
              <a:rPr lang="ru-RU" b="1" u="sng" dirty="0" smtClean="0"/>
              <a:t>макроскопическими</a:t>
            </a:r>
            <a:r>
              <a:rPr lang="ru-RU" b="1" dirty="0" smtClean="0"/>
              <a:t> параметрами</a:t>
            </a:r>
          </a:p>
          <a:p>
            <a:pPr>
              <a:lnSpc>
                <a:spcPct val="70000"/>
              </a:lnSpc>
              <a:buNone/>
            </a:pPr>
            <a:endParaRPr lang="ru-RU" b="1" dirty="0" smtClean="0">
              <a:latin typeface="+mj-lt"/>
            </a:endParaRPr>
          </a:p>
          <a:p>
            <a:pPr>
              <a:lnSpc>
                <a:spcPct val="70000"/>
              </a:lnSpc>
              <a:buNone/>
            </a:pPr>
            <a:endParaRPr lang="ru-RU" b="1" dirty="0" smtClean="0">
              <a:latin typeface="+mj-lt"/>
            </a:endParaRPr>
          </a:p>
          <a:p>
            <a:pPr algn="ctr">
              <a:lnSpc>
                <a:spcPct val="70000"/>
              </a:lnSpc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V</a:t>
            </a:r>
            <a:r>
              <a:rPr lang="ru-RU" sz="7200" b="1" dirty="0" smtClean="0">
                <a:solidFill>
                  <a:srgbClr val="FF0000"/>
                </a:solidFill>
              </a:rPr>
              <a:t>   </a:t>
            </a:r>
            <a:r>
              <a:rPr lang="en-US" sz="7200" b="1" dirty="0" smtClean="0">
                <a:solidFill>
                  <a:srgbClr val="FF0000"/>
                </a:solidFill>
              </a:rPr>
              <a:t>p</a:t>
            </a:r>
            <a:r>
              <a:rPr lang="ru-RU" sz="7200" b="1" dirty="0" smtClean="0">
                <a:solidFill>
                  <a:srgbClr val="FF0000"/>
                </a:solidFill>
              </a:rPr>
              <a:t>    </a:t>
            </a:r>
            <a:r>
              <a:rPr lang="en-US" sz="7200" b="1" dirty="0" smtClean="0">
                <a:solidFill>
                  <a:srgbClr val="FF0000"/>
                </a:solidFill>
              </a:rPr>
              <a:t>t</a:t>
            </a:r>
            <a:endParaRPr lang="ru-RU" sz="7200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arkx.narod.ru/pic/macro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130" y="571480"/>
            <a:ext cx="6874455" cy="578647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markx.narod.ru/pic/vod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85728"/>
            <a:ext cx="5857916" cy="45303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5720" y="5143513"/>
            <a:ext cx="8858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Температура характеризует степень </a:t>
            </a:r>
            <a:r>
              <a:rPr lang="ru-RU" sz="2800" b="1" dirty="0" err="1" smtClean="0"/>
              <a:t>нагретости</a:t>
            </a:r>
            <a:r>
              <a:rPr lang="ru-RU" sz="2800" b="1" dirty="0" smtClean="0"/>
              <a:t> тел (холодное, теплое, горячее).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b="1" dirty="0" err="1" smtClean="0"/>
              <a:t>Термо́метр</a:t>
            </a:r>
            <a:r>
              <a:rPr lang="ru-RU" b="1" dirty="0" smtClean="0"/>
              <a:t> (греч. </a:t>
            </a:r>
            <a:r>
              <a:rPr lang="ru-RU" b="1" dirty="0" err="1" smtClean="0"/>
              <a:t>θέρμη </a:t>
            </a:r>
            <a:r>
              <a:rPr lang="ru-RU" b="1" dirty="0" smtClean="0"/>
              <a:t>— тепло и </a:t>
            </a:r>
            <a:r>
              <a:rPr lang="ru-RU" b="1" dirty="0" err="1" smtClean="0"/>
              <a:t>μετρέω </a:t>
            </a:r>
            <a:r>
              <a:rPr lang="ru-RU" b="1" dirty="0" smtClean="0"/>
              <a:t>— измеряю) — прибор для измерения температуры воздуха, почвы, воды и так далее. </a:t>
            </a:r>
          </a:p>
          <a:p>
            <a:endParaRPr lang="ru-RU" dirty="0"/>
          </a:p>
        </p:txBody>
      </p:sp>
      <p:pic>
        <p:nvPicPr>
          <p:cNvPr id="59394" name="Picture 2" descr="Фото термометра уличного 8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1" y="3429000"/>
            <a:ext cx="3219303" cy="30241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9396" name="Picture 4" descr="http://im5-tub-ru.yandex.net/i?id=228290853-58-72&amp;n=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1260" y="3429000"/>
            <a:ext cx="3352640" cy="30910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Виды термометров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Жидкостные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 спирт            ртуть         глицерин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214546" y="2285992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3679025" y="2893215"/>
            <a:ext cx="128588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14942" y="2285992"/>
            <a:ext cx="128588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fabika.ru/uploads/cache/80120_1_display360.j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14818"/>
            <a:ext cx="2071701" cy="20717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2" name="Picture 4" descr="http://img.wikimart.ru/img/catalog_model/f134/1334835/0_3164_mid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429132"/>
            <a:ext cx="2667000" cy="154305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54" name="Picture 6" descr="http://08.od.ua/cache/d/7/8/b/0e842fc2aa3ee76234a1513ef1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214818"/>
            <a:ext cx="2000263" cy="20002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Измерение температуры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/>
              <a:t>1.Тело необходимо привести в тепловой контакт с термометром.</a:t>
            </a:r>
          </a:p>
          <a:p>
            <a:endParaRPr lang="ru-RU" sz="2800" dirty="0" smtClean="0"/>
          </a:p>
          <a:p>
            <a:r>
              <a:rPr lang="ru-RU" sz="2800" dirty="0" smtClean="0"/>
              <a:t>2.Термометр должен иметь массу значительно меньше массы тела.</a:t>
            </a:r>
          </a:p>
          <a:p>
            <a:endParaRPr lang="ru-RU" sz="2800" dirty="0" smtClean="0"/>
          </a:p>
          <a:p>
            <a:r>
              <a:rPr lang="ru-RU" sz="2800" dirty="0" smtClean="0"/>
              <a:t>3.Показания термометра следует отсчитывать после наступления теплового равновесия.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357826"/>
            <a:ext cx="9001156" cy="12858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    Термометры этого типа действуют по тому же принципу, что и жидкостные, но в качестве датчика обычно используется металлическая спираль или лента из биметалла</a:t>
            </a:r>
          </a:p>
        </p:txBody>
      </p:sp>
      <p:pic>
        <p:nvPicPr>
          <p:cNvPr id="1026" name="Picture 2" descr="http://900igr.net/datas/fizika/Fizika-temperatura/0012-012-Mekhanicheskie-termomet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-1"/>
            <a:ext cx="8215370" cy="5429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550</Words>
  <Application>Microsoft Office PowerPoint</Application>
  <PresentationFormat>Экран (4:3)</PresentationFormat>
  <Paragraphs>70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Тема: «Температура.  Тепловое равновесие» 10 класс, физика                Автор разработки: учитель физики                                                               Жарикова Светлана  Семеновна  </vt:lpstr>
      <vt:lpstr>  Цели урока:</vt:lpstr>
      <vt:lpstr>Слайд 3</vt:lpstr>
      <vt:lpstr>Слайд 4</vt:lpstr>
      <vt:lpstr>Слайд 5</vt:lpstr>
      <vt:lpstr>Слайд 6</vt:lpstr>
      <vt:lpstr>Виды термометров</vt:lpstr>
      <vt:lpstr>Измерение температуры</vt:lpstr>
      <vt:lpstr>Слайд 9</vt:lpstr>
      <vt:lpstr> Принцип работы электрических термометров основан на изменении сопротивления проводника при изменении температуры окружающей среды</vt:lpstr>
      <vt:lpstr>Слайд 11</vt:lpstr>
      <vt:lpstr>Газовые термометры</vt:lpstr>
      <vt:lpstr>Пирометр</vt:lpstr>
      <vt:lpstr>Терморегуляторы</vt:lpstr>
      <vt:lpstr>Слайд 15</vt:lpstr>
      <vt:lpstr>Вопросы для беседы</vt:lpstr>
      <vt:lpstr>Особенности температуры как макроскопической  характеристики газа:</vt:lpstr>
      <vt:lpstr>Вопросы для беседы</vt:lpstr>
      <vt:lpstr>Слайд 19</vt:lpstr>
      <vt:lpstr>Закрепление знаний</vt:lpstr>
      <vt:lpstr>Спасибо за урок!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96</cp:revision>
  <dcterms:created xsi:type="dcterms:W3CDTF">2014-01-26T08:57:48Z</dcterms:created>
  <dcterms:modified xsi:type="dcterms:W3CDTF">2016-05-29T14:54:49Z</dcterms:modified>
</cp:coreProperties>
</file>