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6" r:id="rId3"/>
    <p:sldId id="279" r:id="rId4"/>
    <p:sldId id="277" r:id="rId5"/>
    <p:sldId id="308" r:id="rId6"/>
    <p:sldId id="309" r:id="rId7"/>
    <p:sldId id="278" r:id="rId8"/>
    <p:sldId id="281" r:id="rId9"/>
    <p:sldId id="280" r:id="rId10"/>
    <p:sldId id="284" r:id="rId11"/>
    <p:sldId id="282" r:id="rId12"/>
    <p:sldId id="286" r:id="rId13"/>
    <p:sldId id="287" r:id="rId14"/>
    <p:sldId id="285" r:id="rId15"/>
    <p:sldId id="288" r:id="rId16"/>
    <p:sldId id="290" r:id="rId17"/>
    <p:sldId id="289" r:id="rId18"/>
    <p:sldId id="293" r:id="rId19"/>
    <p:sldId id="299" r:id="rId20"/>
    <p:sldId id="310" r:id="rId21"/>
    <p:sldId id="295" r:id="rId22"/>
    <p:sldId id="296" r:id="rId23"/>
    <p:sldId id="298" r:id="rId24"/>
    <p:sldId id="297" r:id="rId25"/>
    <p:sldId id="292" r:id="rId26"/>
    <p:sldId id="301" r:id="rId27"/>
    <p:sldId id="303" r:id="rId28"/>
    <p:sldId id="302" r:id="rId29"/>
    <p:sldId id="304" r:id="rId30"/>
    <p:sldId id="305" r:id="rId31"/>
    <p:sldId id="306" r:id="rId32"/>
    <p:sldId id="307" r:id="rId33"/>
    <p:sldId id="31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CC0099"/>
    <a:srgbClr val="FF9933"/>
    <a:srgbClr val="FF990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22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7404-7054-4D43-A58D-88880C0198FE}" type="datetimeFigureOut">
              <a:rPr lang="ru-RU"/>
              <a:pPr>
                <a:defRPr/>
              </a:pPr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E29F-4992-4060-90EC-C1C18D8E7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C7B1-7B47-4A97-B784-231F73476F36}" type="datetimeFigureOut">
              <a:rPr lang="ru-RU"/>
              <a:pPr>
                <a:defRPr/>
              </a:pPr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B44D-889B-4C99-A8C0-15B570C70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1A2B9-86E0-4862-9841-AE4A06E127DB}" type="datetimeFigureOut">
              <a:rPr lang="ru-RU"/>
              <a:pPr>
                <a:defRPr/>
              </a:pPr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8E36-5E57-49D7-962E-5875E67AC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57CCF-621A-42B7-8319-9BB5F6F08BAA}" type="datetimeFigureOut">
              <a:rPr lang="ru-RU"/>
              <a:pPr>
                <a:defRPr/>
              </a:pPr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9964D-E308-4947-8035-4C72720A7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BAF16-5586-41BE-99D7-A829A1B42EBF}" type="datetimeFigureOut">
              <a:rPr lang="ru-RU"/>
              <a:pPr>
                <a:defRPr/>
              </a:pPr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9304-021A-44DE-8E26-F26E2B33E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A9CB-A8C2-4AC6-92A0-78F48CDABFA5}" type="datetimeFigureOut">
              <a:rPr lang="ru-RU"/>
              <a:pPr>
                <a:defRPr/>
              </a:pPr>
              <a:t>30.05.2016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69056-B5BB-4750-8136-CABB185F3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A1679-5183-4BEF-8D29-8B84318667AA}" type="datetimeFigureOut">
              <a:rPr lang="ru-RU"/>
              <a:pPr>
                <a:defRPr/>
              </a:pPr>
              <a:t>30.05.2016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B866-92EC-4980-A772-558D1B977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1015-C8CE-49C5-B55B-7D59DE40443C}" type="datetimeFigureOut">
              <a:rPr lang="ru-RU"/>
              <a:pPr>
                <a:defRPr/>
              </a:pPr>
              <a:t>30.05.2016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9D75-1642-473B-A599-01847817D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47F64-0832-4346-821C-AD1CF09658FC}" type="datetimeFigureOut">
              <a:rPr lang="ru-RU"/>
              <a:pPr>
                <a:defRPr/>
              </a:pPr>
              <a:t>30.05.2016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E8A2-499A-4B81-81CC-033A1213C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E8F9-6E53-4756-8B9E-EA0A257A35E4}" type="datetimeFigureOut">
              <a:rPr lang="ru-RU"/>
              <a:pPr>
                <a:defRPr/>
              </a:pPr>
              <a:t>30.05.2016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20C23-8043-41D6-9E80-ADFA8A9EB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33B9-8D21-4146-B898-0585065B2827}" type="datetimeFigureOut">
              <a:rPr lang="ru-RU"/>
              <a:pPr>
                <a:defRPr/>
              </a:pPr>
              <a:t>30.05.2016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62FC7-5278-49D5-A31E-49F8EE3DC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DA18D3-95E4-47A9-9644-9EFE641195BB}" type="datetimeFigureOut">
              <a:rPr lang="ru-RU"/>
              <a:pPr>
                <a:defRPr/>
              </a:pPr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624D2F-C676-4909-BCE0-AA21FD17A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www.uznaiki.ru&amp;sa=D&amp;sntz=1&amp;usg=AFQjCNFYhGCoVustv3Pzvj0D9eJQ09o0Cg" TargetMode="External"/><Relationship Id="rId2" Type="http://schemas.openxmlformats.org/officeDocument/2006/relationships/hyperlink" Target="http://nsportal.ru/ap/library/drugoe/2011/10/11/issledovatelskaya-rabota-obraz-solnts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013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571500"/>
            <a:ext cx="6400800" cy="5857875"/>
          </a:xfrm>
        </p:spPr>
        <p:txBody>
          <a:bodyPr/>
          <a:lstStyle/>
          <a:p>
            <a:r>
              <a:rPr lang="ru-RU" altLang="ja-JP" sz="1600" b="1" dirty="0" smtClean="0">
                <a:solidFill>
                  <a:schemeClr val="tx1"/>
                </a:solidFill>
                <a:latin typeface="Arial" charset="0"/>
              </a:rPr>
              <a:t>Муниципальное бюджетное  общеобразовательное  учреждение                 </a:t>
            </a:r>
          </a:p>
          <a:p>
            <a:r>
              <a:rPr lang="ru-RU" altLang="ja-JP" sz="1600" b="1" dirty="0" smtClean="0">
                <a:solidFill>
                  <a:schemeClr val="tx1"/>
                </a:solidFill>
                <a:latin typeface="Arial" charset="0"/>
              </a:rPr>
              <a:t>    «Средняя общеобразовательная   казачья  школа» </a:t>
            </a:r>
            <a:br>
              <a:rPr lang="ru-RU" altLang="ja-JP" sz="1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altLang="ja-JP" sz="1600" b="1" dirty="0" smtClean="0">
                <a:solidFill>
                  <a:schemeClr val="tx1"/>
                </a:solidFill>
                <a:latin typeface="Arial" charset="0"/>
              </a:rPr>
              <a:t>           с. Знаменка ,  Нерчинский район, Забайкальский край</a:t>
            </a:r>
          </a:p>
          <a:p>
            <a:endParaRPr lang="ru-RU" sz="1600" b="1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ru-RU" sz="2800" b="1" dirty="0" smtClean="0">
                <a:solidFill>
                  <a:srgbClr val="FF0066"/>
                </a:solidFill>
                <a:latin typeface="Arial" charset="0"/>
              </a:rPr>
              <a:t>Презентация к проектной работе на тему </a:t>
            </a:r>
          </a:p>
          <a:p>
            <a:r>
              <a:rPr lang="ru-RU" sz="2800" b="1" dirty="0" smtClean="0">
                <a:solidFill>
                  <a:srgbClr val="FF0066"/>
                </a:solidFill>
                <a:latin typeface="Arial" charset="0"/>
              </a:rPr>
              <a:t>«Фольклорное путешествие. «Кладовая солнца»</a:t>
            </a:r>
          </a:p>
          <a:p>
            <a:endParaRPr lang="ru-RU" sz="2800" b="1" dirty="0" smtClean="0">
              <a:solidFill>
                <a:srgbClr val="FF0066"/>
              </a:solidFill>
              <a:latin typeface="Arial" charset="0"/>
            </a:endParaRPr>
          </a:p>
          <a:p>
            <a:pPr algn="l"/>
            <a:r>
              <a:rPr lang="ru-RU" sz="2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Автор- составитель: </a:t>
            </a:r>
            <a:r>
              <a:rPr lang="ru-RU" sz="2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Швецова</a:t>
            </a:r>
            <a:r>
              <a:rPr lang="ru-RU" sz="2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Ирина</a:t>
            </a:r>
            <a:r>
              <a:rPr lang="ru-RU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      </a:t>
            </a:r>
          </a:p>
          <a:p>
            <a:pPr algn="l"/>
            <a:r>
              <a:rPr lang="ru-RU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ученица </a:t>
            </a:r>
            <a:r>
              <a:rPr lang="ru-RU" sz="2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  <a:endParaRPr lang="ru-RU" sz="20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b="1" dirty="0" smtClean="0">
                <a:solidFill>
                  <a:srgbClr val="FF0066"/>
                </a:solidFill>
                <a:latin typeface="Arial" charset="0"/>
              </a:rPr>
              <a:t>Руководитель: </a:t>
            </a:r>
            <a:r>
              <a:rPr lang="ru-RU" sz="2000" b="1" dirty="0" smtClean="0">
                <a:solidFill>
                  <a:srgbClr val="FF0066"/>
                </a:solidFill>
                <a:latin typeface="Arial" charset="0"/>
              </a:rPr>
              <a:t> учитель музыки</a:t>
            </a:r>
          </a:p>
          <a:p>
            <a:pPr algn="l"/>
            <a:r>
              <a:rPr lang="ru-RU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Трушина </a:t>
            </a:r>
            <a:r>
              <a:rPr lang="ru-RU" sz="2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Светлана </a:t>
            </a:r>
            <a:r>
              <a:rPr lang="ru-RU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Юрьевна</a:t>
            </a:r>
            <a:endParaRPr lang="ru-RU" sz="20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ru-RU" altLang="ja-JP" b="1" i="1" smtClean="0"/>
              <a:t>Проект реализовывался  через систему групповых занятий с учащимися, индивидуальных  заданий  детям, презентации, через участие детей в коллективной творческой деятельности.</a:t>
            </a:r>
          </a:p>
          <a:p>
            <a:endParaRPr lang="ru-RU" altLang="ja-JP" b="1" i="1" smtClean="0"/>
          </a:p>
          <a:p>
            <a:r>
              <a:rPr lang="ru-RU" altLang="ja-JP" b="1" i="1" smtClean="0">
                <a:solidFill>
                  <a:srgbClr val="0033CC"/>
                </a:solidFill>
              </a:rPr>
              <a:t>Реализация данного проекта была рассчитана на 1 месяц и 1 неделю и проходила  в 3 этапа: </a:t>
            </a:r>
            <a:endParaRPr lang="ru-RU" b="1" i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ja-JP" smtClean="0"/>
              <a:t>1 этап- подготовительный</a:t>
            </a:r>
          </a:p>
          <a:p>
            <a:r>
              <a:rPr lang="ru-RU" altLang="ja-JP" smtClean="0">
                <a:solidFill>
                  <a:srgbClr val="FF0066"/>
                </a:solidFill>
              </a:rPr>
              <a:t>На этом этапе создавалась  информационная база, необходимая для реализации проекта </a:t>
            </a:r>
          </a:p>
          <a:p>
            <a:r>
              <a:rPr lang="ru-RU" altLang="ja-JP" b="1" i="1" smtClean="0"/>
              <a:t>Ученики,  которые участвовали в проекте, познакомились  с планом  деятельности по реализации проекта, было проведено вводное занятие по теме: </a:t>
            </a:r>
          </a:p>
          <a:p>
            <a:pPr>
              <a:buFont typeface="Arial" charset="0"/>
              <a:buNone/>
            </a:pPr>
            <a:r>
              <a:rPr lang="ru-RU" altLang="ja-JP" b="1" i="1" smtClean="0"/>
              <a:t>          </a:t>
            </a:r>
            <a:r>
              <a:rPr lang="ru-RU" altLang="ja-JP" b="1" i="1" smtClean="0">
                <a:solidFill>
                  <a:srgbClr val="FF9900"/>
                </a:solidFill>
              </a:rPr>
              <a:t>«Здравствуй, солнышко искристое»</a:t>
            </a:r>
            <a:r>
              <a:rPr lang="ru-RU" altLang="ja-JP" b="1" i="1" smtClean="0"/>
              <a:t> </a:t>
            </a:r>
            <a:endParaRPr lang="ru-RU" b="1" i="1" smtClean="0"/>
          </a:p>
          <a:p>
            <a:endParaRPr lang="ru-RU" altLang="ja-JP" b="1" i="1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66"/>
                </a:solidFill>
              </a:rPr>
              <a:t>2 этап- основной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ja-JP" smtClean="0"/>
              <a:t>Час общения с учениками 4 класса по теме </a:t>
            </a:r>
            <a:r>
              <a:rPr lang="ru-RU" altLang="ja-JP" smtClean="0">
                <a:solidFill>
                  <a:srgbClr val="FF0066"/>
                </a:solidFill>
              </a:rPr>
              <a:t>«Путешествие по страницам жанров русского фольклора» </a:t>
            </a:r>
          </a:p>
          <a:p>
            <a:pPr>
              <a:lnSpc>
                <a:spcPct val="90000"/>
              </a:lnSpc>
            </a:pPr>
            <a:r>
              <a:rPr lang="ru-RU" altLang="ja-JP" smtClean="0"/>
              <a:t>Информационный час с учениками 5 класса по теме: </a:t>
            </a:r>
            <a:r>
              <a:rPr lang="ru-RU" altLang="ja-JP" smtClean="0">
                <a:solidFill>
                  <a:srgbClr val="FF0066"/>
                </a:solidFill>
              </a:rPr>
              <a:t>«Сказка – ложь, да в ней  - намёк. Откуда пришли русские сказки» </a:t>
            </a:r>
          </a:p>
          <a:p>
            <a:pPr>
              <a:lnSpc>
                <a:spcPct val="90000"/>
              </a:lnSpc>
            </a:pPr>
            <a:r>
              <a:rPr lang="ru-RU" altLang="ja-JP" smtClean="0"/>
              <a:t>С учениками 6 класса- Информационный час общения </a:t>
            </a:r>
            <a:r>
              <a:rPr lang="ru-RU" altLang="ja-JP" smtClean="0">
                <a:solidFill>
                  <a:srgbClr val="FF0066"/>
                </a:solidFill>
              </a:rPr>
              <a:t>«Что такое оберег? Значение талисманов и оберегов наших предков» </a:t>
            </a:r>
            <a:endParaRPr lang="ru-RU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ja-JP" smtClean="0"/>
              <a:t>Ученики 7 класса - Информационная беседа </a:t>
            </a:r>
            <a:r>
              <a:rPr lang="ru-RU" altLang="ja-JP" smtClean="0">
                <a:solidFill>
                  <a:srgbClr val="FF0066"/>
                </a:solidFill>
              </a:rPr>
              <a:t>«Всех праздников праздники»</a:t>
            </a:r>
            <a:r>
              <a:rPr lang="ru-RU" altLang="ja-JP" smtClean="0"/>
              <a:t> </a:t>
            </a:r>
          </a:p>
          <a:p>
            <a:r>
              <a:rPr lang="ru-RU" altLang="ja-JP" smtClean="0"/>
              <a:t>С учениками 8 класса- Информационная беседа по теме: </a:t>
            </a:r>
            <a:r>
              <a:rPr lang="ru-RU" altLang="ja-JP" smtClean="0">
                <a:solidFill>
                  <a:srgbClr val="FF0066"/>
                </a:solidFill>
              </a:rPr>
              <a:t> «Русская песня весело лейся. О чём говорят русские песни и частушки»</a:t>
            </a:r>
            <a:endParaRPr lang="ru-RU" smtClean="0">
              <a:solidFill>
                <a:srgbClr val="FF0066"/>
              </a:solidFill>
            </a:endParaRPr>
          </a:p>
        </p:txBody>
      </p:sp>
      <p:pic>
        <p:nvPicPr>
          <p:cNvPr id="11266" name="Picture 4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652963"/>
            <a:ext cx="32004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68313" y="260350"/>
            <a:ext cx="8229600" cy="5894388"/>
          </a:xfrm>
        </p:spPr>
        <p:txBody>
          <a:bodyPr/>
          <a:lstStyle/>
          <a:p>
            <a:r>
              <a:rPr lang="ru-RU" altLang="ja-JP" b="1" i="1" smtClean="0"/>
              <a:t>3 этап- заключительный</a:t>
            </a:r>
          </a:p>
          <a:p>
            <a:r>
              <a:rPr lang="ru-RU" altLang="ja-JP" b="1" i="1" smtClean="0"/>
              <a:t>КТД  </a:t>
            </a:r>
            <a:r>
              <a:rPr lang="ru-RU" altLang="ja-JP" b="1" i="1" smtClean="0">
                <a:solidFill>
                  <a:srgbClr val="FF9933"/>
                </a:solidFill>
              </a:rPr>
              <a:t>«Собери лучи солнца»- </a:t>
            </a:r>
          </a:p>
          <a:p>
            <a:pPr>
              <a:buFont typeface="Arial" charset="0"/>
              <a:buNone/>
            </a:pPr>
            <a:r>
              <a:rPr lang="ru-RU" altLang="ja-JP" b="1" i="1" smtClean="0">
                <a:solidFill>
                  <a:srgbClr val="FF0066"/>
                </a:solidFill>
              </a:rPr>
              <a:t>   Отчёт – презентация, защита мини – проектов  учениками  4- 8 классов 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FF0066"/>
                </a:solidFill>
              </a:rPr>
              <a:t>   </a:t>
            </a:r>
            <a:r>
              <a:rPr lang="ru-RU" b="1" i="1" u="sng" smtClean="0">
                <a:solidFill>
                  <a:srgbClr val="FF0066"/>
                </a:solidFill>
              </a:rPr>
              <a:t>на заключительном мероприятии в рамках  школьной недели проектов </a:t>
            </a:r>
            <a:r>
              <a:rPr lang="ru-RU" b="1" i="1" smtClean="0">
                <a:solidFill>
                  <a:srgbClr val="FF0066"/>
                </a:solidFill>
              </a:rPr>
              <a:t>. </a:t>
            </a:r>
          </a:p>
          <a:p>
            <a:pPr>
              <a:buFont typeface="Arial" charset="0"/>
              <a:buNone/>
            </a:pPr>
            <a:r>
              <a:rPr lang="ru-RU" altLang="ja-JP" b="1" i="1" smtClean="0">
                <a:solidFill>
                  <a:srgbClr val="FF0066"/>
                </a:solidFill>
              </a:rPr>
              <a:t>   </a:t>
            </a:r>
          </a:p>
          <a:p>
            <a:pPr>
              <a:buFont typeface="Arial" charset="0"/>
              <a:buNone/>
            </a:pPr>
            <a:r>
              <a:rPr lang="ru-RU" altLang="ja-JP" b="1" i="1" smtClean="0">
                <a:solidFill>
                  <a:srgbClr val="FF0066"/>
                </a:solidFill>
              </a:rPr>
              <a:t>  </a:t>
            </a:r>
            <a:endParaRPr lang="ru-RU" b="1" i="1" smtClean="0">
              <a:solidFill>
                <a:srgbClr val="FF0066"/>
              </a:solidFill>
            </a:endParaRPr>
          </a:p>
          <a:p>
            <a:pPr>
              <a:buFont typeface="Arial" charset="0"/>
              <a:buNone/>
            </a:pPr>
            <a:endParaRPr lang="ru-RU" b="1" i="1" smtClean="0">
              <a:solidFill>
                <a:srgbClr val="FF0066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649788"/>
            <a:ext cx="2916237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3200" smtClean="0">
                <a:solidFill>
                  <a:srgbClr val="0033CC"/>
                </a:solidFill>
              </a:rPr>
              <a:t>Ученики 4 класса представили проектный продукт «Макет солнца» под названием</a:t>
            </a:r>
            <a:r>
              <a:rPr lang="ru-RU" sz="3200" smtClean="0">
                <a:solidFill>
                  <a:srgbClr val="FF0066"/>
                </a:solidFill>
              </a:rPr>
              <a:t> </a:t>
            </a:r>
            <a:br>
              <a:rPr lang="ru-RU" sz="3200" smtClean="0">
                <a:solidFill>
                  <a:srgbClr val="FF0066"/>
                </a:solidFill>
              </a:rPr>
            </a:br>
            <a:r>
              <a:rPr lang="ru-RU" sz="3200" b="1" i="1" smtClean="0">
                <a:solidFill>
                  <a:srgbClr val="FF0066"/>
                </a:solidFill>
              </a:rPr>
              <a:t>«</a:t>
            </a:r>
            <a:r>
              <a:rPr lang="ru-RU" altLang="ja-JP" sz="2800" b="1" i="1" smtClean="0">
                <a:solidFill>
                  <a:srgbClr val="FF0066"/>
                </a:solidFill>
              </a:rPr>
              <a:t>Дела давно минувших дней»</a:t>
            </a:r>
            <a:r>
              <a:rPr lang="ru-RU" altLang="ja-JP" sz="4000" smtClean="0"/>
              <a:t> </a:t>
            </a:r>
            <a:r>
              <a:rPr lang="ru-RU" sz="3200" smtClean="0">
                <a:solidFill>
                  <a:srgbClr val="FF0066"/>
                </a:solidFill>
              </a:rPr>
              <a:t> </a:t>
            </a:r>
            <a:r>
              <a:rPr lang="ru-RU" sz="3200" smtClean="0">
                <a:solidFill>
                  <a:srgbClr val="0033CC"/>
                </a:solidFill>
              </a:rPr>
              <a:t> и рассказали  поговорки, потешки, заклички , загадки..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8" name="Picture 4" descr="DSCF6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08275"/>
            <a:ext cx="5003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DSCF68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3188" y="3644900"/>
            <a:ext cx="3960812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4" descr="DSCF68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196975"/>
            <a:ext cx="7058025" cy="487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0033CC"/>
                </a:solidFill>
              </a:rPr>
              <a:t/>
            </a:r>
            <a:br>
              <a:rPr lang="ru-RU" sz="2400" b="1" smtClean="0">
                <a:solidFill>
                  <a:srgbClr val="0033CC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</a:rPr>
              <a:t/>
            </a:r>
            <a:br>
              <a:rPr lang="ru-RU" sz="2400" b="1" i="1" smtClean="0">
                <a:solidFill>
                  <a:srgbClr val="0033CC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</a:rPr>
              <a:t>В русском народном творчестве пословицы и поговорки упоминают о Солнце с положительной стороны, сравнивают с теплотой, добром, красотой и образцом правды.</a:t>
            </a:r>
            <a:r>
              <a:rPr lang="ru-RU" sz="2400" i="1" smtClean="0">
                <a:solidFill>
                  <a:srgbClr val="0033CC"/>
                </a:solidFill>
              </a:rPr>
              <a:t> </a:t>
            </a:r>
            <a:br>
              <a:rPr lang="ru-RU" sz="2400" i="1" smtClean="0">
                <a:solidFill>
                  <a:srgbClr val="0033CC"/>
                </a:solidFill>
              </a:rPr>
            </a:br>
            <a:endParaRPr lang="ru-RU" sz="2400" i="1" smtClean="0">
              <a:solidFill>
                <a:srgbClr val="0033CC"/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800" smtClean="0"/>
          </a:p>
          <a:p>
            <a:pPr>
              <a:lnSpc>
                <a:spcPct val="80000"/>
              </a:lnSpc>
            </a:pPr>
            <a:endParaRPr lang="ru-RU" sz="2800" smtClean="0"/>
          </a:p>
          <a:p>
            <a:pPr>
              <a:lnSpc>
                <a:spcPct val="80000"/>
              </a:lnSpc>
            </a:pPr>
            <a:endParaRPr lang="ru-RU" sz="2800" smtClean="0"/>
          </a:p>
          <a:p>
            <a:pPr>
              <a:lnSpc>
                <a:spcPct val="80000"/>
              </a:lnSpc>
            </a:pPr>
            <a:endParaRPr lang="ru-RU" sz="2800" smtClean="0"/>
          </a:p>
          <a:p>
            <a:pPr>
              <a:lnSpc>
                <a:spcPct val="80000"/>
              </a:lnSpc>
            </a:pPr>
            <a:endParaRPr lang="ru-RU" sz="2800" smtClean="0"/>
          </a:p>
          <a:p>
            <a:pPr>
              <a:lnSpc>
                <a:spcPct val="80000"/>
              </a:lnSpc>
            </a:pPr>
            <a:endParaRPr lang="ru-RU" sz="2800" smtClean="0"/>
          </a:p>
          <a:p>
            <a:pPr>
              <a:lnSpc>
                <a:spcPct val="80000"/>
              </a:lnSpc>
            </a:pPr>
            <a:endParaRPr lang="ru-RU" sz="2800" smtClean="0"/>
          </a:p>
          <a:p>
            <a:pPr>
              <a:lnSpc>
                <a:spcPct val="80000"/>
              </a:lnSpc>
            </a:pPr>
            <a:endParaRPr lang="ru-RU" sz="2400" b="1" smtClean="0"/>
          </a:p>
          <a:p>
            <a:pPr>
              <a:lnSpc>
                <a:spcPct val="80000"/>
              </a:lnSpc>
            </a:pPr>
            <a:r>
              <a:rPr lang="ru-RU" sz="2400" b="1" smtClean="0"/>
              <a:t>Ученики 4 класса на заключительном мероприятии</a:t>
            </a:r>
          </a:p>
        </p:txBody>
      </p:sp>
      <p:pic>
        <p:nvPicPr>
          <p:cNvPr id="18436" name="Picture 5" descr="DSCF68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4968875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DSCF68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420938"/>
            <a:ext cx="39957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68313" y="260350"/>
            <a:ext cx="8229600" cy="5865813"/>
          </a:xfrm>
        </p:spPr>
        <p:txBody>
          <a:bodyPr/>
          <a:lstStyle/>
          <a:p>
            <a:r>
              <a:rPr lang="ru-RU" altLang="ja-JP" b="1" i="1" smtClean="0">
                <a:solidFill>
                  <a:srgbClr val="0033CC"/>
                </a:solidFill>
              </a:rPr>
              <a:t>5 класс  приготовили  мультимедийную  презентацию –сборник-  </a:t>
            </a:r>
            <a:endParaRPr lang="ru-RU" b="1" i="1" smtClean="0">
              <a:solidFill>
                <a:srgbClr val="0033CC"/>
              </a:solidFill>
            </a:endParaRPr>
          </a:p>
        </p:txBody>
      </p:sp>
      <p:pic>
        <p:nvPicPr>
          <p:cNvPr id="19460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557338"/>
            <a:ext cx="56896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ru-RU" sz="2400" b="1" smtClean="0">
                <a:solidFill>
                  <a:srgbClr val="0033CC"/>
                </a:solidFill>
              </a:rPr>
              <a:t>В сказках, чаще всего, используется не слово солнце, а - солнышко, что указывает на уважительное отношение к объекту. Так же, в большинстве случаев употребляется не одно слово, а с прилагательным: красное солнышко. </a:t>
            </a:r>
          </a:p>
        </p:txBody>
      </p:sp>
      <p:pic>
        <p:nvPicPr>
          <p:cNvPr id="20484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81300"/>
            <a:ext cx="45974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Рисунок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2313" y="2133600"/>
            <a:ext cx="46116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908050"/>
            <a:ext cx="7772400" cy="1368425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Фольклорное путешествие: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00063" y="4214813"/>
            <a:ext cx="6400801" cy="1752600"/>
          </a:xfrm>
        </p:spPr>
        <p:txBody>
          <a:bodyPr/>
          <a:lstStyle/>
          <a:p>
            <a:pPr eaLnBrk="1" hangingPunct="1"/>
            <a:endParaRPr lang="ru-RU" sz="3500" smtClean="0">
              <a:solidFill>
                <a:srgbClr val="953735"/>
              </a:solidFill>
            </a:endParaRPr>
          </a:p>
        </p:txBody>
      </p:sp>
      <p:pic>
        <p:nvPicPr>
          <p:cNvPr id="3076" name="Picture 7" descr="4m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636838"/>
            <a:ext cx="55641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4041179-9649fc2e0d02c5a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716338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4" descr="frnm5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3959225" cy="4895850"/>
          </a:xfrm>
        </p:spPr>
      </p:pic>
      <p:pic>
        <p:nvPicPr>
          <p:cNvPr id="22532" name="Picture 5" descr="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908050"/>
            <a:ext cx="34940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b="1" smtClean="0"/>
          </a:p>
          <a:p>
            <a:endParaRPr lang="ru-RU" sz="2400" b="1" smtClean="0"/>
          </a:p>
          <a:p>
            <a:endParaRPr lang="ru-RU" sz="2400" b="1" smtClean="0"/>
          </a:p>
          <a:p>
            <a:endParaRPr lang="ru-RU" sz="2400" b="1" smtClean="0"/>
          </a:p>
          <a:p>
            <a:endParaRPr lang="ru-RU" sz="2400" b="1" smtClean="0"/>
          </a:p>
          <a:p>
            <a:endParaRPr lang="ru-RU" sz="2400" b="1" smtClean="0"/>
          </a:p>
          <a:p>
            <a:endParaRPr lang="ru-RU" sz="2400" b="1" smtClean="0"/>
          </a:p>
          <a:p>
            <a:endParaRPr lang="ru-RU" sz="2400" b="1" smtClean="0"/>
          </a:p>
          <a:p>
            <a:r>
              <a:rPr lang="ru-RU" sz="2400" b="1" smtClean="0"/>
              <a:t>Ученицы  5 класса на заключительном мероприятии </a:t>
            </a:r>
          </a:p>
        </p:txBody>
      </p:sp>
      <p:pic>
        <p:nvPicPr>
          <p:cNvPr id="23556" name="Picture 4" descr="100_46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850"/>
            <a:ext cx="403225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100_46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44675"/>
            <a:ext cx="4392612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ru-RU" altLang="ja-JP" smtClean="0"/>
              <a:t>- </a:t>
            </a:r>
            <a:r>
              <a:rPr lang="ru-RU" altLang="ja-JP" b="1" smtClean="0"/>
              <a:t>Изготовление учащимися 6 класса домашнего оберега </a:t>
            </a:r>
          </a:p>
          <a:p>
            <a:pPr>
              <a:buFont typeface="Arial" charset="0"/>
              <a:buNone/>
            </a:pPr>
            <a:r>
              <a:rPr lang="ru-RU" altLang="ja-JP" b="1" smtClean="0">
                <a:solidFill>
                  <a:srgbClr val="FF9900"/>
                </a:solidFill>
              </a:rPr>
              <a:t>         «Мой талисман – оберег «Солнечное                                 </a:t>
            </a:r>
          </a:p>
          <a:p>
            <a:pPr>
              <a:buFont typeface="Arial" charset="0"/>
              <a:buNone/>
            </a:pPr>
            <a:r>
              <a:rPr lang="ru-RU" altLang="ja-JP" b="1" smtClean="0">
                <a:solidFill>
                  <a:srgbClr val="FF9900"/>
                </a:solidFill>
              </a:rPr>
              <a:t>                                                           настроение»</a:t>
            </a:r>
            <a:r>
              <a:rPr lang="ru-RU" altLang="ja-JP" smtClean="0">
                <a:solidFill>
                  <a:srgbClr val="FF9900"/>
                </a:solidFill>
              </a:rPr>
              <a:t> </a:t>
            </a:r>
            <a:endParaRPr lang="ru-RU" smtClean="0">
              <a:solidFill>
                <a:srgbClr val="FF9900"/>
              </a:solidFill>
            </a:endParaRPr>
          </a:p>
        </p:txBody>
      </p:sp>
      <p:pic>
        <p:nvPicPr>
          <p:cNvPr id="24580" name="Picture 4" descr="100_45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05038"/>
            <a:ext cx="329406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100_45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924175"/>
            <a:ext cx="4535487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/>
              <a:t/>
            </a:r>
            <a:br>
              <a:rPr lang="ru-RU" sz="2800" b="1" i="1" smtClean="0"/>
            </a:br>
            <a:r>
              <a:rPr lang="ru-RU" sz="2800" b="1" i="1" smtClean="0"/>
              <a:t/>
            </a:r>
            <a:br>
              <a:rPr lang="ru-RU" sz="2800" b="1" i="1" smtClean="0"/>
            </a:br>
            <a:r>
              <a:rPr lang="ru-RU" sz="2800" b="1" i="1" smtClean="0"/>
              <a:t/>
            </a:r>
            <a:br>
              <a:rPr lang="ru-RU" sz="2800" b="1" i="1" smtClean="0"/>
            </a:br>
            <a:r>
              <a:rPr lang="ru-RU" sz="2800" b="1" i="1" smtClean="0">
                <a:solidFill>
                  <a:srgbClr val="0033CC"/>
                </a:solidFill>
              </a:rPr>
              <a:t>Вся древняя магия славянских народов строилась вокруг культа Солнца, а девочки 6 класса сделали обереги в виде солнца.</a:t>
            </a:r>
            <a:r>
              <a:rPr lang="ru-RU" sz="4000" b="1" i="1" smtClean="0">
                <a:solidFill>
                  <a:srgbClr val="0033CC"/>
                </a:solidFill>
              </a:rPr>
              <a:t> </a:t>
            </a:r>
            <a:br>
              <a:rPr lang="ru-RU" sz="4000" b="1" i="1" smtClean="0">
                <a:solidFill>
                  <a:srgbClr val="0033CC"/>
                </a:solidFill>
              </a:rPr>
            </a:br>
            <a:endParaRPr lang="ru-RU" sz="4000" b="1" i="1" smtClean="0">
              <a:solidFill>
                <a:srgbClr val="0033CC"/>
              </a:solidFill>
            </a:endParaRPr>
          </a:p>
        </p:txBody>
      </p:sp>
      <p:pic>
        <p:nvPicPr>
          <p:cNvPr id="25603" name="Picture 5" descr="100_456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989138"/>
            <a:ext cx="4357688" cy="3263900"/>
          </a:xfrm>
        </p:spPr>
      </p:pic>
      <p:pic>
        <p:nvPicPr>
          <p:cNvPr id="25604" name="Picture 6" descr="DSCF68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644900"/>
            <a:ext cx="403383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smtClean="0"/>
              <a:t/>
            </a:r>
            <a:br>
              <a:rPr lang="ru-RU" sz="2800" i="1" smtClean="0"/>
            </a:br>
            <a:r>
              <a:rPr lang="ru-RU" sz="2800" i="1" smtClean="0"/>
              <a:t/>
            </a:r>
            <a:br>
              <a:rPr lang="ru-RU" sz="2800" i="1" smtClean="0"/>
            </a:br>
            <a:r>
              <a:rPr lang="ru-RU" sz="2800" i="1" smtClean="0"/>
              <a:t/>
            </a:r>
            <a:br>
              <a:rPr lang="ru-RU" sz="2800" i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4" descr="100_46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496887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DSCF68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3400425"/>
            <a:ext cx="46101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ru-RU" altLang="ja-JP" b="1" smtClean="0"/>
              <a:t>7 класс представил свою презентацию-</a:t>
            </a:r>
            <a:endParaRPr lang="ru-RU" b="1" smtClean="0">
              <a:solidFill>
                <a:srgbClr val="FF0066"/>
              </a:solidFill>
            </a:endParaRPr>
          </a:p>
        </p:txBody>
      </p:sp>
      <p:pic>
        <p:nvPicPr>
          <p:cNvPr id="27652" name="Picture 5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68413"/>
            <a:ext cx="670083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66"/>
                </a:solidFill>
              </a:rPr>
              <a:t>Ученицы 7 класса с презентацией о праздниках Солнца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4" descr="100_46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6481762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ru-RU" altLang="ja-JP" sz="2400" b="1" smtClean="0"/>
              <a:t>Ученики 8 класса   нашли  русские народные песни и частушки о солнце,  и собрали всё в сборник</a:t>
            </a:r>
          </a:p>
          <a:p>
            <a:pPr>
              <a:buFont typeface="Arial" charset="0"/>
              <a:buNone/>
            </a:pPr>
            <a:r>
              <a:rPr lang="ru-RU" altLang="ja-JP" sz="2400" b="1" smtClean="0"/>
              <a:t>                                                                     </a:t>
            </a:r>
            <a:r>
              <a:rPr lang="ru-RU" altLang="ja-JP" sz="2400" b="1" smtClean="0">
                <a:solidFill>
                  <a:srgbClr val="FF9900"/>
                </a:solidFill>
              </a:rPr>
              <a:t>«Солнышко лучистое»</a:t>
            </a:r>
            <a:endParaRPr lang="ru-RU" sz="2400" b="1" smtClean="0">
              <a:solidFill>
                <a:srgbClr val="FF9900"/>
              </a:solidFill>
            </a:endParaRPr>
          </a:p>
        </p:txBody>
      </p:sp>
      <p:pic>
        <p:nvPicPr>
          <p:cNvPr id="30724" name="Picture 4" descr="DSCF6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36337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DSCF68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05263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DSCF68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916113"/>
            <a:ext cx="3060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DSCF68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2636838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1748" name="Picture 4" descr="DSCF68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27225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DSCF68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0"/>
            <a:ext cx="2481262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DSCF68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341438"/>
            <a:ext cx="263207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DSCF68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3213100"/>
            <a:ext cx="2508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9" descr="imgpreview?key=4ac5824435530dfd&amp;mb=imgdb_preview_12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0"/>
            <a:ext cx="3019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1" descr="imgpreview?key=4ac5824435530dfd&amp;mb=imgdb_preview_12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46038"/>
            <a:ext cx="3019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3" descr="imgpreview?key=4ac5824435530dfd&amp;mb=imgdb_preview_12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5445125"/>
            <a:ext cx="3019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5" descr="imgpreview?key=4ac5824435530dfd&amp;mb=imgdb_preview_12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5657850"/>
            <a:ext cx="3019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ru-RU" b="1" smtClean="0">
                <a:solidFill>
                  <a:srgbClr val="FF0066"/>
                </a:solidFill>
              </a:rPr>
              <a:t>Наше фольклорное путешествие под названием                                    закончилось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FF0066"/>
                </a:solidFill>
              </a:rPr>
              <a:t>   исполнением  русских народных песен и частушек, в которых упоминается солнышко</a:t>
            </a:r>
          </a:p>
        </p:txBody>
      </p:sp>
      <p:pic>
        <p:nvPicPr>
          <p:cNvPr id="32772" name="Picture 5" descr="imgpreview?key=6c4c2eb415a97c8&amp;mb=imgdb_preview_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6069013"/>
            <a:ext cx="4608513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4m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981075"/>
            <a:ext cx="31686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100_46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2292">
            <a:off x="4716463" y="2852738"/>
            <a:ext cx="403383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100_46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91092">
            <a:off x="323850" y="2924175"/>
            <a:ext cx="403225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5" descr="56b3ffb8cc5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88913"/>
            <a:ext cx="6084887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i?id=5a3a8a0b95bf20b5da7fadbec4725a1f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89363"/>
            <a:ext cx="35274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i?id=9dee15198ab2ba7ab184e441f46e3bf2&amp;n=33&amp;h=215&amp;w=2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04813"/>
            <a:ext cx="32416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6" name="Picture 4" descr="Безымянный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4724400"/>
            <a:ext cx="3451225" cy="1939925"/>
          </a:xfrm>
          <a:noFill/>
        </p:spPr>
      </p:pic>
      <p:pic>
        <p:nvPicPr>
          <p:cNvPr id="33796" name="Picture 5" descr="100_46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8913"/>
            <a:ext cx="4243388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100_46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420938"/>
            <a:ext cx="47529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notk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0350"/>
            <a:ext cx="4819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0" y="188913"/>
            <a:ext cx="8686800" cy="5937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ja-JP" b="1" i="1" smtClean="0">
                <a:solidFill>
                  <a:srgbClr val="FF0066"/>
                </a:solidFill>
              </a:rPr>
              <a:t>После мероприятия мы подвели  итоги, проанализировали   работу  и полученные результаты</a:t>
            </a:r>
            <a:endParaRPr lang="ru-RU" altLang="ja-JP" b="1" i="1" smtClean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ja-JP" b="1" i="1" smtClean="0">
                <a:solidFill>
                  <a:srgbClr val="0033CC"/>
                </a:solidFill>
              </a:rPr>
              <a:t>В результате реализации проекта: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ja-JP" b="1" i="1" smtClean="0">
                <a:solidFill>
                  <a:srgbClr val="0033CC"/>
                </a:solidFill>
              </a:rPr>
              <a:t>   дети расширили  свои знания о жанрах русского народного фольклора, в которых отображается образ солнца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ja-JP" b="1" smtClean="0">
                <a:solidFill>
                  <a:srgbClr val="FF0066"/>
                </a:solidFill>
              </a:rPr>
              <a:t>    Все этапы творческой деятельности по подготовки проектов – заданий, сделали для детей  вхождение в мир фольклора желанным, интересным, занимательным, личностно окрашенным и значимым </a:t>
            </a:r>
            <a:endParaRPr lang="ru-RU" b="1" smtClean="0">
              <a:solidFill>
                <a:srgbClr val="FF0066"/>
              </a:solidFill>
            </a:endParaRPr>
          </a:p>
        </p:txBody>
      </p:sp>
      <p:pic>
        <p:nvPicPr>
          <p:cNvPr id="34820" name="Picture 5" descr="imgpreview?key=5927aa4e4ee9fa88&amp;mb=imgdb_preview_4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5510213"/>
            <a:ext cx="1928812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ru-RU" b="1" smtClean="0"/>
              <a:t>Весь собранный  материал проекта, как оформление,  будет размещён  в кабинете музыки. </a:t>
            </a:r>
          </a:p>
          <a:p>
            <a:r>
              <a:rPr lang="ru-RU" b="1" smtClean="0"/>
              <a:t> Презентации  будут использованы на уроках музыки по темам </a:t>
            </a:r>
            <a:r>
              <a:rPr lang="ru-RU" b="1" smtClean="0">
                <a:solidFill>
                  <a:srgbClr val="0033CC"/>
                </a:solidFill>
              </a:rPr>
              <a:t>«</a:t>
            </a:r>
            <a:r>
              <a:rPr lang="ru-RU" b="1" i="1" smtClean="0">
                <a:solidFill>
                  <a:srgbClr val="0033CC"/>
                </a:solidFill>
              </a:rPr>
              <a:t>Мир русской песни», «Музыка в сказках» , «Дела давно минувших дней» .</a:t>
            </a:r>
          </a:p>
          <a:p>
            <a:r>
              <a:rPr lang="ru-RU" b="1" i="1" smtClean="0"/>
              <a:t>На уроках МХК по темам: </a:t>
            </a:r>
            <a:r>
              <a:rPr lang="ru-RU" b="1" i="1" smtClean="0">
                <a:solidFill>
                  <a:srgbClr val="0033CC"/>
                </a:solidFill>
              </a:rPr>
              <a:t>«Всякая душа празднику рада», «Праздники и обряды народов мира»</a:t>
            </a:r>
            <a:endParaRPr lang="ru-RU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smtClean="0">
                <a:hlinkClick r:id="rId2"/>
              </a:rPr>
              <a:t>http://nsportal.ru/ap/library/drugoe/2011/10/11/issledovatelskaya-rabota-obraz-solntsa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r>
              <a:rPr lang="ru-RU" u="sng" smtClean="0">
                <a:hlinkClick r:id="rId3"/>
              </a:rPr>
              <a:t>http://www.uznaiki.ru</a:t>
            </a:r>
            <a:r>
              <a:rPr lang="ru-RU" smtClean="0"/>
              <a:t> Русские народные сказки 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smtClean="0">
                <a:solidFill>
                  <a:schemeClr val="accent2"/>
                </a:solidFill>
              </a:rPr>
              <a:t>Мне стало интересно узнать</a:t>
            </a:r>
            <a:r>
              <a:rPr lang="ru-RU" smtClean="0"/>
              <a:t>: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ru-RU" b="1" i="1" smtClean="0"/>
              <a:t>Как   люди воспринимали  солнце в старину? </a:t>
            </a:r>
          </a:p>
          <a:p>
            <a:r>
              <a:rPr lang="ru-RU" b="1" i="1" smtClean="0"/>
              <a:t>Какие русские песни пели о солнце? </a:t>
            </a:r>
          </a:p>
          <a:p>
            <a:r>
              <a:rPr lang="ru-RU" b="1" i="1" smtClean="0"/>
              <a:t>Какие русские народные приметы, пословицы слагали о солнце? </a:t>
            </a:r>
          </a:p>
          <a:p>
            <a:r>
              <a:rPr lang="ru-RU" b="1" i="1" smtClean="0"/>
              <a:t>Какие праздники праздновали?</a:t>
            </a:r>
          </a:p>
          <a:p>
            <a:r>
              <a:rPr lang="ru-RU" b="1" i="1" smtClean="0"/>
              <a:t> Какие сказки сказывали? </a:t>
            </a:r>
          </a:p>
        </p:txBody>
      </p:sp>
      <p:pic>
        <p:nvPicPr>
          <p:cNvPr id="5124" name="Picture 4" descr="9947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581525"/>
            <a:ext cx="1893887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</a:rPr>
              <a:t>Тема данного проекта выбрана неслучайно и вызвана необходимостью приобщения молодого поколения к русским традициям и культуре</a:t>
            </a:r>
          </a:p>
          <a:p>
            <a:endParaRPr lang="ru-RU" b="1" i="1" smtClean="0">
              <a:solidFill>
                <a:srgbClr val="CC0099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388" y="3500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1169988" algn="l"/>
                <a:tab pos="3182938" algn="ctr"/>
              </a:tabLst>
            </a:pPr>
            <a:endParaRPr lang="ru-RU"/>
          </a:p>
        </p:txBody>
      </p:sp>
      <p:pic>
        <p:nvPicPr>
          <p:cNvPr id="6149" name="Picture 6" descr="iGRlQ0lQd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213100"/>
            <a:ext cx="3378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170114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2492375"/>
            <a:ext cx="259238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" descr="1371640469_solnce2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213100"/>
            <a:ext cx="35290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ru-RU" b="1" i="1" smtClean="0">
                <a:solidFill>
                  <a:srgbClr val="CC0099"/>
                </a:solidFill>
              </a:rPr>
              <a:t>2016 год является годом возврата к народным истокам, русских традиций, поэтому данный проект направлен на освоение детьми фольклорного наследия русского как самобытной, целостной системы гармоничного и творческого развития личности.</a:t>
            </a:r>
          </a:p>
          <a:p>
            <a:endParaRPr lang="ru-RU" smtClean="0"/>
          </a:p>
        </p:txBody>
      </p:sp>
      <p:pic>
        <p:nvPicPr>
          <p:cNvPr id="7172" name="Picture 4" descr="i?id=7ac718153bc3c2ed2c49b4667ab868e3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221163"/>
            <a:ext cx="309721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1354093777_makosha-bryan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365625"/>
            <a:ext cx="381793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i?id=e9cdee6384e19854011df0eebf3b0e25&amp;n=33&amp;h=215&amp;w=1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9763" y="3716338"/>
            <a:ext cx="215423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ru-RU" altLang="ja-JP" b="1" smtClean="0">
                <a:solidFill>
                  <a:schemeClr val="accent2"/>
                </a:solidFill>
              </a:rPr>
              <a:t>Объект:</a:t>
            </a:r>
            <a:r>
              <a:rPr lang="ru-RU" altLang="ja-JP" smtClean="0">
                <a:solidFill>
                  <a:schemeClr val="accent2"/>
                </a:solidFill>
              </a:rPr>
              <a:t> </a:t>
            </a:r>
          </a:p>
          <a:p>
            <a:pPr>
              <a:buFont typeface="Arial" charset="0"/>
              <a:buNone/>
            </a:pPr>
            <a:r>
              <a:rPr lang="ru-RU" altLang="ja-JP" smtClean="0"/>
              <a:t>            </a:t>
            </a:r>
            <a:r>
              <a:rPr lang="ru-RU" altLang="ja-JP" b="1" smtClean="0">
                <a:solidFill>
                  <a:srgbClr val="FF0066"/>
                </a:solidFill>
              </a:rPr>
              <a:t>Образ солнца в русском фольклоре</a:t>
            </a:r>
            <a:r>
              <a:rPr lang="ru-RU" altLang="ja-JP" smtClean="0"/>
              <a:t> </a:t>
            </a:r>
          </a:p>
          <a:p>
            <a:pPr>
              <a:buFont typeface="Arial" charset="0"/>
              <a:buNone/>
            </a:pPr>
            <a:endParaRPr lang="ru-RU" altLang="ja-JP" b="1" smtClean="0"/>
          </a:p>
          <a:p>
            <a:r>
              <a:rPr lang="ru-RU" altLang="ja-JP" b="1" smtClean="0">
                <a:solidFill>
                  <a:schemeClr val="accent2"/>
                </a:solidFill>
              </a:rPr>
              <a:t>Предмет изучения:</a:t>
            </a:r>
            <a:r>
              <a:rPr lang="ru-RU" altLang="ja-JP" b="1" smtClean="0"/>
              <a:t> </a:t>
            </a:r>
          </a:p>
          <a:p>
            <a:endParaRPr lang="ru-RU" altLang="ja-JP" b="1" smtClean="0"/>
          </a:p>
          <a:p>
            <a:pPr>
              <a:buFont typeface="Arial" charset="0"/>
              <a:buNone/>
            </a:pPr>
            <a:r>
              <a:rPr lang="ru-RU" altLang="ja-JP" b="1" smtClean="0"/>
              <a:t>    </a:t>
            </a:r>
            <a:r>
              <a:rPr lang="ru-RU" altLang="ja-JP" b="1" i="1" smtClean="0">
                <a:solidFill>
                  <a:srgbClr val="FF0066"/>
                </a:solidFill>
              </a:rPr>
              <a:t>загадки, пословицы, поговорки, заклички, приметы, частушки, русские народные песни, сказки  о солнце как источнике тепла, света, доброты, пробуждения, обновления души и природы. </a:t>
            </a:r>
            <a:endParaRPr lang="ru-RU" b="1" i="1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z="3200" b="1" smtClean="0"/>
              <a:t/>
            </a:r>
            <a:br>
              <a:rPr lang="ru-RU" altLang="ja-JP" sz="3200" b="1" smtClean="0"/>
            </a:br>
            <a:r>
              <a:rPr lang="ru-RU" altLang="ja-JP" sz="3200" b="1" smtClean="0"/>
              <a:t/>
            </a:r>
            <a:br>
              <a:rPr lang="ru-RU" altLang="ja-JP" sz="3200" b="1" smtClean="0"/>
            </a:br>
            <a:r>
              <a:rPr lang="ru-RU" altLang="ja-JP" sz="3200" b="1" smtClean="0"/>
              <a:t/>
            </a:r>
            <a:br>
              <a:rPr lang="ru-RU" altLang="ja-JP" sz="3200" b="1" smtClean="0"/>
            </a:br>
            <a:r>
              <a:rPr lang="ru-RU" altLang="ja-JP" sz="3200" b="1" smtClean="0"/>
              <a:t/>
            </a:r>
            <a:br>
              <a:rPr lang="ru-RU" altLang="ja-JP" sz="3200" b="1" smtClean="0"/>
            </a:br>
            <a:r>
              <a:rPr lang="ru-RU" altLang="ja-JP" sz="3200" b="1" smtClean="0">
                <a:solidFill>
                  <a:srgbClr val="0033CC"/>
                </a:solidFill>
              </a:rPr>
              <a:t>Цель:</a:t>
            </a:r>
            <a:br>
              <a:rPr lang="ru-RU" altLang="ja-JP" sz="3200" b="1" smtClean="0">
                <a:solidFill>
                  <a:srgbClr val="0033CC"/>
                </a:solidFill>
              </a:rPr>
            </a:br>
            <a:r>
              <a:rPr lang="ru-RU" altLang="ja-JP" sz="3200" b="1" smtClean="0">
                <a:solidFill>
                  <a:srgbClr val="0033CC"/>
                </a:solidFill>
              </a:rPr>
              <a:t> </a:t>
            </a:r>
            <a:r>
              <a:rPr lang="ru-RU" altLang="ja-JP" sz="3200" b="1" i="1" smtClean="0">
                <a:solidFill>
                  <a:srgbClr val="0033CC"/>
                </a:solidFill>
              </a:rPr>
              <a:t>формирование представлений учащимися  о культуре русского народа через осмысление сущности фольклорного образа солнца</a:t>
            </a:r>
            <a:r>
              <a:rPr lang="ru-RU" altLang="ja-JP" sz="4000" b="1" i="1" smtClean="0"/>
              <a:t>.</a:t>
            </a:r>
            <a:br>
              <a:rPr lang="ru-RU" altLang="ja-JP" sz="4000" b="1" i="1" smtClean="0"/>
            </a:br>
            <a:r>
              <a:rPr lang="ru-RU" altLang="ja-JP" sz="4000" smtClean="0"/>
              <a:t/>
            </a:r>
            <a:br>
              <a:rPr lang="ru-RU" altLang="ja-JP" sz="4000" smtClean="0"/>
            </a:br>
            <a:endParaRPr lang="ru-RU" sz="4000" smtClean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611188" y="2565400"/>
            <a:ext cx="8229600" cy="4884738"/>
          </a:xfrm>
        </p:spPr>
        <p:txBody>
          <a:bodyPr/>
          <a:lstStyle/>
          <a:p>
            <a:r>
              <a:rPr lang="ru-RU" altLang="ja-JP" b="1" smtClean="0"/>
              <a:t>Задачи:</a:t>
            </a:r>
            <a:r>
              <a:rPr lang="ru-RU" altLang="ja-JP" smtClean="0"/>
              <a:t/>
            </a:r>
            <a:br>
              <a:rPr lang="ru-RU" altLang="ja-JP" smtClean="0"/>
            </a:br>
            <a:r>
              <a:rPr lang="ru-RU" altLang="ja-JP" sz="2800" b="1" smtClean="0">
                <a:solidFill>
                  <a:srgbClr val="FF0066"/>
                </a:solidFill>
              </a:rPr>
              <a:t>-формировать представление об образах солнца в русском народном фольклоре, определить его символичность;</a:t>
            </a:r>
          </a:p>
          <a:p>
            <a:pPr>
              <a:buFont typeface="Arial" charset="0"/>
              <a:buNone/>
            </a:pPr>
            <a:r>
              <a:rPr lang="ru-RU" altLang="ja-JP" sz="2800" b="1" smtClean="0">
                <a:solidFill>
                  <a:srgbClr val="FF0066"/>
                </a:solidFill>
              </a:rPr>
              <a:t>  -развивать сообразительность и гибкость мышления; умения работать в группе; </a:t>
            </a:r>
            <a:br>
              <a:rPr lang="ru-RU" altLang="ja-JP" sz="2800" b="1" smtClean="0">
                <a:solidFill>
                  <a:srgbClr val="FF0066"/>
                </a:solidFill>
              </a:rPr>
            </a:br>
            <a:r>
              <a:rPr lang="ru-RU" altLang="ja-JP" sz="2800" b="1" smtClean="0">
                <a:solidFill>
                  <a:srgbClr val="FF0066"/>
                </a:solidFill>
              </a:rPr>
              <a:t>- воспитывать духовно-нравственное начало личности в процессе освоения русской культуры. </a:t>
            </a:r>
            <a:endParaRPr lang="ru-RU" sz="2800" b="1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ja-JP" b="1" smtClean="0">
                <a:solidFill>
                  <a:srgbClr val="FF0066"/>
                </a:solidFill>
              </a:rPr>
              <a:t>Проектный продукт</a:t>
            </a:r>
            <a:r>
              <a:rPr lang="ru-RU" altLang="ja-JP" smtClean="0"/>
              <a:t> -</a:t>
            </a:r>
            <a:endParaRPr lang="ru-RU" smtClean="0"/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ja-JP" sz="2800" b="1" smtClean="0">
                <a:solidFill>
                  <a:srgbClr val="0033CC"/>
                </a:solidFill>
              </a:rPr>
              <a:t>4 класс-</a:t>
            </a:r>
            <a:r>
              <a:rPr lang="ru-RU" altLang="ja-JP" sz="2800" b="1" smtClean="0"/>
              <a:t> Создание « макета  солнца» -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ja-JP" sz="2800" b="1" smtClean="0"/>
              <a:t>                                   </a:t>
            </a:r>
            <a:r>
              <a:rPr lang="ru-RU" altLang="ja-JP" sz="2800" b="1" smtClean="0">
                <a:solidFill>
                  <a:srgbClr val="FF9900"/>
                </a:solidFill>
              </a:rPr>
              <a:t>«Дела давно минувших дней»</a:t>
            </a:r>
          </a:p>
          <a:p>
            <a:pPr>
              <a:lnSpc>
                <a:spcPct val="90000"/>
              </a:lnSpc>
            </a:pPr>
            <a:r>
              <a:rPr lang="ru-RU" altLang="ja-JP" sz="2800" b="1" smtClean="0">
                <a:solidFill>
                  <a:srgbClr val="0033CC"/>
                </a:solidFill>
              </a:rPr>
              <a:t>5 класс-</a:t>
            </a:r>
            <a:r>
              <a:rPr lang="ru-RU" altLang="ja-JP" sz="2800" b="1" smtClean="0"/>
              <a:t> Мультимедийная презентация-сборник </a:t>
            </a:r>
            <a:r>
              <a:rPr lang="ru-RU" altLang="ja-JP" sz="2800" b="1" smtClean="0">
                <a:solidFill>
                  <a:srgbClr val="FF9900"/>
                </a:solidFill>
              </a:rPr>
              <a:t>«Солнечные сказочки»</a:t>
            </a:r>
          </a:p>
          <a:p>
            <a:pPr>
              <a:lnSpc>
                <a:spcPct val="90000"/>
              </a:lnSpc>
            </a:pPr>
            <a:r>
              <a:rPr lang="ru-RU" altLang="ja-JP" sz="2800" b="1" smtClean="0">
                <a:solidFill>
                  <a:srgbClr val="0033CC"/>
                </a:solidFill>
              </a:rPr>
              <a:t>6 класс</a:t>
            </a:r>
            <a:r>
              <a:rPr lang="ru-RU" altLang="ja-JP" sz="2800" b="1" smtClean="0"/>
              <a:t> Изготовление домашнего талисмана - оберега </a:t>
            </a:r>
            <a:r>
              <a:rPr lang="ru-RU" altLang="ja-JP" sz="2800" b="1" smtClean="0">
                <a:solidFill>
                  <a:srgbClr val="FF9900"/>
                </a:solidFill>
              </a:rPr>
              <a:t>«Солнечное настроение»</a:t>
            </a:r>
          </a:p>
          <a:p>
            <a:pPr>
              <a:lnSpc>
                <a:spcPct val="90000"/>
              </a:lnSpc>
            </a:pPr>
            <a:r>
              <a:rPr lang="ru-RU" altLang="ja-JP" sz="2800" b="1" smtClean="0">
                <a:solidFill>
                  <a:srgbClr val="0033CC"/>
                </a:solidFill>
              </a:rPr>
              <a:t>7 класс-</a:t>
            </a:r>
            <a:r>
              <a:rPr lang="ru-RU" altLang="ja-JP" sz="2800" b="1" smtClean="0"/>
              <a:t> Изготовление малой электронной энциклопедии праздников </a:t>
            </a:r>
            <a:r>
              <a:rPr lang="ru-RU" altLang="ja-JP" sz="2800" b="1" smtClean="0">
                <a:solidFill>
                  <a:srgbClr val="FF9900"/>
                </a:solidFill>
              </a:rPr>
              <a:t>«Встретим праздник весело»</a:t>
            </a:r>
          </a:p>
          <a:p>
            <a:pPr>
              <a:lnSpc>
                <a:spcPct val="90000"/>
              </a:lnSpc>
            </a:pPr>
            <a:r>
              <a:rPr lang="ru-RU" altLang="ja-JP" sz="2800" b="1" smtClean="0">
                <a:solidFill>
                  <a:srgbClr val="0033CC"/>
                </a:solidFill>
              </a:rPr>
              <a:t>8 класс</a:t>
            </a:r>
            <a:r>
              <a:rPr lang="ru-RU" altLang="ja-JP" sz="2800" b="1" smtClean="0"/>
              <a:t> - песенник  </a:t>
            </a:r>
            <a:r>
              <a:rPr lang="ru-RU" altLang="ja-JP" sz="2800" b="1" smtClean="0">
                <a:solidFill>
                  <a:srgbClr val="FF9900"/>
                </a:solidFill>
              </a:rPr>
              <a:t>«Солнышко лучистое»</a:t>
            </a:r>
            <a:r>
              <a:rPr lang="ru-RU" altLang="ja-JP" sz="2800" b="1" smtClean="0"/>
              <a:t>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4-17</Template>
  <TotalTime>752</TotalTime>
  <Words>613</Words>
  <Application>Microsoft Office PowerPoint</Application>
  <PresentationFormat>Экран (4:3)</PresentationFormat>
  <Paragraphs>98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4-17</vt:lpstr>
      <vt:lpstr>Слайд 1</vt:lpstr>
      <vt:lpstr>Фольклорное путешествие:</vt:lpstr>
      <vt:lpstr>Слайд 3</vt:lpstr>
      <vt:lpstr>Мне стало интересно узнать:</vt:lpstr>
      <vt:lpstr>Слайд 5</vt:lpstr>
      <vt:lpstr>Слайд 6</vt:lpstr>
      <vt:lpstr>Слайд 7</vt:lpstr>
      <vt:lpstr>    Цель:  формирование представлений учащимися  о культуре русского народа через осмысление сущности фольклорного образа солнца.  </vt:lpstr>
      <vt:lpstr>Проектный продукт -</vt:lpstr>
      <vt:lpstr>Слайд 10</vt:lpstr>
      <vt:lpstr>Слайд 11</vt:lpstr>
      <vt:lpstr>2 этап- основной</vt:lpstr>
      <vt:lpstr>Слайд 13</vt:lpstr>
      <vt:lpstr>Слайд 14</vt:lpstr>
      <vt:lpstr>  Ученики 4 класса представили проектный продукт «Макет солнца» под названием  «Дела давно минувших дней»   и рассказали  поговорки, потешки, заклички , загадки..</vt:lpstr>
      <vt:lpstr>Слайд 16</vt:lpstr>
      <vt:lpstr>  В русском народном творчестве пословицы и поговорки упоминают о Солнце с положительной стороны, сравнивают с теплотой, добром, красотой и образцом правды.  </vt:lpstr>
      <vt:lpstr>Слайд 18</vt:lpstr>
      <vt:lpstr>Слайд 19</vt:lpstr>
      <vt:lpstr>Слайд 20</vt:lpstr>
      <vt:lpstr>Слайд 21</vt:lpstr>
      <vt:lpstr>Слайд 22</vt:lpstr>
      <vt:lpstr>   Вся древняя магия славянских народов строилась вокруг культа Солнца, а девочки 6 класса сделали обереги в виде солнца.  </vt:lpstr>
      <vt:lpstr>    </vt:lpstr>
      <vt:lpstr>Слайд 25</vt:lpstr>
      <vt:lpstr>Ученицы 7 класса с презентацией о праздниках Солнца</vt:lpstr>
      <vt:lpstr>Слайд 27</vt:lpstr>
      <vt:lpstr>Слайд 28</vt:lpstr>
      <vt:lpstr>Слайд 29</vt:lpstr>
      <vt:lpstr>Слайд 30</vt:lpstr>
      <vt:lpstr>Слайд 31</vt:lpstr>
      <vt:lpstr>Слайд 32</vt:lpstr>
      <vt:lpstr>Источники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dc:description>http://aida.ucoz.ru</dc:description>
  <cp:lastModifiedBy>User</cp:lastModifiedBy>
  <cp:revision>58</cp:revision>
  <dcterms:created xsi:type="dcterms:W3CDTF">2011-09-21T18:21:05Z</dcterms:created>
  <dcterms:modified xsi:type="dcterms:W3CDTF">2016-05-30T12:33:22Z</dcterms:modified>
</cp:coreProperties>
</file>